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8" r:id="rId2"/>
    <p:sldMasterId id="2147483664" r:id="rId3"/>
    <p:sldMasterId id="2147483666" r:id="rId4"/>
    <p:sldMasterId id="2147483668" r:id="rId5"/>
    <p:sldMasterId id="2147483670" r:id="rId6"/>
    <p:sldMasterId id="2147483672" r:id="rId7"/>
    <p:sldMasterId id="2147483674" r:id="rId8"/>
    <p:sldMasterId id="2147483676" r:id="rId9"/>
  </p:sldMasterIdLst>
  <p:notesMasterIdLst>
    <p:notesMasterId r:id="rId23"/>
  </p:notesMasterIdLst>
  <p:handoutMasterIdLst>
    <p:handoutMasterId r:id="rId24"/>
  </p:handoutMasterIdLst>
  <p:sldIdLst>
    <p:sldId id="327" r:id="rId10"/>
    <p:sldId id="277" r:id="rId11"/>
    <p:sldId id="318" r:id="rId12"/>
    <p:sldId id="326" r:id="rId13"/>
    <p:sldId id="325" r:id="rId14"/>
    <p:sldId id="328" r:id="rId15"/>
    <p:sldId id="332" r:id="rId16"/>
    <p:sldId id="331" r:id="rId17"/>
    <p:sldId id="319" r:id="rId18"/>
    <p:sldId id="329" r:id="rId19"/>
    <p:sldId id="330" r:id="rId20"/>
    <p:sldId id="333" r:id="rId21"/>
    <p:sldId id="33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F2D"/>
    <a:srgbClr val="19A683"/>
    <a:srgbClr val="37E1B9"/>
    <a:srgbClr val="003D31"/>
    <a:srgbClr val="00604B"/>
    <a:srgbClr val="004B4B"/>
    <a:srgbClr val="009491"/>
    <a:srgbClr val="A80B7A"/>
    <a:srgbClr val="62165C"/>
    <a:srgbClr val="3D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9" autoAdjust="0"/>
    <p:restoredTop sz="81831" autoAdjust="0"/>
  </p:normalViewPr>
  <p:slideViewPr>
    <p:cSldViewPr snapToGrid="0">
      <p:cViewPr varScale="1">
        <p:scale>
          <a:sx n="157" d="100"/>
          <a:sy n="157" d="100"/>
        </p:scale>
        <p:origin x="1080" y="152"/>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8C7CC-CFA2-43EC-9571-5437D3169338}" type="datetimeFigureOut">
              <a:rPr lang="en-US" smtClean="0"/>
              <a:t>7/2/20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31097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2DC37-7257-4D50-8A47-9FC0A1BDCA87}" type="datetimeFigureOut">
              <a:rPr lang="en-US" smtClean="0"/>
              <a:t>7/2/20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2912E-4BCA-4537-9CA2-50BCABF11891}" type="slidenum">
              <a:rPr lang="en-US" smtClean="0"/>
              <a:t>‹#›</a:t>
            </a:fld>
            <a:endParaRPr lang="en-US"/>
          </a:p>
        </p:txBody>
      </p:sp>
    </p:spTree>
    <p:extLst>
      <p:ext uri="{BB962C8B-B14F-4D97-AF65-F5344CB8AC3E}">
        <p14:creationId xmlns:p14="http://schemas.microsoft.com/office/powerpoint/2010/main" val="351141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2</a:t>
            </a:fld>
            <a:endParaRPr lang="en-US"/>
          </a:p>
        </p:txBody>
      </p:sp>
    </p:spTree>
    <p:extLst>
      <p:ext uri="{BB962C8B-B14F-4D97-AF65-F5344CB8AC3E}">
        <p14:creationId xmlns:p14="http://schemas.microsoft.com/office/powerpoint/2010/main" val="1211183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11</a:t>
            </a:fld>
            <a:endParaRPr lang="en-US"/>
          </a:p>
        </p:txBody>
      </p:sp>
    </p:spTree>
    <p:extLst>
      <p:ext uri="{BB962C8B-B14F-4D97-AF65-F5344CB8AC3E}">
        <p14:creationId xmlns:p14="http://schemas.microsoft.com/office/powerpoint/2010/main" val="50012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12</a:t>
            </a:fld>
            <a:endParaRPr lang="en-US"/>
          </a:p>
        </p:txBody>
      </p:sp>
    </p:spTree>
    <p:extLst>
      <p:ext uri="{BB962C8B-B14F-4D97-AF65-F5344CB8AC3E}">
        <p14:creationId xmlns:p14="http://schemas.microsoft.com/office/powerpoint/2010/main" val="203679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3</a:t>
            </a:fld>
            <a:endParaRPr lang="en-US"/>
          </a:p>
        </p:txBody>
      </p:sp>
    </p:spTree>
    <p:extLst>
      <p:ext uri="{BB962C8B-B14F-4D97-AF65-F5344CB8AC3E}">
        <p14:creationId xmlns:p14="http://schemas.microsoft.com/office/powerpoint/2010/main" val="3197417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4</a:t>
            </a:fld>
            <a:endParaRPr lang="en-US"/>
          </a:p>
        </p:txBody>
      </p:sp>
    </p:spTree>
    <p:extLst>
      <p:ext uri="{BB962C8B-B14F-4D97-AF65-F5344CB8AC3E}">
        <p14:creationId xmlns:p14="http://schemas.microsoft.com/office/powerpoint/2010/main" val="404379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5</a:t>
            </a:fld>
            <a:endParaRPr lang="en-US"/>
          </a:p>
        </p:txBody>
      </p:sp>
    </p:spTree>
    <p:extLst>
      <p:ext uri="{BB962C8B-B14F-4D97-AF65-F5344CB8AC3E}">
        <p14:creationId xmlns:p14="http://schemas.microsoft.com/office/powerpoint/2010/main" val="342640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6</a:t>
            </a:fld>
            <a:endParaRPr lang="en-US"/>
          </a:p>
        </p:txBody>
      </p:sp>
    </p:spTree>
    <p:extLst>
      <p:ext uri="{BB962C8B-B14F-4D97-AF65-F5344CB8AC3E}">
        <p14:creationId xmlns:p14="http://schemas.microsoft.com/office/powerpoint/2010/main" val="3900486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7</a:t>
            </a:fld>
            <a:endParaRPr lang="en-US"/>
          </a:p>
        </p:txBody>
      </p:sp>
    </p:spTree>
    <p:extLst>
      <p:ext uri="{BB962C8B-B14F-4D97-AF65-F5344CB8AC3E}">
        <p14:creationId xmlns:p14="http://schemas.microsoft.com/office/powerpoint/2010/main" val="256273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8</a:t>
            </a:fld>
            <a:endParaRPr lang="en-US"/>
          </a:p>
        </p:txBody>
      </p:sp>
    </p:spTree>
    <p:extLst>
      <p:ext uri="{BB962C8B-B14F-4D97-AF65-F5344CB8AC3E}">
        <p14:creationId xmlns:p14="http://schemas.microsoft.com/office/powerpoint/2010/main" val="63795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9</a:t>
            </a:fld>
            <a:endParaRPr lang="en-US"/>
          </a:p>
        </p:txBody>
      </p:sp>
    </p:spTree>
    <p:extLst>
      <p:ext uri="{BB962C8B-B14F-4D97-AF65-F5344CB8AC3E}">
        <p14:creationId xmlns:p14="http://schemas.microsoft.com/office/powerpoint/2010/main" val="1755046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22912E-4BCA-4537-9CA2-50BCABF11891}" type="slidenum">
              <a:rPr lang="en-US" smtClean="0"/>
              <a:t>10</a:t>
            </a:fld>
            <a:endParaRPr lang="en-US"/>
          </a:p>
        </p:txBody>
      </p:sp>
    </p:spTree>
    <p:extLst>
      <p:ext uri="{BB962C8B-B14F-4D97-AF65-F5344CB8AC3E}">
        <p14:creationId xmlns:p14="http://schemas.microsoft.com/office/powerpoint/2010/main" val="142951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2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28134" y="2293408"/>
            <a:ext cx="5386917" cy="3951288"/>
          </a:xfrm>
          <a:prstGeom prst="rect">
            <a:avLst/>
          </a:prstGeom>
        </p:spPr>
        <p:txBody>
          <a:bodyPr/>
          <a:lstStyle>
            <a:lvl1pPr>
              <a:buClr>
                <a:srgbClr val="00378A"/>
              </a:buClr>
              <a:defRPr sz="2400"/>
            </a:lvl1pPr>
            <a:lvl2pPr>
              <a:buClr>
                <a:srgbClr val="00378A"/>
              </a:buClr>
              <a:defRPr sz="2000"/>
            </a:lvl2pPr>
            <a:lvl3pPr>
              <a:buClr>
                <a:srgbClr val="00378A"/>
              </a:buClr>
              <a:defRPr sz="1800"/>
            </a:lvl3pPr>
            <a:lvl4pPr>
              <a:buClr>
                <a:srgbClr val="00378A"/>
              </a:buClr>
              <a:defRPr sz="1600"/>
            </a:lvl4pPr>
            <a:lvl5pPr>
              <a:buClr>
                <a:srgbClr val="00378A"/>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430440" y="2293408"/>
            <a:ext cx="5389033" cy="3951288"/>
          </a:xfrm>
          <a:prstGeom prst="rect">
            <a:avLst/>
          </a:prstGeom>
        </p:spPr>
        <p:txBody>
          <a:bodyPr/>
          <a:lstStyle>
            <a:lvl1pPr>
              <a:buClr>
                <a:srgbClr val="00378A"/>
              </a:buClr>
              <a:defRPr sz="2400"/>
            </a:lvl1pPr>
            <a:lvl2pPr>
              <a:buClr>
                <a:srgbClr val="00378A"/>
              </a:buClr>
              <a:defRPr sz="2000"/>
            </a:lvl2pPr>
            <a:lvl3pPr>
              <a:buClr>
                <a:srgbClr val="00378A"/>
              </a:buClr>
              <a:defRPr sz="1800"/>
            </a:lvl3pPr>
            <a:lvl4pPr>
              <a:buClr>
                <a:srgbClr val="00378A"/>
              </a:buClr>
              <a:defRPr sz="1600"/>
            </a:lvl4pPr>
            <a:lvl5pPr>
              <a:buClr>
                <a:srgbClr val="00378A"/>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p:cNvSpPr>
            <a:spLocks noGrp="1" noChangeArrowheads="1"/>
          </p:cNvSpPr>
          <p:nvPr>
            <p:ph type="sldNum" sz="quarter" idx="11"/>
          </p:nvPr>
        </p:nvSpPr>
        <p:spPr bwMode="auto">
          <a:xfrm>
            <a:off x="11684000" y="6553200"/>
            <a:ext cx="508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smtClean="0">
                <a:solidFill>
                  <a:schemeClr val="tx1"/>
                </a:solidFill>
              </a:defRPr>
            </a:lvl1pPr>
          </a:lstStyle>
          <a:p>
            <a:pPr>
              <a:defRPr/>
            </a:pPr>
            <a:fld id="{591CE39F-2E7C-4456-BDAB-A3CAF5EC5BE9}" type="slidenum">
              <a:rPr lang="en-US" smtClean="0"/>
              <a:pPr>
                <a:defRPr/>
              </a:pPr>
              <a:t>‹#›</a:t>
            </a:fld>
            <a:endParaRPr lang="en-US" dirty="0"/>
          </a:p>
        </p:txBody>
      </p:sp>
      <p:sp>
        <p:nvSpPr>
          <p:cNvPr id="7" name="Rectangle 5"/>
          <p:cNvSpPr>
            <a:spLocks noGrp="1" noChangeArrowheads="1"/>
          </p:cNvSpPr>
          <p:nvPr>
            <p:ph type="ftr" sz="quarter" idx="3"/>
          </p:nvPr>
        </p:nvSpPr>
        <p:spPr bwMode="auto">
          <a:xfrm>
            <a:off x="-568959" y="6603078"/>
            <a:ext cx="9144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800" b="1" smtClean="0">
                <a:solidFill>
                  <a:schemeClr val="tx1"/>
                </a:solidFill>
              </a:defRPr>
            </a:lvl1pPr>
          </a:lstStyle>
          <a:p>
            <a:pPr>
              <a:defRPr/>
            </a:pPr>
            <a:r>
              <a:rPr lang="en-US" dirty="0"/>
              <a:t>FOR AGENT USE ONLY. NOT TO BE USED FOR CONSUMER SOLICITATION PURPOSES.</a:t>
            </a:r>
          </a:p>
        </p:txBody>
      </p:sp>
      <p:sp>
        <p:nvSpPr>
          <p:cNvPr id="8" name="Date Placeholder 3"/>
          <p:cNvSpPr>
            <a:spLocks noGrp="1"/>
          </p:cNvSpPr>
          <p:nvPr>
            <p:ph type="dt" sz="half" idx="12"/>
          </p:nvPr>
        </p:nvSpPr>
        <p:spPr>
          <a:xfrm>
            <a:off x="44336" y="6604260"/>
            <a:ext cx="1625600" cy="228600"/>
          </a:xfrm>
          <a:prstGeom prst="rect">
            <a:avLst/>
          </a:prstGeom>
        </p:spPr>
        <p:txBody>
          <a:bodyPr/>
          <a:lstStyle>
            <a:lvl1pPr>
              <a:defRPr sz="800"/>
            </a:lvl1pPr>
          </a:lstStyle>
          <a:p>
            <a:pPr>
              <a:defRPr/>
            </a:pPr>
            <a:r>
              <a:rPr lang="en-US" dirty="0"/>
              <a:t>285M   11/16</a:t>
            </a:r>
          </a:p>
        </p:txBody>
      </p:sp>
    </p:spTree>
    <p:extLst>
      <p:ext uri="{BB962C8B-B14F-4D97-AF65-F5344CB8AC3E}">
        <p14:creationId xmlns:p14="http://schemas.microsoft.com/office/powerpoint/2010/main" val="188314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53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818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4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0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0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8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5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83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4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609603" y="1280162"/>
            <a:ext cx="10972799" cy="647617"/>
          </a:xfrm>
          <a:prstGeom prst="rect">
            <a:avLst/>
          </a:prstGeom>
        </p:spPr>
        <p:txBody>
          <a:bodyPr/>
          <a:lstStyle/>
          <a:p>
            <a:r>
              <a:rPr lang="en-US" dirty="0"/>
              <a:t>Click to edit Master title style</a:t>
            </a:r>
          </a:p>
        </p:txBody>
      </p:sp>
      <p:sp>
        <p:nvSpPr>
          <p:cNvPr id="8" name="Content Placeholder 2"/>
          <p:cNvSpPr>
            <a:spLocks noGrp="1"/>
          </p:cNvSpPr>
          <p:nvPr>
            <p:ph idx="1"/>
          </p:nvPr>
        </p:nvSpPr>
        <p:spPr>
          <a:xfrm>
            <a:off x="609600" y="2034143"/>
            <a:ext cx="10972800" cy="4270407"/>
          </a:xfrm>
          <a:prstGeom prst="rect">
            <a:avLst/>
          </a:prstGeom>
        </p:spPr>
        <p:txBody>
          <a:bodyPr/>
          <a:lstStyle>
            <a:lvl1pPr>
              <a:spcBef>
                <a:spcPts val="1800"/>
              </a:spcBef>
              <a:defRPr/>
            </a:lvl1pPr>
            <a:lvl2pPr>
              <a:spcBef>
                <a:spcPts val="9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r>
              <a:rPr lang="en-US"/>
              <a:t>1150NM-3</a:t>
            </a:r>
            <a:endParaRPr lang="en-US" dirty="0"/>
          </a:p>
        </p:txBody>
      </p:sp>
      <p:sp>
        <p:nvSpPr>
          <p:cNvPr id="3" name="Footer Placeholder 2"/>
          <p:cNvSpPr>
            <a:spLocks noGrp="1"/>
          </p:cNvSpPr>
          <p:nvPr>
            <p:ph type="ftr" sz="quarter" idx="11"/>
          </p:nvPr>
        </p:nvSpPr>
        <p:spPr/>
        <p:txBody>
          <a:bodyPr/>
          <a:lstStyle/>
          <a:p>
            <a:r>
              <a:rPr lang="en-US"/>
              <a:t>FOR AGENT USE ONLY. NOT TO BE USED FOR CONSUMER SOLICITATION.</a:t>
            </a:r>
            <a:endParaRPr lang="en-US" sz="450" b="0" dirty="0"/>
          </a:p>
        </p:txBody>
      </p:sp>
      <p:sp>
        <p:nvSpPr>
          <p:cNvPr id="9" name="Slide Number Placeholder 3"/>
          <p:cNvSpPr>
            <a:spLocks noGrp="1"/>
          </p:cNvSpPr>
          <p:nvPr>
            <p:ph type="sldNum" sz="quarter" idx="4"/>
          </p:nvPr>
        </p:nvSpPr>
        <p:spPr>
          <a:xfrm>
            <a:off x="10593317" y="6611093"/>
            <a:ext cx="1584960" cy="228600"/>
          </a:xfrm>
          <a:prstGeom prst="rect">
            <a:avLst/>
          </a:prstGeom>
        </p:spPr>
        <p:txBody>
          <a:bodyPr vert="horz" lIns="91440" tIns="45720" rIns="91440" bIns="45720" rtlCol="0" anchor="ctr"/>
          <a:lstStyle>
            <a:lvl1pPr algn="r">
              <a:defRPr sz="800" b="1">
                <a:solidFill>
                  <a:schemeClr val="tx1">
                    <a:tint val="75000"/>
                  </a:schemeClr>
                </a:solidFill>
                <a:latin typeface="Arial" panose="020B0604020202020204" pitchFamily="34" charset="0"/>
                <a:cs typeface="Arial" panose="020B0604020202020204" pitchFamily="34" charset="0"/>
              </a:defRPr>
            </a:lvl1pPr>
          </a:lstStyle>
          <a:p>
            <a:r>
              <a:rPr lang="en-US" b="0" dirty="0"/>
              <a:t>REV 9-11-19</a:t>
            </a:r>
            <a:r>
              <a:rPr lang="en-US" dirty="0"/>
              <a:t>  |   </a:t>
            </a:r>
            <a:fld id="{7FEC6BA5-5C42-4716-84A4-CCB0D055CCE7}" type="slidenum">
              <a:rPr lang="en-US" smtClean="0"/>
              <a:pPr/>
              <a:t>‹#›</a:t>
            </a:fld>
            <a:endParaRPr lang="en-US" dirty="0"/>
          </a:p>
        </p:txBody>
      </p:sp>
    </p:spTree>
    <p:extLst>
      <p:ext uri="{BB962C8B-B14F-4D97-AF65-F5344CB8AC3E}">
        <p14:creationId xmlns:p14="http://schemas.microsoft.com/office/powerpoint/2010/main" val="122036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81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79069" cy="6852756"/>
          </a:xfrm>
          <a:prstGeom prst="rect">
            <a:avLst/>
          </a:prstGeom>
        </p:spPr>
      </p:pic>
      <p:sp>
        <p:nvSpPr>
          <p:cNvPr id="4" name="TextBox 8">
            <a:extLst>
              <a:ext uri="{FF2B5EF4-FFF2-40B4-BE49-F238E27FC236}">
                <a16:creationId xmlns:a16="http://schemas.microsoft.com/office/drawing/2014/main" id="{DC540A5F-5EBB-F840-AB00-E61ACE82B42C}"/>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1300NP-1</a:t>
            </a:r>
          </a:p>
        </p:txBody>
      </p:sp>
      <p:sp>
        <p:nvSpPr>
          <p:cNvPr id="5" name="TextBox 3">
            <a:extLst>
              <a:ext uri="{FF2B5EF4-FFF2-40B4-BE49-F238E27FC236}">
                <a16:creationId xmlns:a16="http://schemas.microsoft.com/office/drawing/2014/main" id="{6300251B-0CCB-6C49-ACE5-5A99F56F248A}"/>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AGENT 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CE679CF0-B815-4649-A855-AC313458054A}"/>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99253598"/>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2032"/>
            <a:ext cx="12192000" cy="6860032"/>
          </a:xfrm>
          <a:prstGeom prst="rect">
            <a:avLst/>
          </a:prstGeom>
        </p:spPr>
      </p:pic>
      <p:sp>
        <p:nvSpPr>
          <p:cNvPr id="4" name="TextBox 8">
            <a:extLst>
              <a:ext uri="{FF2B5EF4-FFF2-40B4-BE49-F238E27FC236}">
                <a16:creationId xmlns:a16="http://schemas.microsoft.com/office/drawing/2014/main" id="{F2927EBF-5BBE-C44F-A429-7181BA5D07C7}"/>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1300NP-1</a:t>
            </a:r>
          </a:p>
        </p:txBody>
      </p:sp>
      <p:sp>
        <p:nvSpPr>
          <p:cNvPr id="5" name="TextBox 3">
            <a:extLst>
              <a:ext uri="{FF2B5EF4-FFF2-40B4-BE49-F238E27FC236}">
                <a16:creationId xmlns:a16="http://schemas.microsoft.com/office/drawing/2014/main" id="{56562E99-7A3B-9040-A1E8-B69D71EAD299}"/>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AGENT 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B4432B7D-2AAA-9E43-931D-D23AECC0E607}"/>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1394582816"/>
      </p:ext>
    </p:extLst>
  </p:cSld>
  <p:clrMap bg1="lt1" tx1="dk1" bg2="lt2" tx2="dk2" accent1="accent1" accent2="accent2" accent3="accent3" accent4="accent4" accent5="accent5" accent6="accent6" hlink="hlink" folHlink="folHlink"/>
  <p:sldLayoutIdLst>
    <p:sldLayoutId id="2147483679" r:id="rId1"/>
    <p:sldLayoutId id="214748381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7276"/>
            <a:ext cx="12192000" cy="6860032"/>
          </a:xfrm>
          <a:prstGeom prst="rect">
            <a:avLst/>
          </a:prstGeom>
        </p:spPr>
      </p:pic>
      <p:sp>
        <p:nvSpPr>
          <p:cNvPr id="4" name="TextBox 8">
            <a:extLst>
              <a:ext uri="{FF2B5EF4-FFF2-40B4-BE49-F238E27FC236}">
                <a16:creationId xmlns:a16="http://schemas.microsoft.com/office/drawing/2014/main" id="{4F34AD15-3915-7840-8951-0A290F0597B0}"/>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1300NP-1</a:t>
            </a:r>
          </a:p>
        </p:txBody>
      </p:sp>
      <p:sp>
        <p:nvSpPr>
          <p:cNvPr id="5" name="TextBox 3">
            <a:extLst>
              <a:ext uri="{FF2B5EF4-FFF2-40B4-BE49-F238E27FC236}">
                <a16:creationId xmlns:a16="http://schemas.microsoft.com/office/drawing/2014/main" id="{2286A321-01A0-8E49-BF9C-2772685432C2}"/>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AGENT 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68D3421A-1358-7248-80F2-CA4CFF3B5A80}"/>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89161237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5969" cy="6862265"/>
          </a:xfrm>
          <a:prstGeom prst="rect">
            <a:avLst/>
          </a:prstGeom>
        </p:spPr>
      </p:pic>
      <p:sp>
        <p:nvSpPr>
          <p:cNvPr id="4" name="TextBox 8">
            <a:extLst>
              <a:ext uri="{FF2B5EF4-FFF2-40B4-BE49-F238E27FC236}">
                <a16:creationId xmlns:a16="http://schemas.microsoft.com/office/drawing/2014/main" id="{DE9CB151-126D-7547-8AD4-2161AB4EFD89}"/>
              </a:ext>
            </a:extLst>
          </p:cNvPr>
          <p:cNvSpPr txBox="1"/>
          <p:nvPr userDrawn="1"/>
        </p:nvSpPr>
        <p:spPr>
          <a:xfrm>
            <a:off x="3731783"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1300NP-1</a:t>
            </a:r>
          </a:p>
        </p:txBody>
      </p:sp>
      <p:sp>
        <p:nvSpPr>
          <p:cNvPr id="5" name="TextBox 3">
            <a:extLst>
              <a:ext uri="{FF2B5EF4-FFF2-40B4-BE49-F238E27FC236}">
                <a16:creationId xmlns:a16="http://schemas.microsoft.com/office/drawing/2014/main" id="{DDD62369-403C-354A-9C8B-17A6F1162196}"/>
              </a:ext>
            </a:extLst>
          </p:cNvPr>
          <p:cNvSpPr txBox="1"/>
          <p:nvPr userDrawn="1"/>
        </p:nvSpPr>
        <p:spPr>
          <a:xfrm>
            <a:off x="5678559" y="6602036"/>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AGENT 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B961888E-70E6-1045-A7FC-A9299BFF56B1}"/>
              </a:ext>
            </a:extLst>
          </p:cNvPr>
          <p:cNvSpPr txBox="1"/>
          <p:nvPr userDrawn="1"/>
        </p:nvSpPr>
        <p:spPr>
          <a:xfrm>
            <a:off x="10804235" y="6593567"/>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130255699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238081" cy="6885960"/>
          </a:xfrm>
          <a:prstGeom prst="rect">
            <a:avLst/>
          </a:prstGeom>
        </p:spPr>
      </p:pic>
      <p:sp>
        <p:nvSpPr>
          <p:cNvPr id="6" name="TextBox 8">
            <a:extLst>
              <a:ext uri="{FF2B5EF4-FFF2-40B4-BE49-F238E27FC236}">
                <a16:creationId xmlns:a16="http://schemas.microsoft.com/office/drawing/2014/main" id="{640FF6CA-AB21-2C43-B68B-BBC9C1FFB9C6}"/>
              </a:ext>
            </a:extLst>
          </p:cNvPr>
          <p:cNvSpPr txBox="1"/>
          <p:nvPr userDrawn="1"/>
        </p:nvSpPr>
        <p:spPr>
          <a:xfrm>
            <a:off x="4284676"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1298NP-1</a:t>
            </a:r>
          </a:p>
        </p:txBody>
      </p:sp>
      <p:sp>
        <p:nvSpPr>
          <p:cNvPr id="8" name="TextBox 3">
            <a:extLst>
              <a:ext uri="{FF2B5EF4-FFF2-40B4-BE49-F238E27FC236}">
                <a16:creationId xmlns:a16="http://schemas.microsoft.com/office/drawing/2014/main" id="{ACAAE487-4A66-4C45-BD16-5DB62935B986}"/>
              </a:ext>
            </a:extLst>
          </p:cNvPr>
          <p:cNvSpPr txBox="1"/>
          <p:nvPr userDrawn="1"/>
        </p:nvSpPr>
        <p:spPr>
          <a:xfrm>
            <a:off x="5990447"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AGENT USE ONLY. NOT TO BE USED FOR CONSUMER SOLICATION PURPOSES.</a:t>
            </a:r>
            <a:endParaRPr lang="en-US" sz="1100" b="1" dirty="0">
              <a:solidFill>
                <a:schemeClr val="bg1">
                  <a:lumMod val="75000"/>
                </a:schemeClr>
              </a:solidFill>
            </a:endParaRPr>
          </a:p>
        </p:txBody>
      </p:sp>
      <p:sp>
        <p:nvSpPr>
          <p:cNvPr id="9" name="TextBox 8">
            <a:extLst>
              <a:ext uri="{FF2B5EF4-FFF2-40B4-BE49-F238E27FC236}">
                <a16:creationId xmlns:a16="http://schemas.microsoft.com/office/drawing/2014/main" id="{3A32B657-A495-A841-B535-2635BBF8F7FD}"/>
              </a:ext>
            </a:extLst>
          </p:cNvPr>
          <p:cNvSpPr txBox="1"/>
          <p:nvPr userDrawn="1"/>
        </p:nvSpPr>
        <p:spPr>
          <a:xfrm>
            <a:off x="10804235" y="6593567"/>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3212376009"/>
      </p:ext>
    </p:extLst>
  </p:cSld>
  <p:clrMap bg1="lt1" tx1="dk1" bg2="lt2" tx2="dk2" accent1="accent1" accent2="accent2" accent3="accent3" accent4="accent4" accent5="accent5" accent6="accent6" hlink="hlink" folHlink="folHlink"/>
  <p:sldLayoutIdLst>
    <p:sldLayoutId id="2147483669" r:id="rId1"/>
    <p:sldLayoutId id="21474838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070"/>
            <a:ext cx="12186303" cy="6856826"/>
          </a:xfrm>
          <a:prstGeom prst="rect">
            <a:avLst/>
          </a:prstGeom>
        </p:spPr>
      </p:pic>
      <p:sp>
        <p:nvSpPr>
          <p:cNvPr id="4" name="TextBox 8">
            <a:extLst>
              <a:ext uri="{FF2B5EF4-FFF2-40B4-BE49-F238E27FC236}">
                <a16:creationId xmlns:a16="http://schemas.microsoft.com/office/drawing/2014/main" id="{83AFECD7-8D39-2A4C-850F-BC2EFE3A15D2}"/>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1300NP-1</a:t>
            </a:r>
          </a:p>
        </p:txBody>
      </p:sp>
      <p:sp>
        <p:nvSpPr>
          <p:cNvPr id="5" name="TextBox 3">
            <a:extLst>
              <a:ext uri="{FF2B5EF4-FFF2-40B4-BE49-F238E27FC236}">
                <a16:creationId xmlns:a16="http://schemas.microsoft.com/office/drawing/2014/main" id="{69D88DF3-4D92-9E44-B2BD-54A5758ABEDF}"/>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AGENT USE ONLY. NOT TO BE USED FOR CONSUMER SOLICATION PURPOSES.</a:t>
            </a:r>
            <a:endParaRPr lang="en-US" sz="1100" b="1" dirty="0">
              <a:solidFill>
                <a:schemeClr val="bg2"/>
              </a:solidFill>
            </a:endParaRPr>
          </a:p>
        </p:txBody>
      </p:sp>
      <p:sp>
        <p:nvSpPr>
          <p:cNvPr id="6" name="TextBox 5">
            <a:extLst>
              <a:ext uri="{FF2B5EF4-FFF2-40B4-BE49-F238E27FC236}">
                <a16:creationId xmlns:a16="http://schemas.microsoft.com/office/drawing/2014/main" id="{8BCD4737-AA68-0B43-AEDC-900019A890E1}"/>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3014105256"/>
      </p:ext>
    </p:extLst>
  </p:cSld>
  <p:clrMap bg1="lt1" tx1="dk1" bg2="lt2" tx2="dk2" accent1="accent1" accent2="accent2" accent3="accent3" accent4="accent4" accent5="accent5" accent6="accent6" hlink="hlink" folHlink="folHlink"/>
  <p:sldLayoutIdLst>
    <p:sldLayoutId id="2147483671"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233"/>
            <a:ext cx="12192000" cy="6860032"/>
          </a:xfrm>
          <a:prstGeom prst="rect">
            <a:avLst/>
          </a:prstGeom>
        </p:spPr>
      </p:pic>
      <p:sp>
        <p:nvSpPr>
          <p:cNvPr id="6" name="TextBox 8">
            <a:extLst>
              <a:ext uri="{FF2B5EF4-FFF2-40B4-BE49-F238E27FC236}">
                <a16:creationId xmlns:a16="http://schemas.microsoft.com/office/drawing/2014/main" id="{0EF83185-880E-6647-8D6C-9D80CE2242C9}"/>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1300NP-1</a:t>
            </a:r>
          </a:p>
        </p:txBody>
      </p:sp>
      <p:sp>
        <p:nvSpPr>
          <p:cNvPr id="9" name="TextBox 3">
            <a:extLst>
              <a:ext uri="{FF2B5EF4-FFF2-40B4-BE49-F238E27FC236}">
                <a16:creationId xmlns:a16="http://schemas.microsoft.com/office/drawing/2014/main" id="{8041FDB0-6735-174C-9048-419024716489}"/>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AGENT USE ONLY. NOT TO BE USED FOR CONSUMER SOLICATION PURPOSES.</a:t>
            </a:r>
            <a:endParaRPr lang="en-US" sz="1100" b="1" dirty="0">
              <a:solidFill>
                <a:schemeClr val="bg2"/>
              </a:solidFill>
            </a:endParaRPr>
          </a:p>
        </p:txBody>
      </p:sp>
      <p:sp>
        <p:nvSpPr>
          <p:cNvPr id="10" name="TextBox 9">
            <a:extLst>
              <a:ext uri="{FF2B5EF4-FFF2-40B4-BE49-F238E27FC236}">
                <a16:creationId xmlns:a16="http://schemas.microsoft.com/office/drawing/2014/main" id="{5CA531C9-3518-284F-82EB-4649C0A35457}"/>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55257298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FDF5BEC3-85D0-8440-8F90-D1EC3ED91228}"/>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1">
                    <a:lumMod val="75000"/>
                  </a:schemeClr>
                </a:solidFill>
                <a:effectLst/>
                <a:latin typeface="+mn-lt"/>
                <a:ea typeface="+mn-ea"/>
                <a:cs typeface="+mn-cs"/>
              </a:rPr>
              <a:t>1300NP-1</a:t>
            </a:r>
          </a:p>
        </p:txBody>
      </p:sp>
      <p:sp>
        <p:nvSpPr>
          <p:cNvPr id="5" name="TextBox 3">
            <a:extLst>
              <a:ext uri="{FF2B5EF4-FFF2-40B4-BE49-F238E27FC236}">
                <a16:creationId xmlns:a16="http://schemas.microsoft.com/office/drawing/2014/main" id="{91DAB9E3-85FC-D741-868D-648DB996E627}"/>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1">
                    <a:lumMod val="75000"/>
                  </a:schemeClr>
                </a:solidFill>
              </a:rPr>
              <a:t>FOR AGENT USE ONLY. NOT TO BE USED FOR CONSUMER SOLICATION PURPOSES.</a:t>
            </a:r>
            <a:endParaRPr lang="en-US" sz="1100" b="1" dirty="0">
              <a:solidFill>
                <a:schemeClr val="bg1">
                  <a:lumMod val="75000"/>
                </a:schemeClr>
              </a:solidFill>
            </a:endParaRPr>
          </a:p>
        </p:txBody>
      </p:sp>
      <p:sp>
        <p:nvSpPr>
          <p:cNvPr id="6" name="TextBox 5">
            <a:extLst>
              <a:ext uri="{FF2B5EF4-FFF2-40B4-BE49-F238E27FC236}">
                <a16:creationId xmlns:a16="http://schemas.microsoft.com/office/drawing/2014/main" id="{91071A3F-C6AC-2549-85E9-7640D86DC91D}"/>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1">
                    <a:lumMod val="75000"/>
                  </a:schemeClr>
                </a:solidFill>
                <a:effectLst/>
                <a:latin typeface="+mn-lt"/>
                <a:ea typeface="+mn-ea"/>
                <a:cs typeface="+mn-cs"/>
              </a:rPr>
              <a:t>6-20</a:t>
            </a:r>
          </a:p>
        </p:txBody>
      </p:sp>
    </p:spTree>
    <p:extLst>
      <p:ext uri="{BB962C8B-B14F-4D97-AF65-F5344CB8AC3E}">
        <p14:creationId xmlns:p14="http://schemas.microsoft.com/office/powerpoint/2010/main" val="4267334219"/>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79069" cy="6852756"/>
          </a:xfrm>
          <a:prstGeom prst="rect">
            <a:avLst/>
          </a:prstGeom>
        </p:spPr>
      </p:pic>
      <p:sp>
        <p:nvSpPr>
          <p:cNvPr id="4" name="TextBox 8">
            <a:extLst>
              <a:ext uri="{FF2B5EF4-FFF2-40B4-BE49-F238E27FC236}">
                <a16:creationId xmlns:a16="http://schemas.microsoft.com/office/drawing/2014/main" id="{018E9BC6-1B81-FC4D-847C-F8DBDFB12DD2}"/>
              </a:ext>
            </a:extLst>
          </p:cNvPr>
          <p:cNvSpPr txBox="1"/>
          <p:nvPr userDrawn="1"/>
        </p:nvSpPr>
        <p:spPr>
          <a:xfrm>
            <a:off x="111162" y="6595998"/>
            <a:ext cx="1298961"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kern="1200" dirty="0">
                <a:solidFill>
                  <a:schemeClr val="bg2"/>
                </a:solidFill>
                <a:effectLst/>
                <a:latin typeface="+mn-lt"/>
                <a:ea typeface="+mn-ea"/>
                <a:cs typeface="+mn-cs"/>
              </a:rPr>
              <a:t>1300NP-1</a:t>
            </a:r>
          </a:p>
        </p:txBody>
      </p:sp>
      <p:sp>
        <p:nvSpPr>
          <p:cNvPr id="6" name="TextBox 3">
            <a:extLst>
              <a:ext uri="{FF2B5EF4-FFF2-40B4-BE49-F238E27FC236}">
                <a16:creationId xmlns:a16="http://schemas.microsoft.com/office/drawing/2014/main" id="{6A9D609F-396D-5541-885C-6BE984F6630B}"/>
              </a:ext>
            </a:extLst>
          </p:cNvPr>
          <p:cNvSpPr txBox="1"/>
          <p:nvPr userDrawn="1"/>
        </p:nvSpPr>
        <p:spPr>
          <a:xfrm>
            <a:off x="3848986" y="6595998"/>
            <a:ext cx="497604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baseline="0" dirty="0">
                <a:solidFill>
                  <a:schemeClr val="bg2"/>
                </a:solidFill>
              </a:rPr>
              <a:t>FOR AGENT USE ONLY. NOT TO BE USED FOR CONSUMER SOLICATION PURPOSES.</a:t>
            </a:r>
            <a:endParaRPr lang="en-US" sz="1100" b="1" dirty="0">
              <a:solidFill>
                <a:schemeClr val="bg2"/>
              </a:solidFill>
            </a:endParaRPr>
          </a:p>
        </p:txBody>
      </p:sp>
      <p:sp>
        <p:nvSpPr>
          <p:cNvPr id="7" name="TextBox 6">
            <a:extLst>
              <a:ext uri="{FF2B5EF4-FFF2-40B4-BE49-F238E27FC236}">
                <a16:creationId xmlns:a16="http://schemas.microsoft.com/office/drawing/2014/main" id="{8A780EFD-EB6F-5A45-A1EB-C3C5EDFDE939}"/>
              </a:ext>
            </a:extLst>
          </p:cNvPr>
          <p:cNvSpPr txBox="1"/>
          <p:nvPr userDrawn="1"/>
        </p:nvSpPr>
        <p:spPr>
          <a:xfrm>
            <a:off x="10804235" y="6572303"/>
            <a:ext cx="1189290"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kern="1200" dirty="0">
                <a:solidFill>
                  <a:schemeClr val="bg2"/>
                </a:solidFill>
                <a:effectLst/>
                <a:latin typeface="+mn-lt"/>
                <a:ea typeface="+mn-ea"/>
                <a:cs typeface="+mn-cs"/>
              </a:rPr>
              <a:t>6-20</a:t>
            </a:r>
          </a:p>
        </p:txBody>
      </p:sp>
    </p:spTree>
    <p:extLst>
      <p:ext uri="{BB962C8B-B14F-4D97-AF65-F5344CB8AC3E}">
        <p14:creationId xmlns:p14="http://schemas.microsoft.com/office/powerpoint/2010/main" val="1798751566"/>
      </p:ext>
    </p:extLst>
  </p:cSld>
  <p:clrMap bg1="lt1" tx1="dk1" bg2="lt2" tx2="dk2" accent1="accent1" accent2="accent2" accent3="accent3" accent4="accent4" accent5="accent5" accent6="accent6" hlink="hlink" folHlink="folHlink"/>
  <p:sldLayoutIdLst>
    <p:sldLayoutId id="2147483677"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northamericancompany.com/marketing-toolki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90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A5BDAE-4882-904E-A391-CD1F3C39E8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1999" cy="5819920"/>
          </a:xfrm>
          <a:prstGeom prst="rect">
            <a:avLst/>
          </a:prstGeom>
        </p:spPr>
      </p:pic>
      <p:sp>
        <p:nvSpPr>
          <p:cNvPr id="11" name="TextBox 10">
            <a:extLst>
              <a:ext uri="{FF2B5EF4-FFF2-40B4-BE49-F238E27FC236}">
                <a16:creationId xmlns:a16="http://schemas.microsoft.com/office/drawing/2014/main" id="{E78868D4-6672-A145-A7A8-B62307A4AB49}"/>
              </a:ext>
            </a:extLst>
          </p:cNvPr>
          <p:cNvSpPr txBox="1"/>
          <p:nvPr/>
        </p:nvSpPr>
        <p:spPr>
          <a:xfrm>
            <a:off x="631141" y="3403874"/>
            <a:ext cx="7394973" cy="2416046"/>
          </a:xfrm>
          <a:prstGeom prst="rect">
            <a:avLst/>
          </a:prstGeom>
          <a:noFill/>
          <a:effectLst>
            <a:outerShdw blurRad="101600" dist="12700" dir="2700000" algn="tl" rotWithShape="0">
              <a:srgbClr val="002F2D"/>
            </a:outerShdw>
          </a:effectLst>
        </p:spPr>
        <p:txBody>
          <a:bodyPr wrap="none" rtlCol="0">
            <a:spAutoFit/>
          </a:bodyPr>
          <a:lstStyle/>
          <a:p>
            <a:r>
              <a:rPr lang="en-US" sz="15100" b="1" spc="800" dirty="0">
                <a:solidFill>
                  <a:schemeClr val="accent4"/>
                </a:solidFill>
              </a:rPr>
              <a:t>UNIQUE</a:t>
            </a:r>
          </a:p>
        </p:txBody>
      </p:sp>
      <p:sp>
        <p:nvSpPr>
          <p:cNvPr id="13" name="TextBox 12">
            <a:extLst>
              <a:ext uri="{FF2B5EF4-FFF2-40B4-BE49-F238E27FC236}">
                <a16:creationId xmlns:a16="http://schemas.microsoft.com/office/drawing/2014/main" id="{FE6EB459-B884-2F49-8CBB-3962F7B6F7B6}"/>
              </a:ext>
            </a:extLst>
          </p:cNvPr>
          <p:cNvSpPr txBox="1"/>
          <p:nvPr/>
        </p:nvSpPr>
        <p:spPr>
          <a:xfrm>
            <a:off x="5627588" y="4321385"/>
            <a:ext cx="11110822" cy="1839221"/>
          </a:xfrm>
          <a:prstGeom prst="rect">
            <a:avLst/>
          </a:prstGeom>
          <a:noFill/>
          <a:effectLst>
            <a:outerShdw blurRad="50800" dist="38100" dir="2700000" algn="tl" rotWithShape="0">
              <a:prstClr val="black"/>
            </a:outerShdw>
          </a:effectLst>
        </p:spPr>
        <p:txBody>
          <a:bodyPr wrap="square" rtlCol="0">
            <a:spAutoFit/>
          </a:bodyPr>
          <a:lstStyle/>
          <a:p>
            <a:pPr>
              <a:lnSpc>
                <a:spcPct val="200000"/>
              </a:lnSpc>
            </a:pPr>
            <a:r>
              <a:rPr lang="en-US" sz="6600" spc="-150" dirty="0">
                <a:solidFill>
                  <a:schemeClr val="accent4"/>
                </a:solidFill>
              </a:rPr>
              <a:t>recruiting tools</a:t>
            </a:r>
          </a:p>
        </p:txBody>
      </p:sp>
      <p:pic>
        <p:nvPicPr>
          <p:cNvPr id="18" name="Picture 17">
            <a:extLst>
              <a:ext uri="{FF2B5EF4-FFF2-40B4-BE49-F238E27FC236}">
                <a16:creationId xmlns:a16="http://schemas.microsoft.com/office/drawing/2014/main" id="{9AA27D04-6696-684F-A795-F6191FF5D4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spTree>
    <p:extLst>
      <p:ext uri="{BB962C8B-B14F-4D97-AF65-F5344CB8AC3E}">
        <p14:creationId xmlns:p14="http://schemas.microsoft.com/office/powerpoint/2010/main" val="395169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446B78-FD83-4B40-B063-45EECFEEA9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4842" cy="5964964"/>
          </a:xfrm>
          <a:prstGeom prst="rect">
            <a:avLst/>
          </a:prstGeom>
        </p:spPr>
      </p:pic>
      <p:sp>
        <p:nvSpPr>
          <p:cNvPr id="11" name="TextBox 10">
            <a:extLst>
              <a:ext uri="{FF2B5EF4-FFF2-40B4-BE49-F238E27FC236}">
                <a16:creationId xmlns:a16="http://schemas.microsoft.com/office/drawing/2014/main" id="{E78868D4-6672-A145-A7A8-B62307A4AB49}"/>
              </a:ext>
            </a:extLst>
          </p:cNvPr>
          <p:cNvSpPr txBox="1"/>
          <p:nvPr/>
        </p:nvSpPr>
        <p:spPr>
          <a:xfrm>
            <a:off x="3472132" y="4197287"/>
            <a:ext cx="7080528" cy="2031325"/>
          </a:xfrm>
          <a:prstGeom prst="rect">
            <a:avLst/>
          </a:prstGeom>
          <a:noFill/>
          <a:effectLst>
            <a:outerShdw blurRad="101600" dist="12700" dir="2700000" algn="tl" rotWithShape="0">
              <a:schemeClr val="tx1"/>
            </a:outerShdw>
          </a:effectLst>
        </p:spPr>
        <p:txBody>
          <a:bodyPr wrap="none" rtlCol="0">
            <a:spAutoFit/>
          </a:bodyPr>
          <a:lstStyle/>
          <a:p>
            <a:r>
              <a:rPr lang="en-US" sz="12600" b="1" spc="800" dirty="0">
                <a:solidFill>
                  <a:schemeClr val="accent4"/>
                </a:solidFill>
              </a:rPr>
              <a:t>GROWTH</a:t>
            </a:r>
          </a:p>
        </p:txBody>
      </p:sp>
      <p:sp>
        <p:nvSpPr>
          <p:cNvPr id="13" name="TextBox 12">
            <a:extLst>
              <a:ext uri="{FF2B5EF4-FFF2-40B4-BE49-F238E27FC236}">
                <a16:creationId xmlns:a16="http://schemas.microsoft.com/office/drawing/2014/main" id="{FE6EB459-B884-2F49-8CBB-3962F7B6F7B6}"/>
              </a:ext>
            </a:extLst>
          </p:cNvPr>
          <p:cNvSpPr txBox="1"/>
          <p:nvPr/>
        </p:nvSpPr>
        <p:spPr>
          <a:xfrm>
            <a:off x="4769089" y="4886348"/>
            <a:ext cx="11110822" cy="1680460"/>
          </a:xfrm>
          <a:prstGeom prst="rect">
            <a:avLst/>
          </a:prstGeom>
          <a:noFill/>
          <a:effectLst>
            <a:outerShdw blurRad="50800" dist="38100" dir="2700000" algn="tl" rotWithShape="0">
              <a:prstClr val="black"/>
            </a:outerShdw>
          </a:effectLst>
        </p:spPr>
        <p:txBody>
          <a:bodyPr wrap="square" rtlCol="0">
            <a:spAutoFit/>
          </a:bodyPr>
          <a:lstStyle/>
          <a:p>
            <a:pPr>
              <a:lnSpc>
                <a:spcPct val="200000"/>
              </a:lnSpc>
            </a:pPr>
            <a:r>
              <a:rPr lang="en-US" sz="6000" spc="-150" dirty="0">
                <a:solidFill>
                  <a:schemeClr val="bg2"/>
                </a:solidFill>
              </a:rPr>
              <a:t>potential for the agent</a:t>
            </a:r>
          </a:p>
        </p:txBody>
      </p:sp>
      <p:pic>
        <p:nvPicPr>
          <p:cNvPr id="18" name="Picture 17">
            <a:extLst>
              <a:ext uri="{FF2B5EF4-FFF2-40B4-BE49-F238E27FC236}">
                <a16:creationId xmlns:a16="http://schemas.microsoft.com/office/drawing/2014/main" id="{9AA27D04-6696-684F-A795-F6191FF5D4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sp>
        <p:nvSpPr>
          <p:cNvPr id="12" name="TextBox 11">
            <a:extLst>
              <a:ext uri="{FF2B5EF4-FFF2-40B4-BE49-F238E27FC236}">
                <a16:creationId xmlns:a16="http://schemas.microsoft.com/office/drawing/2014/main" id="{E4B01076-EF97-C249-A200-A371B85DC493}"/>
              </a:ext>
            </a:extLst>
          </p:cNvPr>
          <p:cNvSpPr txBox="1"/>
          <p:nvPr/>
        </p:nvSpPr>
        <p:spPr>
          <a:xfrm>
            <a:off x="567647" y="3930764"/>
            <a:ext cx="11110822" cy="1839221"/>
          </a:xfrm>
          <a:prstGeom prst="rect">
            <a:avLst/>
          </a:prstGeom>
          <a:noFill/>
          <a:effectLst>
            <a:outerShdw blurRad="50800" dist="38100" dir="2700000" algn="tl" rotWithShape="0">
              <a:prstClr val="black"/>
            </a:outerShdw>
          </a:effectLst>
        </p:spPr>
        <p:txBody>
          <a:bodyPr wrap="square" rtlCol="0">
            <a:spAutoFit/>
          </a:bodyPr>
          <a:lstStyle/>
          <a:p>
            <a:pPr>
              <a:lnSpc>
                <a:spcPct val="200000"/>
              </a:lnSpc>
            </a:pPr>
            <a:r>
              <a:rPr lang="en-US" sz="6600" spc="-150" dirty="0">
                <a:solidFill>
                  <a:schemeClr val="bg2"/>
                </a:solidFill>
              </a:rPr>
              <a:t>Business</a:t>
            </a:r>
          </a:p>
        </p:txBody>
      </p:sp>
    </p:spTree>
    <p:extLst>
      <p:ext uri="{BB962C8B-B14F-4D97-AF65-F5344CB8AC3E}">
        <p14:creationId xmlns:p14="http://schemas.microsoft.com/office/powerpoint/2010/main" val="328915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9960" y="4794191"/>
            <a:ext cx="8015955" cy="1520057"/>
          </a:xfrm>
          <a:prstGeom prst="rect">
            <a:avLst/>
          </a:prstGeom>
          <a:noFill/>
        </p:spPr>
        <p:txBody>
          <a:bodyPr wrap="square" rtlCol="0">
            <a:spAutoFit/>
          </a:bodyPr>
          <a:lstStyle/>
          <a:p>
            <a:pPr algn="ctr"/>
            <a:r>
              <a:rPr lang="en-US" sz="5400" b="1" dirty="0">
                <a:solidFill>
                  <a:schemeClr val="bg1">
                    <a:lumMod val="50000"/>
                  </a:schemeClr>
                </a:solidFill>
                <a:latin typeface="+mj-lt"/>
                <a:cs typeface="Arial" panose="020B0604020202020204" pitchFamily="34" charset="0"/>
              </a:rPr>
              <a:t>Let us earn your business!</a:t>
            </a:r>
            <a:endParaRPr lang="en-US" sz="4000" i="1" dirty="0">
              <a:solidFill>
                <a:schemeClr val="bg1">
                  <a:lumMod val="50000"/>
                </a:schemeClr>
              </a:solidFill>
              <a:latin typeface="+mj-lt"/>
              <a:cs typeface="Arial" panose="020B0604020202020204" pitchFamily="34" charset="0"/>
            </a:endParaRPr>
          </a:p>
          <a:p>
            <a:pPr algn="ctr"/>
            <a:endParaRPr lang="en-US" sz="3600" spc="-150" dirty="0">
              <a:solidFill>
                <a:srgbClr val="19A683"/>
              </a:solidFill>
              <a:latin typeface="Arial" panose="020B0604020202020204" pitchFamily="34" charset="0"/>
              <a:cs typeface="Arial" panose="020B0604020202020204" pitchFamily="34" charset="0"/>
            </a:endParaRPr>
          </a:p>
        </p:txBody>
      </p:sp>
      <p:sp>
        <p:nvSpPr>
          <p:cNvPr id="7" name="TextBox 6"/>
          <p:cNvSpPr txBox="1"/>
          <p:nvPr/>
        </p:nvSpPr>
        <p:spPr>
          <a:xfrm>
            <a:off x="-205950" y="2355481"/>
            <a:ext cx="12191999" cy="2347374"/>
          </a:xfrm>
          <a:prstGeom prst="rect">
            <a:avLst/>
          </a:prstGeom>
          <a:noFill/>
        </p:spPr>
        <p:txBody>
          <a:bodyPr wrap="square" rtlCol="0">
            <a:spAutoFit/>
          </a:bodyPr>
          <a:lstStyle/>
          <a:p>
            <a:pPr marL="569913" indent="9525" algn="ctr">
              <a:lnSpc>
                <a:spcPts val="8600"/>
              </a:lnSpc>
            </a:pPr>
            <a:r>
              <a:rPr lang="en-US" sz="11500" b="1" spc="-150" dirty="0">
                <a:solidFill>
                  <a:srgbClr val="19A683"/>
                </a:solidFill>
                <a:cs typeface="Arial" panose="020B0604020202020204" pitchFamily="34" charset="0"/>
              </a:rPr>
              <a:t>EXPERIENCE</a:t>
            </a:r>
            <a:br>
              <a:rPr lang="en-US" sz="8800" b="1" spc="-150" dirty="0">
                <a:solidFill>
                  <a:srgbClr val="19A683"/>
                </a:solidFill>
                <a:cs typeface="Arial" panose="020B0604020202020204" pitchFamily="34" charset="0"/>
              </a:rPr>
            </a:br>
            <a:r>
              <a:rPr lang="en-US" sz="9600" b="1" spc="-150" dirty="0">
                <a:solidFill>
                  <a:srgbClr val="003D31"/>
                </a:solidFill>
                <a:cs typeface="Arial" panose="020B0604020202020204" pitchFamily="34" charset="0"/>
              </a:rPr>
              <a:t>North American</a:t>
            </a:r>
            <a:endParaRPr lang="en-US" sz="8800" b="1" spc="-150" dirty="0">
              <a:solidFill>
                <a:srgbClr val="003D31"/>
              </a:solidFill>
              <a:cs typeface="Arial" panose="020B0604020202020204" pitchFamily="34" charset="0"/>
            </a:endParaRPr>
          </a:p>
        </p:txBody>
      </p:sp>
      <p:pic>
        <p:nvPicPr>
          <p:cNvPr id="5" name="Picture 4">
            <a:extLst>
              <a:ext uri="{FF2B5EF4-FFF2-40B4-BE49-F238E27FC236}">
                <a16:creationId xmlns:a16="http://schemas.microsoft.com/office/drawing/2014/main" id="{80DF057B-6F87-2D40-928E-EF11142397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33802" y="51757"/>
            <a:ext cx="3458197" cy="1311207"/>
          </a:xfrm>
          <a:prstGeom prst="rect">
            <a:avLst/>
          </a:prstGeom>
        </p:spPr>
      </p:pic>
    </p:spTree>
    <p:extLst>
      <p:ext uri="{BB962C8B-B14F-4D97-AF65-F5344CB8AC3E}">
        <p14:creationId xmlns:p14="http://schemas.microsoft.com/office/powerpoint/2010/main" val="390129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5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8232" y="3575241"/>
            <a:ext cx="6800082" cy="892552"/>
          </a:xfrm>
          <a:prstGeom prst="rect">
            <a:avLst/>
          </a:prstGeom>
          <a:noFill/>
        </p:spPr>
        <p:txBody>
          <a:bodyPr wrap="square" rtlCol="0">
            <a:spAutoFit/>
          </a:bodyPr>
          <a:lstStyle/>
          <a:p>
            <a:r>
              <a:rPr lang="en-US" sz="3200" b="1" dirty="0">
                <a:solidFill>
                  <a:srgbClr val="19A683"/>
                </a:solidFill>
                <a:cs typeface="Arial" panose="020B0604020202020204" pitchFamily="34" charset="0"/>
              </a:rPr>
              <a:t>Ted Harris </a:t>
            </a:r>
            <a:r>
              <a:rPr lang="en-US" sz="2000" i="1" dirty="0">
                <a:solidFill>
                  <a:srgbClr val="19A683"/>
                </a:solidFill>
                <a:cs typeface="Arial" panose="020B0604020202020204" pitchFamily="34" charset="0"/>
              </a:rPr>
              <a:t>- Vice President, Product Development</a:t>
            </a:r>
          </a:p>
          <a:p>
            <a:endParaRPr lang="en-US" sz="2000" dirty="0">
              <a:solidFill>
                <a:srgbClr val="19A683"/>
              </a:solidFill>
              <a:latin typeface="Arial" panose="020B0604020202020204" pitchFamily="34" charset="0"/>
              <a:cs typeface="Arial" panose="020B0604020202020204" pitchFamily="34" charset="0"/>
            </a:endParaRPr>
          </a:p>
        </p:txBody>
      </p:sp>
      <p:sp>
        <p:nvSpPr>
          <p:cNvPr id="7" name="TextBox 6"/>
          <p:cNvSpPr txBox="1"/>
          <p:nvPr/>
        </p:nvSpPr>
        <p:spPr>
          <a:xfrm>
            <a:off x="2907265" y="1642376"/>
            <a:ext cx="7545051" cy="1682577"/>
          </a:xfrm>
          <a:prstGeom prst="rect">
            <a:avLst/>
          </a:prstGeom>
          <a:noFill/>
        </p:spPr>
        <p:txBody>
          <a:bodyPr wrap="square" rtlCol="0">
            <a:spAutoFit/>
          </a:bodyPr>
          <a:lstStyle/>
          <a:p>
            <a:pPr marL="569913" indent="9525">
              <a:lnSpc>
                <a:spcPts val="6000"/>
              </a:lnSpc>
            </a:pPr>
            <a:r>
              <a:rPr lang="en-US" sz="8000" b="1" spc="-150" dirty="0">
                <a:solidFill>
                  <a:srgbClr val="19A683"/>
                </a:solidFill>
                <a:cs typeface="Arial" panose="020B0604020202020204" pitchFamily="34" charset="0"/>
              </a:rPr>
              <a:t>EXPERIENCE</a:t>
            </a:r>
            <a:br>
              <a:rPr lang="en-US" sz="6600" b="1" spc="-150" dirty="0">
                <a:solidFill>
                  <a:srgbClr val="19A683"/>
                </a:solidFill>
                <a:cs typeface="Arial" panose="020B0604020202020204" pitchFamily="34" charset="0"/>
              </a:rPr>
            </a:br>
            <a:r>
              <a:rPr lang="en-US" sz="7200" b="1" spc="-150" dirty="0">
                <a:solidFill>
                  <a:srgbClr val="003D31"/>
                </a:solidFill>
                <a:cs typeface="Arial" panose="020B0604020202020204" pitchFamily="34" charset="0"/>
              </a:rPr>
              <a:t>North American</a:t>
            </a:r>
            <a:endParaRPr lang="en-US" sz="6600" b="1" spc="-150" dirty="0">
              <a:solidFill>
                <a:srgbClr val="003D31"/>
              </a:solidFill>
              <a:cs typeface="Arial" panose="020B0604020202020204" pitchFamily="34" charset="0"/>
            </a:endParaRPr>
          </a:p>
        </p:txBody>
      </p:sp>
    </p:spTree>
    <p:extLst>
      <p:ext uri="{BB962C8B-B14F-4D97-AF65-F5344CB8AC3E}">
        <p14:creationId xmlns:p14="http://schemas.microsoft.com/office/powerpoint/2010/main" val="283212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C5B717-9DCB-4D4A-8127-8832D943F7E0}"/>
              </a:ext>
            </a:extLst>
          </p:cNvPr>
          <p:cNvPicPr>
            <a:picLocks noChangeAspect="1"/>
          </p:cNvPicPr>
          <p:nvPr/>
        </p:nvPicPr>
        <p:blipFill>
          <a:blip r:embed="rId3" cstate="email">
            <a:grayscl/>
            <a:extLst>
              <a:ext uri="{BEBA8EAE-BF5A-486C-A8C5-ECC9F3942E4B}">
                <a14:imgProps xmlns:a14="http://schemas.microsoft.com/office/drawing/2010/main">
                  <a14:imgLayer r:embed="rId4">
                    <a14:imgEffect>
                      <a14:artisticPhotocopy/>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621501" y="411738"/>
            <a:ext cx="5067655" cy="5912265"/>
          </a:xfrm>
          <a:prstGeom prst="rect">
            <a:avLst/>
          </a:prstGeom>
          <a:ln w="292100">
            <a:noFill/>
          </a:ln>
        </p:spPr>
      </p:pic>
      <p:pic>
        <p:nvPicPr>
          <p:cNvPr id="11" name="Picture 10">
            <a:extLst>
              <a:ext uri="{FF2B5EF4-FFF2-40B4-BE49-F238E27FC236}">
                <a16:creationId xmlns:a16="http://schemas.microsoft.com/office/drawing/2014/main" id="{32EED676-4AD2-D441-9FD9-786500A15A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27806" y="51757"/>
            <a:ext cx="3364193" cy="1275565"/>
          </a:xfrm>
          <a:prstGeom prst="rect">
            <a:avLst/>
          </a:prstGeom>
        </p:spPr>
      </p:pic>
      <p:pic>
        <p:nvPicPr>
          <p:cNvPr id="14" name="Picture 13">
            <a:extLst>
              <a:ext uri="{FF2B5EF4-FFF2-40B4-BE49-F238E27FC236}">
                <a16:creationId xmlns:a16="http://schemas.microsoft.com/office/drawing/2014/main" id="{F29F4491-3EBA-2C43-B6FA-B44294F8AD35}"/>
              </a:ext>
            </a:extLst>
          </p:cNvPr>
          <p:cNvPicPr>
            <a:picLocks noChangeAspect="1"/>
          </p:cNvPicPr>
          <p:nvPr/>
        </p:nvPicPr>
        <p:blipFill rotWithShape="1">
          <a:blip r:embed="rId6" cstate="email">
            <a:alphaModFix amt="11000"/>
            <a:extLst>
              <a:ext uri="{28A0092B-C50C-407E-A947-70E740481C1C}">
                <a14:useLocalDpi xmlns:a14="http://schemas.microsoft.com/office/drawing/2010/main"/>
              </a:ext>
            </a:extLst>
          </a:blip>
          <a:srcRect/>
          <a:stretch/>
        </p:blipFill>
        <p:spPr>
          <a:xfrm>
            <a:off x="788569" y="-214871"/>
            <a:ext cx="10733518" cy="6854954"/>
          </a:xfrm>
          <a:prstGeom prst="rect">
            <a:avLst/>
          </a:prstGeom>
        </p:spPr>
      </p:pic>
      <p:pic>
        <p:nvPicPr>
          <p:cNvPr id="15" name="Picture 14">
            <a:extLst>
              <a:ext uri="{FF2B5EF4-FFF2-40B4-BE49-F238E27FC236}">
                <a16:creationId xmlns:a16="http://schemas.microsoft.com/office/drawing/2014/main" id="{4478963B-F2CD-8A44-B2D2-A2835C2D852C}"/>
              </a:ext>
            </a:extLst>
          </p:cNvPr>
          <p:cNvPicPr>
            <a:picLocks noChangeAspect="1"/>
          </p:cNvPicPr>
          <p:nvPr/>
        </p:nvPicPr>
        <p:blipFill>
          <a:blip r:embed="rId3" cstate="email">
            <a:grayscl/>
            <a:alphaModFix amt="5000"/>
            <a:extLst>
              <a:ext uri="{BEBA8EAE-BF5A-486C-A8C5-ECC9F3942E4B}">
                <a14:imgProps xmlns:a14="http://schemas.microsoft.com/office/drawing/2010/main">
                  <a14:imgLayer r:embed="rId7">
                    <a14:imgEffect>
                      <a14:artisticPhotocopy/>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560256" y="411738"/>
            <a:ext cx="5067655" cy="5912265"/>
          </a:xfrm>
          <a:prstGeom prst="rect">
            <a:avLst/>
          </a:prstGeom>
          <a:ln w="292100">
            <a:noFill/>
          </a:ln>
        </p:spPr>
      </p:pic>
    </p:spTree>
    <p:extLst>
      <p:ext uri="{BB962C8B-B14F-4D97-AF65-F5344CB8AC3E}">
        <p14:creationId xmlns:p14="http://schemas.microsoft.com/office/powerpoint/2010/main" val="365874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87" y="186846"/>
            <a:ext cx="10611313" cy="1138773"/>
          </a:xfrm>
          <a:prstGeom prst="rect">
            <a:avLst/>
          </a:prstGeom>
          <a:noFill/>
        </p:spPr>
        <p:txBody>
          <a:bodyPr wrap="square" rtlCol="0">
            <a:spAutoFit/>
          </a:bodyPr>
          <a:lstStyle/>
          <a:p>
            <a:pPr marL="569913"/>
            <a:r>
              <a:rPr lang="en-US" sz="4000" b="1" dirty="0">
                <a:solidFill>
                  <a:srgbClr val="00604B"/>
                </a:solidFill>
              </a:rPr>
              <a:t>Disclosures</a:t>
            </a:r>
          </a:p>
          <a:p>
            <a:pPr marL="569913"/>
            <a:endParaRPr lang="en-US" sz="2800" b="1" dirty="0"/>
          </a:p>
        </p:txBody>
      </p:sp>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txBox="1">
            <a:spLocks/>
          </p:cNvSpPr>
          <p:nvPr/>
        </p:nvSpPr>
        <p:spPr>
          <a:xfrm>
            <a:off x="569976" y="1606169"/>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t>Sammons </a:t>
            </a:r>
            <a:r>
              <a:rPr lang="en-US" sz="1000" dirty="0" err="1"/>
              <a:t>Financial</a:t>
            </a:r>
            <a:r>
              <a:rPr lang="en-US" sz="1000" baseline="30000" dirty="0" err="1"/>
              <a:t>SM</a:t>
            </a:r>
            <a:r>
              <a:rPr lang="en-US" sz="1000" dirty="0"/>
              <a:t> is the marketing name for Sammons</a:t>
            </a:r>
            <a:r>
              <a:rPr lang="en-US" sz="1000" baseline="30000" dirty="0"/>
              <a:t>®</a:t>
            </a:r>
            <a:r>
              <a:rPr lang="en-US" sz="1000" dirty="0"/>
              <a:t> Financial Group, Inc.’s member companies, including North American Company for Life and Health Insurance. Annuities and life insurance are issued by, and product guarantees are solely the responsibility of, North American Company for Life and Health Insurance.</a:t>
            </a:r>
          </a:p>
          <a:p>
            <a:pPr marL="0" indent="0">
              <a:buNone/>
            </a:pPr>
            <a:endParaRPr lang="en-US" sz="1000" dirty="0"/>
          </a:p>
          <a:p>
            <a:pPr marL="0" indent="0">
              <a:buNone/>
            </a:pPr>
            <a:endParaRPr lang="en-US" sz="1000" dirty="0"/>
          </a:p>
        </p:txBody>
      </p:sp>
      <p:pic>
        <p:nvPicPr>
          <p:cNvPr id="8" name="Picture 7">
            <a:extLst>
              <a:ext uri="{FF2B5EF4-FFF2-40B4-BE49-F238E27FC236}">
                <a16:creationId xmlns:a16="http://schemas.microsoft.com/office/drawing/2014/main" id="{F6894BE8-DA20-A44C-81A3-82D41346B5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27806" y="51757"/>
            <a:ext cx="3364193" cy="1275565"/>
          </a:xfrm>
          <a:prstGeom prst="rect">
            <a:avLst/>
          </a:prstGeom>
        </p:spPr>
      </p:pic>
    </p:spTree>
    <p:extLst>
      <p:ext uri="{BB962C8B-B14F-4D97-AF65-F5344CB8AC3E}">
        <p14:creationId xmlns:p14="http://schemas.microsoft.com/office/powerpoint/2010/main" val="134332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7AA848E-4E1C-3240-AA2B-B369829E1F12}"/>
              </a:ext>
            </a:extLst>
          </p:cNvPr>
          <p:cNvSpPr/>
          <p:nvPr/>
        </p:nvSpPr>
        <p:spPr>
          <a:xfrm>
            <a:off x="0" y="0"/>
            <a:ext cx="3188196" cy="6858000"/>
          </a:xfrm>
          <a:prstGeom prst="rect">
            <a:avLst/>
          </a:prstGeom>
          <a:solidFill>
            <a:srgbClr val="19A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2BFCBF9-4B4D-7946-844E-AA2AEB06E7C7}"/>
              </a:ext>
            </a:extLst>
          </p:cNvPr>
          <p:cNvGrpSpPr/>
          <p:nvPr/>
        </p:nvGrpSpPr>
        <p:grpSpPr>
          <a:xfrm>
            <a:off x="959868" y="3442203"/>
            <a:ext cx="13433156" cy="1506892"/>
            <a:chOff x="959868" y="3442203"/>
            <a:chExt cx="13433156" cy="1506892"/>
          </a:xfrm>
        </p:grpSpPr>
        <p:sp>
          <p:nvSpPr>
            <p:cNvPr id="10" name="TextBox 9">
              <a:extLst>
                <a:ext uri="{FF2B5EF4-FFF2-40B4-BE49-F238E27FC236}">
                  <a16:creationId xmlns:a16="http://schemas.microsoft.com/office/drawing/2014/main" id="{0BB1EF1C-471A-ED41-975E-FA73FF62B772}"/>
                </a:ext>
              </a:extLst>
            </p:cNvPr>
            <p:cNvSpPr txBox="1"/>
            <p:nvPr/>
          </p:nvSpPr>
          <p:spPr>
            <a:xfrm>
              <a:off x="3282202" y="3442203"/>
              <a:ext cx="11110822" cy="1446550"/>
            </a:xfrm>
            <a:prstGeom prst="rect">
              <a:avLst/>
            </a:prstGeom>
            <a:noFill/>
          </p:spPr>
          <p:txBody>
            <a:bodyPr wrap="square" rtlCol="0">
              <a:spAutoFit/>
            </a:bodyPr>
            <a:lstStyle/>
            <a:p>
              <a:pPr>
                <a:lnSpc>
                  <a:spcPct val="200000"/>
                </a:lnSpc>
              </a:pPr>
              <a:r>
                <a:rPr lang="en-US" sz="4400" spc="-150" dirty="0"/>
                <a:t>Unique recruiting tools</a:t>
              </a:r>
            </a:p>
          </p:txBody>
        </p:sp>
        <p:grpSp>
          <p:nvGrpSpPr>
            <p:cNvPr id="24" name="Group 23">
              <a:extLst>
                <a:ext uri="{FF2B5EF4-FFF2-40B4-BE49-F238E27FC236}">
                  <a16:creationId xmlns:a16="http://schemas.microsoft.com/office/drawing/2014/main" id="{44B0D44E-BC04-EA40-88AE-B15A1BF691EA}"/>
                </a:ext>
              </a:extLst>
            </p:cNvPr>
            <p:cNvGrpSpPr/>
            <p:nvPr/>
          </p:nvGrpSpPr>
          <p:grpSpPr>
            <a:xfrm>
              <a:off x="959868" y="3565642"/>
              <a:ext cx="2082441" cy="1383453"/>
              <a:chOff x="959868" y="3565642"/>
              <a:chExt cx="2082441" cy="1383453"/>
            </a:xfrm>
            <a:effectLst>
              <a:outerShdw blurRad="50800" dist="38100" dir="2700000" algn="tl" rotWithShape="0">
                <a:srgbClr val="37E1B9">
                  <a:alpha val="40000"/>
                </a:srgbClr>
              </a:outerShdw>
            </a:effectLst>
          </p:grpSpPr>
          <p:pic>
            <p:nvPicPr>
              <p:cNvPr id="16" name="Picture 15">
                <a:extLst>
                  <a:ext uri="{FF2B5EF4-FFF2-40B4-BE49-F238E27FC236}">
                    <a16:creationId xmlns:a16="http://schemas.microsoft.com/office/drawing/2014/main" id="{6450CC94-6FC4-1C45-ABE1-8EC2AAB57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868" y="3565642"/>
                <a:ext cx="2082440" cy="1256617"/>
              </a:xfrm>
              <a:prstGeom prst="rect">
                <a:avLst/>
              </a:prstGeom>
            </p:spPr>
          </p:pic>
          <p:sp>
            <p:nvSpPr>
              <p:cNvPr id="17" name="Rectangle 16">
                <a:extLst>
                  <a:ext uri="{FF2B5EF4-FFF2-40B4-BE49-F238E27FC236}">
                    <a16:creationId xmlns:a16="http://schemas.microsoft.com/office/drawing/2014/main" id="{033E7324-78D3-9043-AC1A-6A5B6235D1E6}"/>
                  </a:ext>
                </a:extLst>
              </p:cNvPr>
              <p:cNvSpPr/>
              <p:nvPr/>
            </p:nvSpPr>
            <p:spPr>
              <a:xfrm>
                <a:off x="959869" y="4764428"/>
                <a:ext cx="2082440" cy="184667"/>
              </a:xfrm>
              <a:prstGeom prst="rect">
                <a:avLst/>
              </a:prstGeom>
              <a:solidFill>
                <a:srgbClr val="00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B686C346-B709-634F-BA23-30A77D2E1E10}"/>
                </a:ext>
              </a:extLst>
            </p:cNvPr>
            <p:cNvSpPr txBox="1"/>
            <p:nvPr/>
          </p:nvSpPr>
          <p:spPr>
            <a:xfrm>
              <a:off x="1063033" y="4553502"/>
              <a:ext cx="1200970" cy="369332"/>
            </a:xfrm>
            <a:prstGeom prst="rect">
              <a:avLst/>
            </a:prstGeom>
            <a:noFill/>
            <a:effectLst>
              <a:outerShdw blurRad="101600" dist="12700" dir="2700000" algn="tl" rotWithShape="0">
                <a:srgbClr val="004B4B"/>
              </a:outerShdw>
            </a:effectLst>
          </p:spPr>
          <p:txBody>
            <a:bodyPr wrap="none" rtlCol="0">
              <a:spAutoFit/>
            </a:bodyPr>
            <a:lstStyle/>
            <a:p>
              <a:r>
                <a:rPr lang="en-US" b="1" spc="300" dirty="0">
                  <a:solidFill>
                    <a:schemeClr val="bg1">
                      <a:lumMod val="95000"/>
                    </a:schemeClr>
                  </a:solidFill>
                </a:rPr>
                <a:t>UNIQUE</a:t>
              </a:r>
            </a:p>
          </p:txBody>
        </p:sp>
      </p:grpSp>
      <p:sp>
        <p:nvSpPr>
          <p:cNvPr id="14" name="Rectangle 13">
            <a:extLst>
              <a:ext uri="{FF2B5EF4-FFF2-40B4-BE49-F238E27FC236}">
                <a16:creationId xmlns:a16="http://schemas.microsoft.com/office/drawing/2014/main" id="{31F463F6-7600-B143-95AF-D622D111244D}"/>
              </a:ext>
            </a:extLst>
          </p:cNvPr>
          <p:cNvSpPr/>
          <p:nvPr/>
        </p:nvSpPr>
        <p:spPr>
          <a:xfrm rot="5400000">
            <a:off x="-1675619" y="3479119"/>
            <a:ext cx="1394650" cy="1492779"/>
          </a:xfrm>
          <a:prstGeom prst="rect">
            <a:avLst/>
          </a:prstGeom>
          <a:gradFill>
            <a:gsLst>
              <a:gs pos="39000">
                <a:schemeClr val="bg1">
                  <a:alpha val="0"/>
                  <a:lumMod val="0"/>
                  <a:lumOff val="100000"/>
                </a:schemeClr>
              </a:gs>
              <a:gs pos="90000">
                <a:srgbClr val="00604B">
                  <a:lumMod val="82000"/>
                </a:srgbClr>
              </a:gs>
              <a:gs pos="64000">
                <a:srgbClr val="00604B">
                  <a:alpha val="59000"/>
                  <a:lumMod val="10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092" y="931776"/>
            <a:ext cx="10611313" cy="1354217"/>
          </a:xfrm>
          <a:prstGeom prst="rect">
            <a:avLst/>
          </a:prstGeom>
          <a:noFill/>
        </p:spPr>
        <p:txBody>
          <a:bodyPr wrap="square" rtlCol="0">
            <a:spAutoFit/>
          </a:bodyPr>
          <a:lstStyle/>
          <a:p>
            <a:pPr marL="569913"/>
            <a:r>
              <a:rPr lang="en-US" sz="5400" b="1" spc="-150" dirty="0">
                <a:solidFill>
                  <a:schemeClr val="bg1"/>
                </a:solidFill>
              </a:rPr>
              <a:t>AGENDA</a:t>
            </a:r>
            <a:r>
              <a:rPr lang="en-US" sz="4800" b="1" dirty="0">
                <a:solidFill>
                  <a:srgbClr val="00604B"/>
                </a:solidFill>
              </a:rPr>
              <a:t>  Life insurance products</a:t>
            </a:r>
          </a:p>
          <a:p>
            <a:pPr marL="569913"/>
            <a:endParaRPr lang="en-US" sz="2800" b="1" dirty="0"/>
          </a:p>
        </p:txBody>
      </p:sp>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29F5B8-81D4-C149-B26D-46FD24B839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7806" y="51757"/>
            <a:ext cx="3364193" cy="1275565"/>
          </a:xfrm>
          <a:prstGeom prst="rect">
            <a:avLst/>
          </a:prstGeom>
        </p:spPr>
      </p:pic>
      <p:grpSp>
        <p:nvGrpSpPr>
          <p:cNvPr id="26" name="Group 25">
            <a:extLst>
              <a:ext uri="{FF2B5EF4-FFF2-40B4-BE49-F238E27FC236}">
                <a16:creationId xmlns:a16="http://schemas.microsoft.com/office/drawing/2014/main" id="{68D75CDF-0560-4B47-9983-E3DCFDA8E381}"/>
              </a:ext>
            </a:extLst>
          </p:cNvPr>
          <p:cNvGrpSpPr/>
          <p:nvPr/>
        </p:nvGrpSpPr>
        <p:grpSpPr>
          <a:xfrm>
            <a:off x="951323" y="2017625"/>
            <a:ext cx="13420388" cy="1516813"/>
            <a:chOff x="951323" y="2017625"/>
            <a:chExt cx="13420388" cy="1516813"/>
          </a:xfrm>
        </p:grpSpPr>
        <p:sp>
          <p:nvSpPr>
            <p:cNvPr id="4" name="TextBox 3"/>
            <p:cNvSpPr txBox="1"/>
            <p:nvPr/>
          </p:nvSpPr>
          <p:spPr>
            <a:xfrm>
              <a:off x="3260889" y="2017625"/>
              <a:ext cx="11110822" cy="1256947"/>
            </a:xfrm>
            <a:prstGeom prst="rect">
              <a:avLst/>
            </a:prstGeom>
            <a:noFill/>
          </p:spPr>
          <p:txBody>
            <a:bodyPr wrap="square" rtlCol="0">
              <a:spAutoFit/>
            </a:bodyPr>
            <a:lstStyle/>
            <a:p>
              <a:pPr>
                <a:lnSpc>
                  <a:spcPct val="200000"/>
                </a:lnSpc>
              </a:pPr>
              <a:r>
                <a:rPr lang="en-US" sz="4400" spc="-150" dirty="0"/>
                <a:t>Reliable carrier to the member firm</a:t>
              </a:r>
            </a:p>
          </p:txBody>
        </p:sp>
        <p:grpSp>
          <p:nvGrpSpPr>
            <p:cNvPr id="23" name="Group 22">
              <a:extLst>
                <a:ext uri="{FF2B5EF4-FFF2-40B4-BE49-F238E27FC236}">
                  <a16:creationId xmlns:a16="http://schemas.microsoft.com/office/drawing/2014/main" id="{5ACF9867-E1B0-5040-9F64-EFD1332E3BC0}"/>
                </a:ext>
              </a:extLst>
            </p:cNvPr>
            <p:cNvGrpSpPr/>
            <p:nvPr/>
          </p:nvGrpSpPr>
          <p:grpSpPr>
            <a:xfrm>
              <a:off x="951323" y="2133535"/>
              <a:ext cx="2090986" cy="1400903"/>
              <a:chOff x="951323" y="2133535"/>
              <a:chExt cx="2090986" cy="1400903"/>
            </a:xfrm>
            <a:effectLst>
              <a:outerShdw blurRad="50800" dist="38100" dir="2700000" algn="tl" rotWithShape="0">
                <a:srgbClr val="37E1B9">
                  <a:alpha val="40000"/>
                </a:srgbClr>
              </a:outerShdw>
            </a:effectLst>
          </p:grpSpPr>
          <p:pic>
            <p:nvPicPr>
              <p:cNvPr id="12" name="Picture 11">
                <a:extLst>
                  <a:ext uri="{FF2B5EF4-FFF2-40B4-BE49-F238E27FC236}">
                    <a16:creationId xmlns:a16="http://schemas.microsoft.com/office/drawing/2014/main" id="{B63C8FBF-F6D2-B747-BE96-80E89CEF9B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324" y="2133535"/>
                <a:ext cx="2090985" cy="1305271"/>
              </a:xfrm>
              <a:prstGeom prst="rect">
                <a:avLst/>
              </a:prstGeom>
            </p:spPr>
          </p:pic>
          <p:sp>
            <p:nvSpPr>
              <p:cNvPr id="15" name="Rectangle 14">
                <a:extLst>
                  <a:ext uri="{FF2B5EF4-FFF2-40B4-BE49-F238E27FC236}">
                    <a16:creationId xmlns:a16="http://schemas.microsoft.com/office/drawing/2014/main" id="{32F4593B-26A4-CC4F-817D-816F58A41584}"/>
                  </a:ext>
                </a:extLst>
              </p:cNvPr>
              <p:cNvSpPr/>
              <p:nvPr/>
            </p:nvSpPr>
            <p:spPr>
              <a:xfrm>
                <a:off x="951323" y="3343517"/>
                <a:ext cx="2090985" cy="190921"/>
              </a:xfrm>
              <a:prstGeom prst="rect">
                <a:avLst/>
              </a:prstGeom>
              <a:solidFill>
                <a:srgbClr val="00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28EBF11-73EE-7C49-87EB-2AA02BE958F1}"/>
                </a:ext>
              </a:extLst>
            </p:cNvPr>
            <p:cNvSpPr txBox="1"/>
            <p:nvPr/>
          </p:nvSpPr>
          <p:spPr>
            <a:xfrm>
              <a:off x="1620687" y="3127113"/>
              <a:ext cx="1372492" cy="369332"/>
            </a:xfrm>
            <a:prstGeom prst="rect">
              <a:avLst/>
            </a:prstGeom>
            <a:noFill/>
            <a:effectLst>
              <a:outerShdw blurRad="101600" dist="12700" dir="2700000" algn="tl" rotWithShape="0">
                <a:srgbClr val="004B4B"/>
              </a:outerShdw>
            </a:effectLst>
          </p:spPr>
          <p:txBody>
            <a:bodyPr wrap="none" rtlCol="0">
              <a:spAutoFit/>
            </a:bodyPr>
            <a:lstStyle/>
            <a:p>
              <a:r>
                <a:rPr lang="en-US" b="1" spc="300" dirty="0">
                  <a:solidFill>
                    <a:schemeClr val="bg1">
                      <a:lumMod val="95000"/>
                    </a:schemeClr>
                  </a:solidFill>
                </a:rPr>
                <a:t>RELIABLE</a:t>
              </a:r>
            </a:p>
          </p:txBody>
        </p:sp>
      </p:grpSp>
      <p:grpSp>
        <p:nvGrpSpPr>
          <p:cNvPr id="28" name="Group 27">
            <a:extLst>
              <a:ext uri="{FF2B5EF4-FFF2-40B4-BE49-F238E27FC236}">
                <a16:creationId xmlns:a16="http://schemas.microsoft.com/office/drawing/2014/main" id="{F9C54DDF-A799-A643-B67E-57044C976BF0}"/>
              </a:ext>
            </a:extLst>
          </p:cNvPr>
          <p:cNvGrpSpPr/>
          <p:nvPr/>
        </p:nvGrpSpPr>
        <p:grpSpPr>
          <a:xfrm>
            <a:off x="959869" y="4818134"/>
            <a:ext cx="13433155" cy="1537072"/>
            <a:chOff x="959869" y="4818134"/>
            <a:chExt cx="13433155" cy="1537072"/>
          </a:xfrm>
        </p:grpSpPr>
        <p:sp>
          <p:nvSpPr>
            <p:cNvPr id="11" name="TextBox 10">
              <a:extLst>
                <a:ext uri="{FF2B5EF4-FFF2-40B4-BE49-F238E27FC236}">
                  <a16:creationId xmlns:a16="http://schemas.microsoft.com/office/drawing/2014/main" id="{954374B1-13D8-0347-97EE-A8156686B529}"/>
                </a:ext>
              </a:extLst>
            </p:cNvPr>
            <p:cNvSpPr txBox="1"/>
            <p:nvPr/>
          </p:nvSpPr>
          <p:spPr>
            <a:xfrm>
              <a:off x="3282202" y="4818134"/>
              <a:ext cx="11110822" cy="1256947"/>
            </a:xfrm>
            <a:prstGeom prst="rect">
              <a:avLst/>
            </a:prstGeom>
            <a:noFill/>
          </p:spPr>
          <p:txBody>
            <a:bodyPr wrap="square" rtlCol="0">
              <a:spAutoFit/>
            </a:bodyPr>
            <a:lstStyle/>
            <a:p>
              <a:pPr>
                <a:lnSpc>
                  <a:spcPct val="200000"/>
                </a:lnSpc>
              </a:pPr>
              <a:r>
                <a:rPr lang="en-US" sz="4400" spc="-150" dirty="0"/>
                <a:t>Business growth potential for the agent</a:t>
              </a:r>
            </a:p>
          </p:txBody>
        </p:sp>
        <p:grpSp>
          <p:nvGrpSpPr>
            <p:cNvPr id="25" name="Group 24">
              <a:extLst>
                <a:ext uri="{FF2B5EF4-FFF2-40B4-BE49-F238E27FC236}">
                  <a16:creationId xmlns:a16="http://schemas.microsoft.com/office/drawing/2014/main" id="{9A7DECB6-8D2E-434D-99CC-5427FAD6E257}"/>
                </a:ext>
              </a:extLst>
            </p:cNvPr>
            <p:cNvGrpSpPr/>
            <p:nvPr/>
          </p:nvGrpSpPr>
          <p:grpSpPr>
            <a:xfrm>
              <a:off x="959869" y="4980983"/>
              <a:ext cx="2082440" cy="1374223"/>
              <a:chOff x="959869" y="4980983"/>
              <a:chExt cx="2082440" cy="1374223"/>
            </a:xfrm>
            <a:effectLst>
              <a:outerShdw blurRad="50800" dist="38100" dir="2700000" algn="tl" rotWithShape="0">
                <a:srgbClr val="37E1B9">
                  <a:alpha val="40000"/>
                </a:srgbClr>
              </a:outerShdw>
            </a:effectLst>
          </p:grpSpPr>
          <p:pic>
            <p:nvPicPr>
              <p:cNvPr id="19" name="Picture 18">
                <a:extLst>
                  <a:ext uri="{FF2B5EF4-FFF2-40B4-BE49-F238E27FC236}">
                    <a16:creationId xmlns:a16="http://schemas.microsoft.com/office/drawing/2014/main" id="{2ECA57AD-C836-7740-892B-727C38E866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9869" y="4980983"/>
                <a:ext cx="2082440" cy="1205505"/>
              </a:xfrm>
              <a:prstGeom prst="rect">
                <a:avLst/>
              </a:prstGeom>
            </p:spPr>
          </p:pic>
          <p:sp>
            <p:nvSpPr>
              <p:cNvPr id="20" name="Rectangle 19">
                <a:extLst>
                  <a:ext uri="{FF2B5EF4-FFF2-40B4-BE49-F238E27FC236}">
                    <a16:creationId xmlns:a16="http://schemas.microsoft.com/office/drawing/2014/main" id="{36A532F5-3E27-524A-8F02-629E93AB65FF}"/>
                  </a:ext>
                </a:extLst>
              </p:cNvPr>
              <p:cNvSpPr/>
              <p:nvPr/>
            </p:nvSpPr>
            <p:spPr>
              <a:xfrm>
                <a:off x="959869" y="6170539"/>
                <a:ext cx="2082440" cy="184667"/>
              </a:xfrm>
              <a:prstGeom prst="rect">
                <a:avLst/>
              </a:prstGeom>
              <a:solidFill>
                <a:srgbClr val="006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D0BBF18D-B6A4-0142-843B-3EB879B6735B}"/>
                </a:ext>
              </a:extLst>
            </p:cNvPr>
            <p:cNvSpPr txBox="1"/>
            <p:nvPr/>
          </p:nvSpPr>
          <p:spPr>
            <a:xfrm>
              <a:off x="1678332" y="5953985"/>
              <a:ext cx="1312924" cy="369332"/>
            </a:xfrm>
            <a:prstGeom prst="rect">
              <a:avLst/>
            </a:prstGeom>
            <a:noFill/>
            <a:effectLst>
              <a:outerShdw blurRad="101600" dist="12700" dir="2700000" algn="tl" rotWithShape="0">
                <a:srgbClr val="004B4B"/>
              </a:outerShdw>
            </a:effectLst>
          </p:spPr>
          <p:txBody>
            <a:bodyPr wrap="none" rtlCol="0">
              <a:spAutoFit/>
            </a:bodyPr>
            <a:lstStyle/>
            <a:p>
              <a:r>
                <a:rPr lang="en-US" b="1" spc="300" dirty="0">
                  <a:solidFill>
                    <a:schemeClr val="bg1">
                      <a:lumMod val="95000"/>
                    </a:schemeClr>
                  </a:solidFill>
                </a:rPr>
                <a:t>GROWTH</a:t>
              </a:r>
            </a:p>
          </p:txBody>
        </p:sp>
      </p:grpSp>
    </p:spTree>
    <p:extLst>
      <p:ext uri="{BB962C8B-B14F-4D97-AF65-F5344CB8AC3E}">
        <p14:creationId xmlns:p14="http://schemas.microsoft.com/office/powerpoint/2010/main" val="23987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800"/>
            <a:ext cx="10611313" cy="2308324"/>
          </a:xfrm>
          <a:prstGeom prst="rect">
            <a:avLst/>
          </a:prstGeom>
          <a:noFill/>
        </p:spPr>
        <p:txBody>
          <a:bodyPr wrap="square" rtlCol="0">
            <a:spAutoFit/>
          </a:bodyPr>
          <a:lstStyle/>
          <a:p>
            <a:pPr marL="569913"/>
            <a:r>
              <a:rPr lang="en-US" sz="7200" b="1" spc="-150" dirty="0">
                <a:solidFill>
                  <a:srgbClr val="00604B"/>
                </a:solidFill>
              </a:rPr>
              <a:t>Reliable carrier</a:t>
            </a:r>
          </a:p>
          <a:p>
            <a:pPr marL="569913"/>
            <a:endParaRPr lang="en-US" sz="7200" b="1" dirty="0"/>
          </a:p>
        </p:txBody>
      </p:sp>
      <p:sp>
        <p:nvSpPr>
          <p:cNvPr id="4" name="TextBox 3"/>
          <p:cNvSpPr txBox="1"/>
          <p:nvPr/>
        </p:nvSpPr>
        <p:spPr>
          <a:xfrm>
            <a:off x="5030264" y="2080744"/>
            <a:ext cx="11110822" cy="3693319"/>
          </a:xfrm>
          <a:prstGeom prst="rect">
            <a:avLst/>
          </a:prstGeom>
          <a:noFill/>
        </p:spPr>
        <p:txBody>
          <a:bodyPr wrap="square" rtlCol="0">
            <a:spAutoFit/>
          </a:bodyPr>
          <a:lstStyle/>
          <a:p>
            <a:pPr marL="285750" indent="-285750">
              <a:lnSpc>
                <a:spcPct val="150000"/>
              </a:lnSpc>
              <a:buClr>
                <a:srgbClr val="19A683"/>
              </a:buClr>
              <a:buFont typeface="Arial" panose="020B0604020202020204" pitchFamily="34" charset="0"/>
              <a:buChar char="•"/>
            </a:pPr>
            <a:r>
              <a:rPr lang="en-US" sz="4700" dirty="0"/>
              <a:t> Trustworthy</a:t>
            </a:r>
          </a:p>
          <a:p>
            <a:pPr marL="285750" indent="-285750">
              <a:lnSpc>
                <a:spcPct val="150000"/>
              </a:lnSpc>
              <a:buClr>
                <a:srgbClr val="19A683"/>
              </a:buClr>
              <a:buFont typeface="Arial" panose="020B0604020202020204" pitchFamily="34" charset="0"/>
              <a:buChar char="•"/>
            </a:pPr>
            <a:r>
              <a:rPr lang="en-US" sz="4700" dirty="0"/>
              <a:t> ESOP ownership</a:t>
            </a:r>
          </a:p>
          <a:p>
            <a:pPr marL="285750" indent="-285750">
              <a:lnSpc>
                <a:spcPct val="150000"/>
              </a:lnSpc>
              <a:buClr>
                <a:srgbClr val="19A683"/>
              </a:buClr>
              <a:buFont typeface="Arial" panose="020B0604020202020204" pitchFamily="34" charset="0"/>
              <a:buChar char="•"/>
            </a:pPr>
            <a:r>
              <a:rPr lang="en-US" sz="4700" dirty="0"/>
              <a:t> Growth mode</a:t>
            </a:r>
          </a:p>
          <a:p>
            <a:endParaRPr lang="en-US" dirty="0"/>
          </a:p>
        </p:txBody>
      </p:sp>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33802" y="51757"/>
            <a:ext cx="3458197" cy="1311207"/>
          </a:xfrm>
          <a:prstGeom prst="rect">
            <a:avLst/>
          </a:prstGeom>
        </p:spPr>
      </p:pic>
      <p:pic>
        <p:nvPicPr>
          <p:cNvPr id="8" name="Picture 7">
            <a:extLst>
              <a:ext uri="{FF2B5EF4-FFF2-40B4-BE49-F238E27FC236}">
                <a16:creationId xmlns:a16="http://schemas.microsoft.com/office/drawing/2014/main" id="{AA4CC84C-250E-BD4D-ACFA-E1FF66BE05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397" y="2441184"/>
            <a:ext cx="4073332" cy="2729022"/>
          </a:xfrm>
          <a:prstGeom prst="rect">
            <a:avLst/>
          </a:prstGeom>
        </p:spPr>
      </p:pic>
    </p:spTree>
    <p:extLst>
      <p:ext uri="{BB962C8B-B14F-4D97-AF65-F5344CB8AC3E}">
        <p14:creationId xmlns:p14="http://schemas.microsoft.com/office/powerpoint/2010/main" val="4098395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563F0-F6CA-914D-BB3A-47C884C52A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285" y="2469735"/>
            <a:ext cx="4071442" cy="2689005"/>
          </a:xfrm>
          <a:prstGeom prst="rect">
            <a:avLst/>
          </a:prstGeom>
        </p:spPr>
      </p:pic>
      <p:pic>
        <p:nvPicPr>
          <p:cNvPr id="10" name="Picture 9">
            <a:extLst>
              <a:ext uri="{FF2B5EF4-FFF2-40B4-BE49-F238E27FC236}">
                <a16:creationId xmlns:a16="http://schemas.microsoft.com/office/drawing/2014/main" id="{4D1D5C33-BEA9-4B46-89C6-88FFF59C14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33802" y="51757"/>
            <a:ext cx="3458197" cy="1311207"/>
          </a:xfrm>
          <a:prstGeom prst="rect">
            <a:avLst/>
          </a:prstGeom>
        </p:spPr>
      </p:pic>
      <p:sp>
        <p:nvSpPr>
          <p:cNvPr id="2" name="TextBox 1"/>
          <p:cNvSpPr txBox="1"/>
          <p:nvPr/>
        </p:nvSpPr>
        <p:spPr>
          <a:xfrm>
            <a:off x="0" y="736800"/>
            <a:ext cx="10611313" cy="2215991"/>
          </a:xfrm>
          <a:prstGeom prst="rect">
            <a:avLst/>
          </a:prstGeom>
          <a:noFill/>
        </p:spPr>
        <p:txBody>
          <a:bodyPr wrap="square" rtlCol="0">
            <a:spAutoFit/>
          </a:bodyPr>
          <a:lstStyle/>
          <a:p>
            <a:pPr marL="569913"/>
            <a:r>
              <a:rPr lang="en-US" sz="6600" b="1" spc="-150" dirty="0">
                <a:solidFill>
                  <a:srgbClr val="00604B"/>
                </a:solidFill>
              </a:rPr>
              <a:t>Unique recruiting tools</a:t>
            </a:r>
          </a:p>
          <a:p>
            <a:pPr marL="569913"/>
            <a:endParaRPr lang="en-US" sz="7200" b="1" dirty="0"/>
          </a:p>
        </p:txBody>
      </p:sp>
      <p:sp>
        <p:nvSpPr>
          <p:cNvPr id="4" name="TextBox 3"/>
          <p:cNvSpPr txBox="1"/>
          <p:nvPr/>
        </p:nvSpPr>
        <p:spPr>
          <a:xfrm>
            <a:off x="5030264" y="2080744"/>
            <a:ext cx="11110822" cy="3693319"/>
          </a:xfrm>
          <a:prstGeom prst="rect">
            <a:avLst/>
          </a:prstGeom>
          <a:noFill/>
        </p:spPr>
        <p:txBody>
          <a:bodyPr wrap="square" rtlCol="0">
            <a:spAutoFit/>
          </a:bodyPr>
          <a:lstStyle/>
          <a:p>
            <a:pPr marL="285750" indent="-285750">
              <a:lnSpc>
                <a:spcPct val="150000"/>
              </a:lnSpc>
              <a:buClr>
                <a:srgbClr val="19A683"/>
              </a:buClr>
              <a:buFont typeface="Arial" panose="020B0604020202020204" pitchFamily="34" charset="0"/>
              <a:buChar char="•"/>
            </a:pPr>
            <a:r>
              <a:rPr lang="en-US" sz="4700" dirty="0"/>
              <a:t> Depth of product</a:t>
            </a:r>
          </a:p>
          <a:p>
            <a:pPr marL="285750" indent="-285750">
              <a:lnSpc>
                <a:spcPct val="150000"/>
              </a:lnSpc>
              <a:buClr>
                <a:srgbClr val="19A683"/>
              </a:buClr>
              <a:buFont typeface="Arial" panose="020B0604020202020204" pitchFamily="34" charset="0"/>
              <a:buChar char="•"/>
            </a:pPr>
            <a:r>
              <a:rPr lang="en-US" sz="4700" dirty="0"/>
              <a:t> No dual contracting</a:t>
            </a:r>
          </a:p>
          <a:p>
            <a:pPr marL="285750" indent="-285750">
              <a:lnSpc>
                <a:spcPct val="150000"/>
              </a:lnSpc>
              <a:buClr>
                <a:srgbClr val="19A683"/>
              </a:buClr>
              <a:buFont typeface="Arial" panose="020B0604020202020204" pitchFamily="34" charset="0"/>
              <a:buChar char="•"/>
            </a:pPr>
            <a:r>
              <a:rPr lang="en-US" sz="4700" dirty="0"/>
              <a:t> Not ubiquitous</a:t>
            </a:r>
          </a:p>
          <a:p>
            <a:endParaRPr lang="en-US" dirty="0"/>
          </a:p>
        </p:txBody>
      </p:sp>
    </p:spTree>
    <p:extLst>
      <p:ext uri="{BB962C8B-B14F-4D97-AF65-F5344CB8AC3E}">
        <p14:creationId xmlns:p14="http://schemas.microsoft.com/office/powerpoint/2010/main" val="34086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800"/>
            <a:ext cx="10611313" cy="3072636"/>
          </a:xfrm>
          <a:prstGeom prst="rect">
            <a:avLst/>
          </a:prstGeom>
          <a:noFill/>
        </p:spPr>
        <p:txBody>
          <a:bodyPr wrap="square" rtlCol="0">
            <a:spAutoFit/>
          </a:bodyPr>
          <a:lstStyle/>
          <a:p>
            <a:pPr marL="569913">
              <a:lnSpc>
                <a:spcPts val="6940"/>
              </a:lnSpc>
            </a:pPr>
            <a:r>
              <a:rPr lang="en-US" sz="7200" b="1" spc="-150" dirty="0">
                <a:solidFill>
                  <a:srgbClr val="00604B"/>
                </a:solidFill>
              </a:rPr>
              <a:t>Business growth </a:t>
            </a:r>
            <a:br>
              <a:rPr lang="en-US" sz="7200" b="1" spc="-150" dirty="0">
                <a:solidFill>
                  <a:srgbClr val="00604B"/>
                </a:solidFill>
              </a:rPr>
            </a:br>
            <a:r>
              <a:rPr lang="en-US" sz="7200" b="1" spc="-150" dirty="0">
                <a:solidFill>
                  <a:srgbClr val="00604B"/>
                </a:solidFill>
              </a:rPr>
              <a:t>potential for the agent</a:t>
            </a:r>
          </a:p>
          <a:p>
            <a:pPr marL="569913"/>
            <a:endParaRPr lang="en-US" sz="7200" b="1" dirty="0"/>
          </a:p>
        </p:txBody>
      </p:sp>
      <p:sp>
        <p:nvSpPr>
          <p:cNvPr id="4" name="TextBox 3"/>
          <p:cNvSpPr txBox="1"/>
          <p:nvPr/>
        </p:nvSpPr>
        <p:spPr>
          <a:xfrm>
            <a:off x="4907489" y="2909429"/>
            <a:ext cx="11110822" cy="3170099"/>
          </a:xfrm>
          <a:prstGeom prst="rect">
            <a:avLst/>
          </a:prstGeom>
          <a:noFill/>
        </p:spPr>
        <p:txBody>
          <a:bodyPr wrap="square" rtlCol="0">
            <a:spAutoFit/>
          </a:bodyPr>
          <a:lstStyle/>
          <a:p>
            <a:pPr marL="285750" indent="-285750">
              <a:buClr>
                <a:srgbClr val="19A683"/>
              </a:buClr>
              <a:buFont typeface="Arial" panose="020B0604020202020204" pitchFamily="34" charset="0"/>
              <a:buChar char="•"/>
            </a:pPr>
            <a:r>
              <a:rPr lang="en-US" sz="3600" dirty="0"/>
              <a:t> NA toolkit </a:t>
            </a:r>
            <a:r>
              <a:rPr lang="en-US" sz="2200" dirty="0">
                <a:latin typeface="Arial Narrow" panose="020B0604020202020204" pitchFamily="34" charset="0"/>
                <a:cs typeface="Arial Narrow" panose="020B0604020202020204" pitchFamily="34" charset="0"/>
                <a:hlinkClick r:id="rId3"/>
              </a:rPr>
              <a:t>northamericancompany.com/marketing-toolkit</a:t>
            </a:r>
            <a:r>
              <a:rPr lang="en-US" sz="2200" dirty="0">
                <a:latin typeface="Arial Narrow" panose="020B0604020202020204" pitchFamily="34" charset="0"/>
                <a:cs typeface="Arial Narrow" panose="020B0604020202020204" pitchFamily="34" charset="0"/>
              </a:rPr>
              <a:t> </a:t>
            </a:r>
          </a:p>
          <a:p>
            <a:pPr>
              <a:buClr>
                <a:srgbClr val="19A683"/>
              </a:buClr>
            </a:pPr>
            <a:endParaRPr lang="en-US" dirty="0"/>
          </a:p>
          <a:p>
            <a:pPr marL="285750" indent="-285750">
              <a:buClr>
                <a:srgbClr val="19A683"/>
              </a:buClr>
              <a:buFont typeface="Arial" panose="020B0604020202020204" pitchFamily="34" charset="0"/>
              <a:buChar char="•"/>
            </a:pPr>
            <a:r>
              <a:rPr lang="en-US" sz="3600" dirty="0"/>
              <a:t> Electronic end-to-end/</a:t>
            </a:r>
            <a:br>
              <a:rPr lang="en-US" sz="3600" dirty="0"/>
            </a:br>
            <a:r>
              <a:rPr lang="en-US" sz="3600" dirty="0"/>
              <a:t> accelerated underwriting</a:t>
            </a:r>
          </a:p>
          <a:p>
            <a:pPr>
              <a:buClr>
                <a:srgbClr val="19A683"/>
              </a:buClr>
            </a:pPr>
            <a:endParaRPr lang="en-US" sz="1600" dirty="0"/>
          </a:p>
          <a:p>
            <a:pPr marL="285750" indent="-285750">
              <a:buClr>
                <a:srgbClr val="19A683"/>
              </a:buClr>
              <a:buFont typeface="Arial" panose="020B0604020202020204" pitchFamily="34" charset="0"/>
              <a:buChar char="•"/>
            </a:pPr>
            <a:r>
              <a:rPr lang="en-US" sz="3600" dirty="0"/>
              <a:t>Unrivaled RVP and internal support</a:t>
            </a:r>
          </a:p>
          <a:p>
            <a:endParaRPr lang="en-US" dirty="0"/>
          </a:p>
        </p:txBody>
      </p:sp>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1668B4-1D89-7D40-8A55-143230375D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1395" y="3033757"/>
            <a:ext cx="4073332" cy="2637917"/>
          </a:xfrm>
          <a:prstGeom prst="rect">
            <a:avLst/>
          </a:prstGeom>
        </p:spPr>
      </p:pic>
      <p:pic>
        <p:nvPicPr>
          <p:cNvPr id="10" name="Picture 9">
            <a:extLst>
              <a:ext uri="{FF2B5EF4-FFF2-40B4-BE49-F238E27FC236}">
                <a16:creationId xmlns:a16="http://schemas.microsoft.com/office/drawing/2014/main" id="{46BF8259-99D7-9D4A-B4ED-F6F0647DD83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33802" y="51757"/>
            <a:ext cx="3458197" cy="1311207"/>
          </a:xfrm>
          <a:prstGeom prst="rect">
            <a:avLst/>
          </a:prstGeom>
        </p:spPr>
      </p:pic>
    </p:spTree>
    <p:extLst>
      <p:ext uri="{BB962C8B-B14F-4D97-AF65-F5344CB8AC3E}">
        <p14:creationId xmlns:p14="http://schemas.microsoft.com/office/powerpoint/2010/main" val="35292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20377" y="0"/>
            <a:ext cx="2139351" cy="1690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2B1D3A-CE92-664C-9313-FB5C82EDC9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27806" y="51757"/>
            <a:ext cx="3364193" cy="1275565"/>
          </a:xfrm>
          <a:prstGeom prst="rect">
            <a:avLst/>
          </a:prstGeom>
        </p:spPr>
      </p:pic>
      <p:pic>
        <p:nvPicPr>
          <p:cNvPr id="9" name="Picture 8">
            <a:extLst>
              <a:ext uri="{FF2B5EF4-FFF2-40B4-BE49-F238E27FC236}">
                <a16:creationId xmlns:a16="http://schemas.microsoft.com/office/drawing/2014/main" id="{53F65F4B-12E5-644B-8466-194131643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 y="13803"/>
            <a:ext cx="12194843" cy="5579689"/>
          </a:xfrm>
          <a:prstGeom prst="rect">
            <a:avLst/>
          </a:prstGeom>
        </p:spPr>
      </p:pic>
      <p:sp>
        <p:nvSpPr>
          <p:cNvPr id="11" name="TextBox 10">
            <a:extLst>
              <a:ext uri="{FF2B5EF4-FFF2-40B4-BE49-F238E27FC236}">
                <a16:creationId xmlns:a16="http://schemas.microsoft.com/office/drawing/2014/main" id="{E78868D4-6672-A145-A7A8-B62307A4AB49}"/>
              </a:ext>
            </a:extLst>
          </p:cNvPr>
          <p:cNvSpPr txBox="1"/>
          <p:nvPr/>
        </p:nvSpPr>
        <p:spPr>
          <a:xfrm>
            <a:off x="1523532" y="3417679"/>
            <a:ext cx="8396848" cy="2416047"/>
          </a:xfrm>
          <a:prstGeom prst="rect">
            <a:avLst/>
          </a:prstGeom>
          <a:noFill/>
          <a:effectLst>
            <a:outerShdw blurRad="101600" dist="12700" dir="2700000" algn="tl" rotWithShape="0">
              <a:schemeClr val="tx1"/>
            </a:outerShdw>
          </a:effectLst>
        </p:spPr>
        <p:txBody>
          <a:bodyPr wrap="none" rtlCol="0">
            <a:spAutoFit/>
          </a:bodyPr>
          <a:lstStyle/>
          <a:p>
            <a:r>
              <a:rPr lang="en-US" sz="15100" b="1" spc="800" dirty="0">
                <a:solidFill>
                  <a:schemeClr val="accent4"/>
                </a:solidFill>
              </a:rPr>
              <a:t>RELIABLE</a:t>
            </a:r>
          </a:p>
        </p:txBody>
      </p:sp>
      <p:sp>
        <p:nvSpPr>
          <p:cNvPr id="13" name="TextBox 12">
            <a:extLst>
              <a:ext uri="{FF2B5EF4-FFF2-40B4-BE49-F238E27FC236}">
                <a16:creationId xmlns:a16="http://schemas.microsoft.com/office/drawing/2014/main" id="{FE6EB459-B884-2F49-8CBB-3962F7B6F7B6}"/>
              </a:ext>
            </a:extLst>
          </p:cNvPr>
          <p:cNvSpPr txBox="1"/>
          <p:nvPr/>
        </p:nvSpPr>
        <p:spPr>
          <a:xfrm>
            <a:off x="3406167" y="4433554"/>
            <a:ext cx="11110822" cy="1680460"/>
          </a:xfrm>
          <a:prstGeom prst="rect">
            <a:avLst/>
          </a:prstGeom>
          <a:noFill/>
          <a:effectLst>
            <a:outerShdw blurRad="50800" dist="38100" dir="2700000" algn="tl" rotWithShape="0">
              <a:prstClr val="black"/>
            </a:outerShdw>
          </a:effectLst>
        </p:spPr>
        <p:txBody>
          <a:bodyPr wrap="square" rtlCol="0">
            <a:spAutoFit/>
          </a:bodyPr>
          <a:lstStyle/>
          <a:p>
            <a:pPr>
              <a:lnSpc>
                <a:spcPct val="200000"/>
              </a:lnSpc>
            </a:pPr>
            <a:r>
              <a:rPr lang="en-US" sz="6000" spc="-150" dirty="0">
                <a:solidFill>
                  <a:schemeClr val="accent4"/>
                </a:solidFill>
              </a:rPr>
              <a:t>carrier to the member firm</a:t>
            </a:r>
          </a:p>
        </p:txBody>
      </p:sp>
      <p:pic>
        <p:nvPicPr>
          <p:cNvPr id="15" name="Picture 14">
            <a:extLst>
              <a:ext uri="{FF2B5EF4-FFF2-40B4-BE49-F238E27FC236}">
                <a16:creationId xmlns:a16="http://schemas.microsoft.com/office/drawing/2014/main" id="{66907AC4-DF46-1044-BAF2-CE7B67F4CDB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16995" y="-1178335"/>
            <a:ext cx="7077784" cy="4582209"/>
          </a:xfrm>
          <a:prstGeom prst="rect">
            <a:avLst/>
          </a:prstGeom>
          <a:effectLst>
            <a:outerShdw blurRad="419100" dist="38100" dir="2700000" algn="tl" rotWithShape="0">
              <a:prstClr val="black"/>
            </a:outerShdw>
          </a:effectLst>
        </p:spPr>
      </p:pic>
    </p:spTree>
    <p:extLst>
      <p:ext uri="{BB962C8B-B14F-4D97-AF65-F5344CB8AC3E}">
        <p14:creationId xmlns:p14="http://schemas.microsoft.com/office/powerpoint/2010/main" val="4177682188"/>
      </p:ext>
    </p:extLst>
  </p:cSld>
  <p:clrMapOvr>
    <a:masterClrMapping/>
  </p:clrMapOvr>
</p:sld>
</file>

<file path=ppt/theme/theme1.xml><?xml version="1.0" encoding="utf-8"?>
<a:theme xmlns:a="http://schemas.openxmlformats.org/drawingml/2006/main" name="Custom Design">
  <a:themeElements>
    <a:clrScheme name="North American Colors">
      <a:dk1>
        <a:srgbClr val="003D31"/>
      </a:dk1>
      <a:lt1>
        <a:srgbClr val="19A683"/>
      </a:lt1>
      <a:dk2>
        <a:srgbClr val="00604B"/>
      </a:dk2>
      <a:lt2>
        <a:srgbClr val="FFFFFF"/>
      </a:lt2>
      <a:accent1>
        <a:srgbClr val="003D31"/>
      </a:accent1>
      <a:accent2>
        <a:srgbClr val="00604B"/>
      </a:accent2>
      <a:accent3>
        <a:srgbClr val="19A683"/>
      </a:accent3>
      <a:accent4>
        <a:srgbClr val="FFFFFF"/>
      </a:accent4>
      <a:accent5>
        <a:srgbClr val="FFFFFF"/>
      </a:accent5>
      <a:accent6>
        <a:srgbClr val="FFFFFF"/>
      </a:accent6>
      <a:hlink>
        <a:srgbClr val="00604B"/>
      </a:hlink>
      <a:folHlink>
        <a:srgbClr val="0060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1700</TotalTime>
  <Words>179</Words>
  <Application>Microsoft Macintosh PowerPoint</Application>
  <PresentationFormat>Widescreen</PresentationFormat>
  <Paragraphs>45</Paragraphs>
  <Slides>13</Slides>
  <Notes>11</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13</vt:i4>
      </vt:variant>
    </vt:vector>
  </HeadingPairs>
  <TitlesOfParts>
    <vt:vector size="26" baseType="lpstr">
      <vt:lpstr>Arial</vt:lpstr>
      <vt:lpstr>Arial Narrow</vt:lpstr>
      <vt:lpstr>Calibri</vt:lpstr>
      <vt:lpstr>Calibri Light</vt:lpstr>
      <vt:lpstr>Custom Design</vt:lpstr>
      <vt:lpstr>8_Custom Design</vt:lpstr>
      <vt:lpstr>1_Custom Design</vt:lpstr>
      <vt:lpstr>2_Custom Design</vt:lpstr>
      <vt:lpstr>3_Custom Design</vt:lpstr>
      <vt:lpstr>4_Custom Design</vt:lpstr>
      <vt:lpstr>5_Custom Design</vt:lpstr>
      <vt:lpstr>6_Custom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cam5207</dc:creator>
  <cp:lastModifiedBy>Microsoft Office User</cp:lastModifiedBy>
  <cp:revision>133</cp:revision>
  <dcterms:created xsi:type="dcterms:W3CDTF">2019-11-13T16:32:29Z</dcterms:created>
  <dcterms:modified xsi:type="dcterms:W3CDTF">2020-07-02T17:28:50Z</dcterms:modified>
</cp:coreProperties>
</file>