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8" r:id="rId2"/>
    <p:sldMasterId id="2147483664" r:id="rId3"/>
    <p:sldMasterId id="2147483666" r:id="rId4"/>
    <p:sldMasterId id="2147483668" r:id="rId5"/>
    <p:sldMasterId id="2147483670" r:id="rId6"/>
    <p:sldMasterId id="2147483672" r:id="rId7"/>
    <p:sldMasterId id="2147483674" r:id="rId8"/>
    <p:sldMasterId id="2147483676" r:id="rId9"/>
    <p:sldMasterId id="2147483818" r:id="rId10"/>
    <p:sldMasterId id="2147483827" r:id="rId11"/>
  </p:sldMasterIdLst>
  <p:notesMasterIdLst>
    <p:notesMasterId r:id="rId30"/>
  </p:notesMasterIdLst>
  <p:handoutMasterIdLst>
    <p:handoutMasterId r:id="rId31"/>
  </p:handoutMasterIdLst>
  <p:sldIdLst>
    <p:sldId id="327" r:id="rId12"/>
    <p:sldId id="277" r:id="rId13"/>
    <p:sldId id="271" r:id="rId14"/>
    <p:sldId id="259" r:id="rId15"/>
    <p:sldId id="260" r:id="rId16"/>
    <p:sldId id="261" r:id="rId17"/>
    <p:sldId id="263" r:id="rId18"/>
    <p:sldId id="262" r:id="rId19"/>
    <p:sldId id="264" r:id="rId20"/>
    <p:sldId id="268" r:id="rId21"/>
    <p:sldId id="269" r:id="rId22"/>
    <p:sldId id="335" r:id="rId23"/>
    <p:sldId id="336" r:id="rId24"/>
    <p:sldId id="270" r:id="rId25"/>
    <p:sldId id="265" r:id="rId26"/>
    <p:sldId id="266" r:id="rId27"/>
    <p:sldId id="333" r:id="rId28"/>
    <p:sldId id="33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683"/>
    <a:srgbClr val="00604B"/>
    <a:srgbClr val="004B4B"/>
    <a:srgbClr val="000000"/>
    <a:srgbClr val="002F2D"/>
    <a:srgbClr val="37E1B9"/>
    <a:srgbClr val="003D31"/>
    <a:srgbClr val="009491"/>
    <a:srgbClr val="A80B7A"/>
    <a:srgbClr val="621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7" autoAdjust="0"/>
    <p:restoredTop sz="81831" autoAdjust="0"/>
  </p:normalViewPr>
  <p:slideViewPr>
    <p:cSldViewPr snapToGrid="0">
      <p:cViewPr>
        <p:scale>
          <a:sx n="70" d="100"/>
          <a:sy n="70" d="100"/>
        </p:scale>
        <p:origin x="276" y="-58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8C7CC-CFA2-43EC-9571-5437D3169338}" type="datetimeFigureOut">
              <a:rPr lang="en-US" smtClean="0"/>
              <a:t>7/13/2020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31097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2DC37-7257-4D50-8A47-9FC0A1BDCA87}"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2912E-4BCA-4537-9CA2-50BCABF11891}" type="slidenum">
              <a:rPr lang="en-US" smtClean="0"/>
              <a:t>‹#›</a:t>
            </a:fld>
            <a:endParaRPr lang="en-US"/>
          </a:p>
        </p:txBody>
      </p:sp>
    </p:spTree>
    <p:extLst>
      <p:ext uri="{BB962C8B-B14F-4D97-AF65-F5344CB8AC3E}">
        <p14:creationId xmlns:p14="http://schemas.microsoft.com/office/powerpoint/2010/main" val="351141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2</a:t>
            </a:fld>
            <a:endParaRPr lang="en-US"/>
          </a:p>
        </p:txBody>
      </p:sp>
    </p:spTree>
    <p:extLst>
      <p:ext uri="{BB962C8B-B14F-4D97-AF65-F5344CB8AC3E}">
        <p14:creationId xmlns:p14="http://schemas.microsoft.com/office/powerpoint/2010/main" val="269270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Leveraged Death Benefit – Because it’s life insurance, you will leave a leveraged legacy, more for the ones you love.</a:t>
            </a:r>
          </a:p>
          <a:p>
            <a:r>
              <a:rPr lang="en-US" sz="1200" kern="1200" dirty="0" smtClean="0">
                <a:solidFill>
                  <a:schemeClr val="tx1"/>
                </a:solidFill>
                <a:effectLst/>
                <a:latin typeface="+mn-lt"/>
                <a:ea typeface="+mn-ea"/>
                <a:cs typeface="+mn-cs"/>
              </a:rPr>
              <a:t>Generally Income tax free – Life insurance death benefit passes income tax free. Also, with the 2020 tax exemption above $11.58 million dollars most clients won’t need to structure ownership outside their estate.</a:t>
            </a:r>
          </a:p>
          <a:p>
            <a:r>
              <a:rPr lang="en-US" sz="1200" kern="1200" dirty="0" smtClean="0">
                <a:solidFill>
                  <a:schemeClr val="tx1"/>
                </a:solidFill>
                <a:effectLst/>
                <a:latin typeface="+mn-lt"/>
                <a:ea typeface="+mn-ea"/>
                <a:cs typeface="+mn-cs"/>
              </a:rPr>
              <a:t>Bypasses Probate – Simplify estate administration, life insurance proceeds bypass probate.</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0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60 year old male: $400K in low interest bearing accounts. No plans for the money. Would like to pass it on to his children. Concerned about healthcare costs.</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75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M60 PFD NT / $250K Lump Sum / WOSC / Illustrated @ 5.41%</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Client Objectives – Improve returns without taking excessive risks / Liquidity / Legacy</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Illustration – year one – values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Year one (Guaranteed) 	Surrender Value $250,009 	Death Benefit $579,520</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Year One (Non-Guaranteed) 	Surrender Value $258,997	Death Benefit $600,356</a:t>
            </a:r>
            <a:endParaRPr lang="en-US" sz="1100" kern="1200" dirty="0" smtClean="0">
              <a:solidFill>
                <a:schemeClr val="tx1"/>
              </a:solidFill>
              <a:effectLst/>
              <a:latin typeface="+mn-lt"/>
              <a:ea typeface="+mn-ea"/>
              <a:cs typeface="+mn-cs"/>
            </a:endParaRPr>
          </a:p>
          <a:p>
            <a:endParaRPr lang="en-US" baseline="0" dirty="0"/>
          </a:p>
          <a:p>
            <a:r>
              <a:rPr lang="en-US" dirty="0"/>
              <a:t>Consider how you want to show the middle “non-guaranteed</a:t>
            </a:r>
            <a:r>
              <a:rPr lang="en-US" baseline="0" dirty="0"/>
              <a:t> alternate” assumptions.  In the examples earlier I showed a 2.5% interest rate which is our guaranteed interest rate over the life of the policy.  However you may also choose to just show a more conservative rate instead.  </a:t>
            </a:r>
            <a:r>
              <a:rPr lang="en-US" baseline="0" dirty="0">
                <a:solidFill>
                  <a:srgbClr val="C00000"/>
                </a:solidFill>
              </a:rPr>
              <a:t>This column must show rates at least 2% lower than the non-guaranteed rate used.</a:t>
            </a:r>
          </a:p>
          <a:p>
            <a:endParaRPr lang="en-US" baseline="0" dirty="0">
              <a:solidFill>
                <a:srgbClr val="C00000"/>
              </a:solidFill>
            </a:endParaRPr>
          </a:p>
          <a:p>
            <a:r>
              <a:rPr lang="en-US" baseline="0" dirty="0">
                <a:solidFill>
                  <a:srgbClr val="C00000"/>
                </a:solidFill>
              </a:rPr>
              <a:t>What if they don’t like indexed universal life?  Is there a fixed UL alternative?  Essentially, yes there is.  Remember that IUL is either an indexed OR fixed account.  If they don’t like indexed crediting method, the same concept can essentially be achieved by putting funds in the fixed account – or putting some of the funds in the fixed account to be more conservative.</a:t>
            </a:r>
          </a:p>
          <a:p>
            <a:pPr defTabSz="888614">
              <a:defRPr/>
            </a:pPr>
            <a:r>
              <a:rPr lang="en-US" dirty="0"/>
              <a:t>Illustration</a:t>
            </a:r>
          </a:p>
          <a:p>
            <a:pPr defTabSz="888614">
              <a:defRPr/>
            </a:pPr>
            <a:r>
              <a:rPr lang="en-US" dirty="0"/>
              <a:t>Male</a:t>
            </a:r>
            <a:r>
              <a:rPr lang="en-US" baseline="0" dirty="0"/>
              <a:t> age 60 PFD NT</a:t>
            </a:r>
          </a:p>
          <a:p>
            <a:pPr defTabSz="888614">
              <a:defRPr/>
            </a:pPr>
            <a:r>
              <a:rPr lang="en-US" baseline="0" dirty="0"/>
              <a:t>$250k lump sum </a:t>
            </a:r>
          </a:p>
          <a:p>
            <a:pPr defTabSz="888614">
              <a:defRPr/>
            </a:pPr>
            <a:r>
              <a:rPr lang="en-US" baseline="0" dirty="0"/>
              <a:t>WOSC</a:t>
            </a:r>
          </a:p>
          <a:p>
            <a:pPr defTabSz="888614">
              <a:defRPr/>
            </a:pPr>
            <a:r>
              <a:rPr lang="en-US" baseline="0" dirty="0"/>
              <a:t>Illustrated rate 5.41%</a:t>
            </a:r>
            <a:endParaRPr lang="en-US" dirty="0"/>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92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Leverage 	Better Asset Management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Liquidity	Access to potential cash value when clients need it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Legacy		Enhanced legacy with retained control and access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4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For clients	Less stress and worry about their retirement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For Your Advisors	Deeper client relationships and more business</a:t>
            </a:r>
            <a:endParaRPr lang="en-US" sz="1100" kern="1200" dirty="0" smtClean="0">
              <a:solidFill>
                <a:schemeClr val="tx1"/>
              </a:solidFill>
              <a:effectLst/>
              <a:latin typeface="+mn-lt"/>
              <a:ea typeface="+mn-ea"/>
              <a:cs typeface="+mn-cs"/>
            </a:endParaRPr>
          </a:p>
          <a:p>
            <a:pPr marL="1084263"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76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Schedule a call with your North American RVP</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Develop your own specific tactical sales plan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Host advisor facing sales meetings</a:t>
            </a:r>
            <a:endParaRPr lang="en-US" sz="1100" kern="1200" dirty="0" smtClean="0">
              <a:solidFill>
                <a:schemeClr val="tx1"/>
              </a:solidFill>
              <a:effectLst/>
              <a:latin typeface="+mn-lt"/>
              <a:ea typeface="+mn-ea"/>
              <a:cs typeface="+mn-cs"/>
            </a:endParaRPr>
          </a:p>
          <a:p>
            <a:pPr marL="1084263"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42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17</a:t>
            </a:fld>
            <a:endParaRPr lang="en-US"/>
          </a:p>
        </p:txBody>
      </p:sp>
    </p:spTree>
    <p:extLst>
      <p:ext uri="{BB962C8B-B14F-4D97-AF65-F5344CB8AC3E}">
        <p14:creationId xmlns:p14="http://schemas.microsoft.com/office/powerpoint/2010/main" val="203679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3</a:t>
            </a:fld>
            <a:endParaRPr lang="en-US"/>
          </a:p>
        </p:txBody>
      </p:sp>
    </p:spTree>
    <p:extLst>
      <p:ext uri="{BB962C8B-B14F-4D97-AF65-F5344CB8AC3E}">
        <p14:creationId xmlns:p14="http://schemas.microsoft.com/office/powerpoint/2010/main" val="68091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has been a significant evolution in technology. Do you have a smart phone? You probably have it sitting on your desk in front of you now.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15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about smart TVs? Many of us are enjoying movies on demand, and benefiting from new ways to use our TVs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1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 you have smart money? </a:t>
            </a:r>
          </a:p>
          <a:p>
            <a:r>
              <a:rPr lang="en-US" sz="1200" kern="1200" dirty="0" smtClean="0">
                <a:solidFill>
                  <a:schemeClr val="tx1"/>
                </a:solidFill>
                <a:effectLst/>
                <a:latin typeface="+mn-lt"/>
                <a:ea typeface="+mn-ea"/>
                <a:cs typeface="+mn-cs"/>
              </a:rPr>
              <a:t>Smart money is funds that clients want to retain as both accessible and with limited exposure to loss of value. These are funds clients want to have control over in the event they may need it.</a:t>
            </a:r>
          </a:p>
          <a:p>
            <a:r>
              <a:rPr lang="en-US" sz="1200" kern="1200" dirty="0" smtClean="0">
                <a:solidFill>
                  <a:schemeClr val="tx1"/>
                </a:solidFill>
                <a:effectLst/>
                <a:latin typeface="+mn-lt"/>
                <a:ea typeface="+mn-ea"/>
                <a:cs typeface="+mn-cs"/>
              </a:rPr>
              <a:t>The Smart Builder product is a very effective solution for these needs.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096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will talk about helping plan for a better retirement. </a:t>
            </a:r>
          </a:p>
          <a:p>
            <a:r>
              <a:rPr lang="en-US" sz="1200" kern="1200" dirty="0" smtClean="0">
                <a:solidFill>
                  <a:schemeClr val="tx1"/>
                </a:solidFill>
                <a:effectLst/>
                <a:latin typeface="+mn-lt"/>
                <a:ea typeface="+mn-ea"/>
                <a:cs typeface="+mn-cs"/>
              </a:rPr>
              <a:t>We will show you how we can address financial challenges and accomplish their goals.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89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Leverage	Ways to improve what your low yielding assets can do for you</a:t>
            </a:r>
          </a:p>
          <a:p>
            <a:r>
              <a:rPr lang="en-US" sz="1200" kern="1200" dirty="0" smtClean="0">
                <a:solidFill>
                  <a:schemeClr val="tx1"/>
                </a:solidFill>
                <a:effectLst/>
                <a:latin typeface="+mn-lt"/>
                <a:ea typeface="+mn-ea"/>
                <a:cs typeface="+mn-cs"/>
              </a:rPr>
              <a:t>Liquidity	Ways to maintain control and access to your money</a:t>
            </a:r>
          </a:p>
          <a:p>
            <a:r>
              <a:rPr lang="en-US" sz="1200" kern="1200" dirty="0" smtClean="0">
                <a:solidFill>
                  <a:schemeClr val="tx1"/>
                </a:solidFill>
                <a:effectLst/>
                <a:latin typeface="+mn-lt"/>
                <a:ea typeface="+mn-ea"/>
                <a:cs typeface="+mn-cs"/>
              </a:rPr>
              <a:t>Legacy	How to improve the future positive impact of you legacy to your loved ones.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8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Retirement Income – With many facing challenges to maintain sufficient retirement income, Smart Builder can be a great source of supplemental retirement income. 	</a:t>
            </a:r>
          </a:p>
          <a:p>
            <a:r>
              <a:rPr lang="en-US" sz="1200" kern="1200" dirty="0" smtClean="0">
                <a:solidFill>
                  <a:schemeClr val="tx1"/>
                </a:solidFill>
                <a:effectLst/>
                <a:latin typeface="+mn-lt"/>
                <a:ea typeface="+mn-ea"/>
                <a:cs typeface="+mn-cs"/>
              </a:rPr>
              <a:t>Inflation Hedge – Because this is an IUL product, the policy holder will benefit from positive movements in chosen Index selections. We have 10 different options to choose form.</a:t>
            </a:r>
          </a:p>
          <a:p>
            <a:r>
              <a:rPr lang="en-US" sz="1200" kern="1200" dirty="0" smtClean="0">
                <a:solidFill>
                  <a:schemeClr val="tx1"/>
                </a:solidFill>
                <a:effectLst/>
                <a:latin typeface="+mn-lt"/>
                <a:ea typeface="+mn-ea"/>
                <a:cs typeface="+mn-cs"/>
              </a:rPr>
              <a:t>Downside Protection – Another strong benefit is downside protection, your clients will sleep well at night knowing they have protection from major market corrections.</a:t>
            </a:r>
          </a:p>
          <a:p>
            <a:r>
              <a:rPr lang="en-US" sz="1200" kern="1200" dirty="0" smtClean="0">
                <a:solidFill>
                  <a:schemeClr val="tx1"/>
                </a:solidFill>
                <a:effectLst/>
                <a:latin typeface="+mn-lt"/>
                <a:ea typeface="+mn-ea"/>
                <a:cs typeface="+mn-cs"/>
              </a:rPr>
              <a:t>Tax Deferral – No one has a crystal ball, but it’s safe to say taxes are likely to go up long term. Helping clients manage taxes has never been more important.</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3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Waiver of Surrender Charge – If this optional rider is added, you will enjoy year one liquidity without surrender charges. Keep in mind, early performance without it is still extremely strong, and is better ling term in many cases.</a:t>
            </a:r>
          </a:p>
          <a:p>
            <a:r>
              <a:rPr lang="en-US" sz="1200" kern="1200" dirty="0" smtClean="0">
                <a:solidFill>
                  <a:schemeClr val="tx1"/>
                </a:solidFill>
                <a:effectLst/>
                <a:latin typeface="+mn-lt"/>
                <a:ea typeface="+mn-ea"/>
                <a:cs typeface="+mn-cs"/>
              </a:rPr>
              <a:t>Supplemental Income – We can run the illustration either as a single premium “MEC”, or as a flex-pay with tax free distributions</a:t>
            </a:r>
          </a:p>
          <a:p>
            <a:r>
              <a:rPr lang="en-US" sz="1200" kern="1200" dirty="0" smtClean="0">
                <a:solidFill>
                  <a:schemeClr val="tx1"/>
                </a:solidFill>
                <a:effectLst/>
                <a:latin typeface="+mn-lt"/>
                <a:ea typeface="+mn-ea"/>
                <a:cs typeface="+mn-cs"/>
              </a:rPr>
              <a:t>Accelerated Death Benefit – Think “CCT” Chronic, Critical &amp; Terminal</a:t>
            </a:r>
          </a:p>
          <a:p>
            <a:r>
              <a:rPr lang="en-US" sz="1200" kern="1200" dirty="0" smtClean="0">
                <a:solidFill>
                  <a:schemeClr val="tx1"/>
                </a:solidFill>
                <a:effectLst/>
                <a:latin typeface="+mn-lt"/>
                <a:ea typeface="+mn-ea"/>
                <a:cs typeface="+mn-cs"/>
              </a:rPr>
              <a:t>Chronic - Long Term Care type needs </a:t>
            </a:r>
          </a:p>
          <a:p>
            <a:r>
              <a:rPr lang="en-US" sz="1200" kern="1200" dirty="0" smtClean="0">
                <a:solidFill>
                  <a:schemeClr val="tx1"/>
                </a:solidFill>
                <a:effectLst/>
                <a:latin typeface="+mn-lt"/>
                <a:ea typeface="+mn-ea"/>
                <a:cs typeface="+mn-cs"/>
              </a:rPr>
              <a:t>Critical – Cancer, Stroke, Heart Attack, Organ Transplant &amp; Kidney Failure </a:t>
            </a:r>
          </a:p>
          <a:p>
            <a:r>
              <a:rPr lang="en-US" sz="1200" kern="1200" dirty="0" smtClean="0">
                <a:solidFill>
                  <a:schemeClr val="tx1"/>
                </a:solidFill>
                <a:effectLst/>
                <a:latin typeface="+mn-lt"/>
                <a:ea typeface="+mn-ea"/>
                <a:cs typeface="+mn-cs"/>
              </a:rPr>
              <a:t>Terminal – 24 Months </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2912E-4BCA-4537-9CA2-50BCABF11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43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2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28134" y="2293408"/>
            <a:ext cx="5386917" cy="3951288"/>
          </a:xfrm>
          <a:prstGeom prst="rect">
            <a:avLst/>
          </a:prstGeom>
        </p:spPr>
        <p:txBody>
          <a:bodyPr/>
          <a:lstStyle>
            <a:lvl1pPr>
              <a:buClr>
                <a:srgbClr val="00378A"/>
              </a:buClr>
              <a:defRPr sz="2400"/>
            </a:lvl1pPr>
            <a:lvl2pPr>
              <a:buClr>
                <a:srgbClr val="00378A"/>
              </a:buClr>
              <a:defRPr sz="2000"/>
            </a:lvl2pPr>
            <a:lvl3pPr>
              <a:buClr>
                <a:srgbClr val="00378A"/>
              </a:buClr>
              <a:defRPr sz="1800"/>
            </a:lvl3pPr>
            <a:lvl4pPr>
              <a:buClr>
                <a:srgbClr val="00378A"/>
              </a:buClr>
              <a:defRPr sz="1600"/>
            </a:lvl4pPr>
            <a:lvl5pPr>
              <a:buClr>
                <a:srgbClr val="00378A"/>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30440" y="2293408"/>
            <a:ext cx="5389033" cy="3951288"/>
          </a:xfrm>
          <a:prstGeom prst="rect">
            <a:avLst/>
          </a:prstGeom>
        </p:spPr>
        <p:txBody>
          <a:bodyPr/>
          <a:lstStyle>
            <a:lvl1pPr>
              <a:buClr>
                <a:srgbClr val="00378A"/>
              </a:buClr>
              <a:defRPr sz="2400"/>
            </a:lvl1pPr>
            <a:lvl2pPr>
              <a:buClr>
                <a:srgbClr val="00378A"/>
              </a:buClr>
              <a:defRPr sz="2000"/>
            </a:lvl2pPr>
            <a:lvl3pPr>
              <a:buClr>
                <a:srgbClr val="00378A"/>
              </a:buClr>
              <a:defRPr sz="1800"/>
            </a:lvl3pPr>
            <a:lvl4pPr>
              <a:buClr>
                <a:srgbClr val="00378A"/>
              </a:buClr>
              <a:defRPr sz="1600"/>
            </a:lvl4pPr>
            <a:lvl5pPr>
              <a:buClr>
                <a:srgbClr val="00378A"/>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p:cNvSpPr>
            <a:spLocks noGrp="1" noChangeArrowheads="1"/>
          </p:cNvSpPr>
          <p:nvPr>
            <p:ph type="sldNum" sz="quarter" idx="11"/>
          </p:nvPr>
        </p:nvSpPr>
        <p:spPr bwMode="auto">
          <a:xfrm>
            <a:off x="11684000" y="6553200"/>
            <a:ext cx="508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smtClean="0">
                <a:solidFill>
                  <a:schemeClr val="tx1"/>
                </a:solidFill>
              </a:defRPr>
            </a:lvl1pPr>
          </a:lstStyle>
          <a:p>
            <a:pPr>
              <a:defRPr/>
            </a:pPr>
            <a:fld id="{591CE39F-2E7C-4456-BDAB-A3CAF5EC5BE9}" type="slidenum">
              <a:rPr lang="en-US" smtClean="0"/>
              <a:pPr>
                <a:defRPr/>
              </a:pPr>
              <a:t>‹#›</a:t>
            </a:fld>
            <a:endParaRPr lang="en-US" dirty="0"/>
          </a:p>
        </p:txBody>
      </p:sp>
      <p:sp>
        <p:nvSpPr>
          <p:cNvPr id="7" name="Rectangle 5"/>
          <p:cNvSpPr>
            <a:spLocks noGrp="1" noChangeArrowheads="1"/>
          </p:cNvSpPr>
          <p:nvPr>
            <p:ph type="ftr" sz="quarter" idx="3"/>
          </p:nvPr>
        </p:nvSpPr>
        <p:spPr bwMode="auto">
          <a:xfrm>
            <a:off x="-568959" y="6603078"/>
            <a:ext cx="9144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800" b="1" smtClean="0">
                <a:solidFill>
                  <a:schemeClr val="tx1"/>
                </a:solidFill>
              </a:defRPr>
            </a:lvl1pPr>
          </a:lstStyle>
          <a:p>
            <a:pPr>
              <a:defRPr/>
            </a:pPr>
            <a:r>
              <a:rPr lang="en-US" dirty="0"/>
              <a:t>FOR AGENT USE ONLY. NOT TO BE USED FOR CONSUMER SOLICITATION PURPOSES.</a:t>
            </a:r>
          </a:p>
        </p:txBody>
      </p:sp>
      <p:sp>
        <p:nvSpPr>
          <p:cNvPr id="8" name="Date Placeholder 3"/>
          <p:cNvSpPr>
            <a:spLocks noGrp="1"/>
          </p:cNvSpPr>
          <p:nvPr>
            <p:ph type="dt" sz="half" idx="12"/>
          </p:nvPr>
        </p:nvSpPr>
        <p:spPr>
          <a:xfrm>
            <a:off x="44336" y="6604260"/>
            <a:ext cx="1625600" cy="228600"/>
          </a:xfrm>
          <a:prstGeom prst="rect">
            <a:avLst/>
          </a:prstGeom>
        </p:spPr>
        <p:txBody>
          <a:bodyPr/>
          <a:lstStyle>
            <a:lvl1pPr>
              <a:defRPr sz="800"/>
            </a:lvl1pPr>
          </a:lstStyle>
          <a:p>
            <a:pPr>
              <a:defRPr/>
            </a:pPr>
            <a:r>
              <a:rPr lang="en-US" dirty="0"/>
              <a:t>285M   11/16</a:t>
            </a:r>
          </a:p>
        </p:txBody>
      </p:sp>
    </p:spTree>
    <p:extLst>
      <p:ext uri="{BB962C8B-B14F-4D97-AF65-F5344CB8AC3E}">
        <p14:creationId xmlns:p14="http://schemas.microsoft.com/office/powerpoint/2010/main" val="188314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53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818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4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0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lvl1pPr algn="ctr">
              <a:defRPr b="1">
                <a:solidFill>
                  <a:srgbClr val="00703C"/>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86179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9F44ACED-7DFA-2D4E-9626-719C90A061C5}"/>
              </a:ext>
            </a:extLst>
          </p:cNvPr>
          <p:cNvSpPr>
            <a:spLocks noGrp="1"/>
          </p:cNvSpPr>
          <p:nvPr>
            <p:ph type="pic" sz="quarter" idx="13"/>
          </p:nvPr>
        </p:nvSpPr>
        <p:spPr>
          <a:xfrm>
            <a:off x="0" y="0"/>
            <a:ext cx="12192000" cy="6629400"/>
          </a:xfrm>
          <a:prstGeom prst="rect">
            <a:avLst/>
          </a:prstGeom>
        </p:spPr>
        <p:txBody>
          <a:bodyPr/>
          <a:lstStyle/>
          <a:p>
            <a:endParaRPr lang="en-US" dirty="0"/>
          </a:p>
        </p:txBody>
      </p:sp>
      <p:grpSp>
        <p:nvGrpSpPr>
          <p:cNvPr id="4" name="Group 3">
            <a:extLst>
              <a:ext uri="{FF2B5EF4-FFF2-40B4-BE49-F238E27FC236}">
                <a16:creationId xmlns:a16="http://schemas.microsoft.com/office/drawing/2014/main" id="{FE4A294B-73C0-D940-817E-F31595D120F3}"/>
              </a:ext>
            </a:extLst>
          </p:cNvPr>
          <p:cNvGrpSpPr/>
          <p:nvPr userDrawn="1"/>
        </p:nvGrpSpPr>
        <p:grpSpPr>
          <a:xfrm>
            <a:off x="8766286" y="-20097"/>
            <a:ext cx="3262399" cy="979361"/>
            <a:chOff x="6596400" y="-92869"/>
            <a:chExt cx="2446799" cy="979361"/>
          </a:xfrm>
        </p:grpSpPr>
        <p:pic>
          <p:nvPicPr>
            <p:cNvPr id="5" name="Picture 4">
              <a:extLst>
                <a:ext uri="{FF2B5EF4-FFF2-40B4-BE49-F238E27FC236}">
                  <a16:creationId xmlns:a16="http://schemas.microsoft.com/office/drawing/2014/main" id="{91E18549-8FF9-684A-9C8D-F95034AD0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9902" y="308938"/>
              <a:ext cx="1653297" cy="563154"/>
            </a:xfrm>
            <a:prstGeom prst="rect">
              <a:avLst/>
            </a:prstGeom>
          </p:spPr>
        </p:pic>
        <p:pic>
          <p:nvPicPr>
            <p:cNvPr id="6" name="Picture 5">
              <a:extLst>
                <a:ext uri="{FF2B5EF4-FFF2-40B4-BE49-F238E27FC236}">
                  <a16:creationId xmlns:a16="http://schemas.microsoft.com/office/drawing/2014/main" id="{82AEB8DE-1FDE-594E-A042-81AB9E74C5AA}"/>
                </a:ext>
              </a:extLst>
            </p:cNvPr>
            <p:cNvPicPr>
              <a:picLocks noChangeAspect="1"/>
            </p:cNvPicPr>
            <p:nvPr userDrawn="1"/>
          </p:nvPicPr>
          <p:blipFill>
            <a:blip r:embed="rId3"/>
            <a:stretch>
              <a:fillRect/>
            </a:stretch>
          </p:blipFill>
          <p:spPr>
            <a:xfrm>
              <a:off x="6596400" y="-92869"/>
              <a:ext cx="736767" cy="979361"/>
            </a:xfrm>
            <a:prstGeom prst="rect">
              <a:avLst/>
            </a:prstGeom>
          </p:spPr>
        </p:pic>
      </p:grpSp>
    </p:spTree>
    <p:extLst>
      <p:ext uri="{BB962C8B-B14F-4D97-AF65-F5344CB8AC3E}">
        <p14:creationId xmlns:p14="http://schemas.microsoft.com/office/powerpoint/2010/main" val="35521913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6E1E-DC8A-4E4A-810F-3A6315034B20}"/>
              </a:ext>
            </a:extLst>
          </p:cNvPr>
          <p:cNvSpPr>
            <a:spLocks noGrp="1"/>
          </p:cNvSpPr>
          <p:nvPr>
            <p:ph type="title" hasCustomPrompt="1"/>
          </p:nvPr>
        </p:nvSpPr>
        <p:spPr>
          <a:xfrm>
            <a:off x="609600" y="1009594"/>
            <a:ext cx="10972800" cy="661686"/>
          </a:xfrm>
          <a:prstGeom prst="rect">
            <a:avLst/>
          </a:prstGeom>
        </p:spPr>
        <p:txBody>
          <a:bodyPr/>
          <a:lstStyle>
            <a:lvl1pPr>
              <a:defRPr b="1">
                <a:solidFill>
                  <a:srgbClr val="00703C"/>
                </a:solidFill>
              </a:defRPr>
            </a:lvl1pPr>
          </a:lstStyle>
          <a:p>
            <a:r>
              <a:rPr lang="en-US" dirty="0"/>
              <a:t>Agenda</a:t>
            </a:r>
          </a:p>
        </p:txBody>
      </p:sp>
      <p:sp>
        <p:nvSpPr>
          <p:cNvPr id="3" name="Content Placeholder 2">
            <a:extLst>
              <a:ext uri="{FF2B5EF4-FFF2-40B4-BE49-F238E27FC236}">
                <a16:creationId xmlns:a16="http://schemas.microsoft.com/office/drawing/2014/main" id="{7AE8D50E-DFA6-1243-B160-8232E6B0A022}"/>
              </a:ext>
            </a:extLst>
          </p:cNvPr>
          <p:cNvSpPr>
            <a:spLocks noGrp="1"/>
          </p:cNvSpPr>
          <p:nvPr>
            <p:ph idx="13" hasCustomPrompt="1"/>
          </p:nvPr>
        </p:nvSpPr>
        <p:spPr>
          <a:xfrm>
            <a:off x="606096" y="2043549"/>
            <a:ext cx="8528269" cy="532512"/>
          </a:xfrm>
          <a:prstGeom prst="rect">
            <a:avLst/>
          </a:prstGeom>
        </p:spPr>
        <p:txBody>
          <a:bodyPr/>
          <a:lstStyle>
            <a:lvl1pPr>
              <a:lnSpc>
                <a:spcPct val="100000"/>
              </a:lnSpc>
              <a:spcBef>
                <a:spcPts val="0"/>
              </a:spcBef>
              <a:defRPr b="1"/>
            </a:lvl1pPr>
          </a:lstStyle>
          <a:p>
            <a:pPr lvl="0"/>
            <a:r>
              <a:rPr lang="en-US" dirty="0"/>
              <a:t>Topic A</a:t>
            </a:r>
          </a:p>
        </p:txBody>
      </p:sp>
      <p:sp>
        <p:nvSpPr>
          <p:cNvPr id="4" name="Picture Placeholder 11">
            <a:extLst>
              <a:ext uri="{FF2B5EF4-FFF2-40B4-BE49-F238E27FC236}">
                <a16:creationId xmlns:a16="http://schemas.microsoft.com/office/drawing/2014/main" id="{08776FE8-FD79-C847-AC05-535FCE6A6618}"/>
              </a:ext>
            </a:extLst>
          </p:cNvPr>
          <p:cNvSpPr>
            <a:spLocks noGrp="1"/>
          </p:cNvSpPr>
          <p:nvPr>
            <p:ph type="pic" sz="quarter" idx="14"/>
          </p:nvPr>
        </p:nvSpPr>
        <p:spPr>
          <a:xfrm>
            <a:off x="9144000" y="1747449"/>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
        <p:nvSpPr>
          <p:cNvPr id="5" name="Content Placeholder 2">
            <a:extLst>
              <a:ext uri="{FF2B5EF4-FFF2-40B4-BE49-F238E27FC236}">
                <a16:creationId xmlns:a16="http://schemas.microsoft.com/office/drawing/2014/main" id="{43673465-44AC-D948-B08C-F82B8CA799B9}"/>
              </a:ext>
            </a:extLst>
          </p:cNvPr>
          <p:cNvSpPr>
            <a:spLocks noGrp="1"/>
          </p:cNvSpPr>
          <p:nvPr>
            <p:ph idx="15" hasCustomPrompt="1"/>
          </p:nvPr>
        </p:nvSpPr>
        <p:spPr>
          <a:xfrm>
            <a:off x="625365" y="3490349"/>
            <a:ext cx="8509000" cy="532512"/>
          </a:xfrm>
          <a:prstGeom prst="rect">
            <a:avLst/>
          </a:prstGeom>
        </p:spPr>
        <p:txBody>
          <a:bodyPr/>
          <a:lstStyle>
            <a:lvl1pPr>
              <a:lnSpc>
                <a:spcPct val="100000"/>
              </a:lnSpc>
              <a:spcBef>
                <a:spcPts val="0"/>
              </a:spcBef>
              <a:defRPr b="1"/>
            </a:lvl1pPr>
          </a:lstStyle>
          <a:p>
            <a:pPr lvl="0"/>
            <a:r>
              <a:rPr lang="en-US" dirty="0"/>
              <a:t>Topic B</a:t>
            </a:r>
          </a:p>
        </p:txBody>
      </p:sp>
      <p:sp>
        <p:nvSpPr>
          <p:cNvPr id="6" name="Picture Placeholder 11">
            <a:extLst>
              <a:ext uri="{FF2B5EF4-FFF2-40B4-BE49-F238E27FC236}">
                <a16:creationId xmlns:a16="http://schemas.microsoft.com/office/drawing/2014/main" id="{8D41D9AC-A400-3841-80D0-D4FB739ADEE0}"/>
              </a:ext>
            </a:extLst>
          </p:cNvPr>
          <p:cNvSpPr>
            <a:spLocks noGrp="1"/>
          </p:cNvSpPr>
          <p:nvPr>
            <p:ph type="pic" sz="quarter" idx="16"/>
          </p:nvPr>
        </p:nvSpPr>
        <p:spPr>
          <a:xfrm>
            <a:off x="9144000" y="3194249"/>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
        <p:nvSpPr>
          <p:cNvPr id="7" name="Content Placeholder 2">
            <a:extLst>
              <a:ext uri="{FF2B5EF4-FFF2-40B4-BE49-F238E27FC236}">
                <a16:creationId xmlns:a16="http://schemas.microsoft.com/office/drawing/2014/main" id="{206AE898-A975-A14F-8E64-FDDF13852257}"/>
              </a:ext>
            </a:extLst>
          </p:cNvPr>
          <p:cNvSpPr>
            <a:spLocks noGrp="1"/>
          </p:cNvSpPr>
          <p:nvPr>
            <p:ph idx="17" hasCustomPrompt="1"/>
          </p:nvPr>
        </p:nvSpPr>
        <p:spPr>
          <a:xfrm>
            <a:off x="676165" y="4985274"/>
            <a:ext cx="8458200" cy="532512"/>
          </a:xfrm>
          <a:prstGeom prst="rect">
            <a:avLst/>
          </a:prstGeom>
        </p:spPr>
        <p:txBody>
          <a:bodyPr/>
          <a:lstStyle>
            <a:lvl1pPr>
              <a:lnSpc>
                <a:spcPct val="100000"/>
              </a:lnSpc>
              <a:spcBef>
                <a:spcPts val="0"/>
              </a:spcBef>
              <a:defRPr b="1"/>
            </a:lvl1pPr>
          </a:lstStyle>
          <a:p>
            <a:pPr lvl="0"/>
            <a:r>
              <a:rPr lang="en-US" dirty="0"/>
              <a:t>Topic C</a:t>
            </a:r>
          </a:p>
        </p:txBody>
      </p:sp>
      <p:sp>
        <p:nvSpPr>
          <p:cNvPr id="8" name="Picture Placeholder 11">
            <a:extLst>
              <a:ext uri="{FF2B5EF4-FFF2-40B4-BE49-F238E27FC236}">
                <a16:creationId xmlns:a16="http://schemas.microsoft.com/office/drawing/2014/main" id="{605EAD39-369C-CF45-89A1-C23CE4AFF5D8}"/>
              </a:ext>
            </a:extLst>
          </p:cNvPr>
          <p:cNvSpPr>
            <a:spLocks noGrp="1"/>
          </p:cNvSpPr>
          <p:nvPr>
            <p:ph type="pic" sz="quarter" idx="18"/>
          </p:nvPr>
        </p:nvSpPr>
        <p:spPr>
          <a:xfrm>
            <a:off x="9144000" y="4689174"/>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Tree>
    <p:extLst>
      <p:ext uri="{BB962C8B-B14F-4D97-AF65-F5344CB8AC3E}">
        <p14:creationId xmlns:p14="http://schemas.microsoft.com/office/powerpoint/2010/main" val="35361211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0BE353-1576-5B44-8457-85B59B81A1DC}"/>
              </a:ext>
            </a:extLst>
          </p:cNvPr>
          <p:cNvSpPr>
            <a:spLocks noGrp="1"/>
          </p:cNvSpPr>
          <p:nvPr>
            <p:ph idx="1" hasCustomPrompt="1"/>
          </p:nvPr>
        </p:nvSpPr>
        <p:spPr>
          <a:xfrm>
            <a:off x="624198" y="1921759"/>
            <a:ext cx="8528269" cy="532512"/>
          </a:xfrm>
          <a:prstGeom prst="rect">
            <a:avLst/>
          </a:prstGeom>
        </p:spPr>
        <p:txBody>
          <a:bodyPr/>
          <a:lstStyle>
            <a:lvl1pPr>
              <a:lnSpc>
                <a:spcPct val="100000"/>
              </a:lnSpc>
              <a:spcBef>
                <a:spcPts val="0"/>
              </a:spcBef>
              <a:defRPr b="1"/>
            </a:lvl1pPr>
          </a:lstStyle>
          <a:p>
            <a:pPr lvl="0"/>
            <a:r>
              <a:rPr lang="en-US" dirty="0"/>
              <a:t>Topic A</a:t>
            </a:r>
          </a:p>
        </p:txBody>
      </p:sp>
      <p:sp>
        <p:nvSpPr>
          <p:cNvPr id="3" name="Picture Placeholder 11">
            <a:extLst>
              <a:ext uri="{FF2B5EF4-FFF2-40B4-BE49-F238E27FC236}">
                <a16:creationId xmlns:a16="http://schemas.microsoft.com/office/drawing/2014/main" id="{C0B570B2-2537-2840-9A5E-083D32110B78}"/>
              </a:ext>
            </a:extLst>
          </p:cNvPr>
          <p:cNvSpPr>
            <a:spLocks noGrp="1"/>
          </p:cNvSpPr>
          <p:nvPr>
            <p:ph type="pic" sz="quarter" idx="13"/>
          </p:nvPr>
        </p:nvSpPr>
        <p:spPr>
          <a:xfrm>
            <a:off x="9162101" y="1911409"/>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62FCD739-F531-D74B-AE2A-78DEC5B554D8}"/>
              </a:ext>
            </a:extLst>
          </p:cNvPr>
          <p:cNvSpPr>
            <a:spLocks noGrp="1"/>
          </p:cNvSpPr>
          <p:nvPr>
            <p:ph idx="14" hasCustomPrompt="1"/>
          </p:nvPr>
        </p:nvSpPr>
        <p:spPr>
          <a:xfrm>
            <a:off x="643467" y="3368559"/>
            <a:ext cx="8509000" cy="532512"/>
          </a:xfrm>
          <a:prstGeom prst="rect">
            <a:avLst/>
          </a:prstGeom>
        </p:spPr>
        <p:txBody>
          <a:bodyPr/>
          <a:lstStyle>
            <a:lvl1pPr>
              <a:lnSpc>
                <a:spcPct val="100000"/>
              </a:lnSpc>
              <a:spcBef>
                <a:spcPts val="0"/>
              </a:spcBef>
              <a:defRPr b="1"/>
            </a:lvl1pPr>
          </a:lstStyle>
          <a:p>
            <a:pPr lvl="0"/>
            <a:r>
              <a:rPr lang="en-US" dirty="0"/>
              <a:t>Topic B</a:t>
            </a:r>
          </a:p>
        </p:txBody>
      </p:sp>
      <p:sp>
        <p:nvSpPr>
          <p:cNvPr id="5" name="Picture Placeholder 11">
            <a:extLst>
              <a:ext uri="{FF2B5EF4-FFF2-40B4-BE49-F238E27FC236}">
                <a16:creationId xmlns:a16="http://schemas.microsoft.com/office/drawing/2014/main" id="{849C6263-09EC-9D44-AB98-431DF009B819}"/>
              </a:ext>
            </a:extLst>
          </p:cNvPr>
          <p:cNvSpPr>
            <a:spLocks noGrp="1"/>
          </p:cNvSpPr>
          <p:nvPr>
            <p:ph type="pic" sz="quarter" idx="15"/>
          </p:nvPr>
        </p:nvSpPr>
        <p:spPr>
          <a:xfrm>
            <a:off x="9162101" y="3358209"/>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C8153044-A930-FC45-9F8C-B8FF5C9E569E}"/>
              </a:ext>
            </a:extLst>
          </p:cNvPr>
          <p:cNvSpPr>
            <a:spLocks noGrp="1"/>
          </p:cNvSpPr>
          <p:nvPr>
            <p:ph idx="16" hasCustomPrompt="1"/>
          </p:nvPr>
        </p:nvSpPr>
        <p:spPr>
          <a:xfrm>
            <a:off x="694267" y="4863484"/>
            <a:ext cx="8458200" cy="532512"/>
          </a:xfrm>
          <a:prstGeom prst="rect">
            <a:avLst/>
          </a:prstGeom>
        </p:spPr>
        <p:txBody>
          <a:bodyPr/>
          <a:lstStyle>
            <a:lvl1pPr>
              <a:lnSpc>
                <a:spcPct val="100000"/>
              </a:lnSpc>
              <a:spcBef>
                <a:spcPts val="0"/>
              </a:spcBef>
              <a:defRPr b="1"/>
            </a:lvl1pPr>
          </a:lstStyle>
          <a:p>
            <a:pPr lvl="0"/>
            <a:r>
              <a:rPr lang="en-US" dirty="0"/>
              <a:t>Topic C</a:t>
            </a:r>
          </a:p>
        </p:txBody>
      </p:sp>
      <p:sp>
        <p:nvSpPr>
          <p:cNvPr id="7" name="Picture Placeholder 11">
            <a:extLst>
              <a:ext uri="{FF2B5EF4-FFF2-40B4-BE49-F238E27FC236}">
                <a16:creationId xmlns:a16="http://schemas.microsoft.com/office/drawing/2014/main" id="{EB5EE43C-A27D-BF48-9FA6-6ACE6E2E6056}"/>
              </a:ext>
            </a:extLst>
          </p:cNvPr>
          <p:cNvSpPr>
            <a:spLocks noGrp="1"/>
          </p:cNvSpPr>
          <p:nvPr>
            <p:ph type="pic" sz="quarter" idx="17"/>
          </p:nvPr>
        </p:nvSpPr>
        <p:spPr>
          <a:xfrm>
            <a:off x="9162101" y="4853134"/>
            <a:ext cx="2438400" cy="1124712"/>
          </a:xfrm>
          <a:prstGeom prst="rect">
            <a:avLst/>
          </a:prstGeom>
          <a:noFill/>
          <a:ln w="28575">
            <a:noFill/>
          </a:ln>
        </p:spPr>
        <p:txBody>
          <a:bodyPr>
            <a:normAutofit/>
          </a:bodyPr>
          <a:lstStyle>
            <a:lvl1pPr algn="ctr">
              <a:buNone/>
              <a:defRPr sz="1000"/>
            </a:lvl1pPr>
          </a:lstStyle>
          <a:p>
            <a:r>
              <a:rPr lang="en-US"/>
              <a:t>Click icon to add picture</a:t>
            </a:r>
            <a:endParaRPr lang="en-US" dirty="0"/>
          </a:p>
        </p:txBody>
      </p:sp>
      <p:sp>
        <p:nvSpPr>
          <p:cNvPr id="8" name="Content Placeholder 2">
            <a:extLst>
              <a:ext uri="{FF2B5EF4-FFF2-40B4-BE49-F238E27FC236}">
                <a16:creationId xmlns:a16="http://schemas.microsoft.com/office/drawing/2014/main" id="{12A74E97-21DF-204A-9091-4CED278B8B9D}"/>
              </a:ext>
            </a:extLst>
          </p:cNvPr>
          <p:cNvSpPr>
            <a:spLocks noGrp="1"/>
          </p:cNvSpPr>
          <p:nvPr>
            <p:ph idx="18" hasCustomPrompt="1"/>
          </p:nvPr>
        </p:nvSpPr>
        <p:spPr>
          <a:xfrm>
            <a:off x="624198" y="2474209"/>
            <a:ext cx="8528269" cy="532512"/>
          </a:xfrm>
          <a:prstGeom prst="rect">
            <a:avLst/>
          </a:prstGeom>
        </p:spPr>
        <p:txBody>
          <a:bodyPr/>
          <a:lstStyle>
            <a:lvl1pPr>
              <a:lnSpc>
                <a:spcPct val="100000"/>
              </a:lnSpc>
              <a:spcBef>
                <a:spcPts val="0"/>
              </a:spcBef>
              <a:defRPr/>
            </a:lvl1pPr>
            <a:lvl2pPr>
              <a:buFontTx/>
              <a:buNone/>
              <a:defRPr i="1" baseline="0">
                <a:solidFill>
                  <a:srgbClr val="00703C"/>
                </a:solidFill>
              </a:defRPr>
            </a:lvl2pPr>
          </a:lstStyle>
          <a:p>
            <a:pPr lvl="1"/>
            <a:r>
              <a:rPr lang="en-US" dirty="0"/>
              <a:t>	Key Point A</a:t>
            </a:r>
          </a:p>
        </p:txBody>
      </p:sp>
      <p:sp>
        <p:nvSpPr>
          <p:cNvPr id="9" name="Content Placeholder 2">
            <a:extLst>
              <a:ext uri="{FF2B5EF4-FFF2-40B4-BE49-F238E27FC236}">
                <a16:creationId xmlns:a16="http://schemas.microsoft.com/office/drawing/2014/main" id="{6EED8448-E234-CC46-9C01-B64B2A99E131}"/>
              </a:ext>
            </a:extLst>
          </p:cNvPr>
          <p:cNvSpPr>
            <a:spLocks noGrp="1"/>
          </p:cNvSpPr>
          <p:nvPr>
            <p:ph idx="19" hasCustomPrompt="1"/>
          </p:nvPr>
        </p:nvSpPr>
        <p:spPr>
          <a:xfrm>
            <a:off x="643467" y="3921009"/>
            <a:ext cx="8509000" cy="532512"/>
          </a:xfrm>
          <a:prstGeom prst="rect">
            <a:avLst/>
          </a:prstGeom>
        </p:spPr>
        <p:txBody>
          <a:bodyPr/>
          <a:lstStyle>
            <a:lvl1pPr>
              <a:lnSpc>
                <a:spcPct val="100000"/>
              </a:lnSpc>
              <a:spcBef>
                <a:spcPts val="0"/>
              </a:spcBef>
              <a:defRPr/>
            </a:lvl1pPr>
            <a:lvl2pPr>
              <a:buFontTx/>
              <a:buNone/>
              <a:defRPr i="1">
                <a:solidFill>
                  <a:srgbClr val="00703C"/>
                </a:solidFill>
              </a:defRPr>
            </a:lvl2pPr>
          </a:lstStyle>
          <a:p>
            <a:pPr lvl="1"/>
            <a:r>
              <a:rPr lang="en-US" dirty="0"/>
              <a:t>	 Key Point B</a:t>
            </a:r>
          </a:p>
        </p:txBody>
      </p:sp>
      <p:sp>
        <p:nvSpPr>
          <p:cNvPr id="10" name="Content Placeholder 2">
            <a:extLst>
              <a:ext uri="{FF2B5EF4-FFF2-40B4-BE49-F238E27FC236}">
                <a16:creationId xmlns:a16="http://schemas.microsoft.com/office/drawing/2014/main" id="{0A057076-1C09-1D41-87BA-F66C2D2B24FA}"/>
              </a:ext>
            </a:extLst>
          </p:cNvPr>
          <p:cNvSpPr>
            <a:spLocks noGrp="1"/>
          </p:cNvSpPr>
          <p:nvPr>
            <p:ph idx="20" hasCustomPrompt="1"/>
          </p:nvPr>
        </p:nvSpPr>
        <p:spPr>
          <a:xfrm>
            <a:off x="694267" y="5415934"/>
            <a:ext cx="8458200" cy="532512"/>
          </a:xfrm>
          <a:prstGeom prst="rect">
            <a:avLst/>
          </a:prstGeom>
        </p:spPr>
        <p:txBody>
          <a:bodyPr/>
          <a:lstStyle>
            <a:lvl1pPr>
              <a:lnSpc>
                <a:spcPct val="100000"/>
              </a:lnSpc>
              <a:spcBef>
                <a:spcPts val="0"/>
              </a:spcBef>
              <a:defRPr/>
            </a:lvl1pPr>
            <a:lvl2pPr>
              <a:buFontTx/>
              <a:buNone/>
              <a:defRPr i="1">
                <a:solidFill>
                  <a:srgbClr val="00703C"/>
                </a:solidFill>
              </a:defRPr>
            </a:lvl2pPr>
          </a:lstStyle>
          <a:p>
            <a:pPr lvl="1"/>
            <a:r>
              <a:rPr lang="en-US" dirty="0"/>
              <a:t>	 Key Point C</a:t>
            </a:r>
          </a:p>
        </p:txBody>
      </p:sp>
      <p:sp>
        <p:nvSpPr>
          <p:cNvPr id="11" name="Title 1">
            <a:extLst>
              <a:ext uri="{FF2B5EF4-FFF2-40B4-BE49-F238E27FC236}">
                <a16:creationId xmlns:a16="http://schemas.microsoft.com/office/drawing/2014/main" id="{B1B1DFE9-7C6E-3144-B027-AAE97642D1A5}"/>
              </a:ext>
            </a:extLst>
          </p:cNvPr>
          <p:cNvSpPr>
            <a:spLocks noGrp="1"/>
          </p:cNvSpPr>
          <p:nvPr>
            <p:ph type="title" hasCustomPrompt="1"/>
          </p:nvPr>
        </p:nvSpPr>
        <p:spPr>
          <a:xfrm>
            <a:off x="609600" y="1009594"/>
            <a:ext cx="10972800" cy="661686"/>
          </a:xfrm>
          <a:prstGeom prst="rect">
            <a:avLst/>
          </a:prstGeom>
        </p:spPr>
        <p:txBody>
          <a:bodyPr/>
          <a:lstStyle>
            <a:lvl1pPr>
              <a:defRPr b="1">
                <a:solidFill>
                  <a:srgbClr val="00703C"/>
                </a:solidFill>
              </a:defRPr>
            </a:lvl1pPr>
          </a:lstStyle>
          <a:p>
            <a:r>
              <a:rPr lang="en-US" dirty="0"/>
              <a:t>Summary</a:t>
            </a:r>
          </a:p>
        </p:txBody>
      </p:sp>
    </p:spTree>
    <p:extLst>
      <p:ext uri="{BB962C8B-B14F-4D97-AF65-F5344CB8AC3E}">
        <p14:creationId xmlns:p14="http://schemas.microsoft.com/office/powerpoint/2010/main" val="33989638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AABF08-5E62-BE41-9E73-B1B2CC8EB10D}"/>
              </a:ext>
            </a:extLst>
          </p:cNvPr>
          <p:cNvSpPr>
            <a:spLocks noGrp="1"/>
          </p:cNvSpPr>
          <p:nvPr>
            <p:ph type="title"/>
          </p:nvPr>
        </p:nvSpPr>
        <p:spPr>
          <a:xfrm>
            <a:off x="838200" y="900112"/>
            <a:ext cx="10515600" cy="928688"/>
          </a:xfrm>
          <a:prstGeom prst="rect">
            <a:avLst/>
          </a:prstGeom>
        </p:spPr>
        <p:txBody>
          <a:bodyPr>
            <a:normAutofit/>
          </a:bodyPr>
          <a:lstStyle>
            <a:lvl1pPr algn="l">
              <a:defRPr sz="3600" b="1">
                <a:solidFill>
                  <a:srgbClr val="00703C"/>
                </a:solidFill>
                <a:latin typeface="+mn-lt"/>
              </a:defRPr>
            </a:lvl1pPr>
          </a:lstStyle>
          <a:p>
            <a:r>
              <a:rPr lang="en-US" dirty="0"/>
              <a:t>Click to edit Master title style</a:t>
            </a:r>
          </a:p>
        </p:txBody>
      </p:sp>
      <p:sp>
        <p:nvSpPr>
          <p:cNvPr id="6" name="Content Placeholder 2">
            <a:extLst>
              <a:ext uri="{FF2B5EF4-FFF2-40B4-BE49-F238E27FC236}">
                <a16:creationId xmlns:a16="http://schemas.microsoft.com/office/drawing/2014/main" id="{4CB6EEE8-83F6-8B4F-83C4-23F7CA8B9E8D}"/>
              </a:ext>
            </a:extLst>
          </p:cNvPr>
          <p:cNvSpPr>
            <a:spLocks noGrp="1"/>
          </p:cNvSpPr>
          <p:nvPr>
            <p:ph idx="1"/>
          </p:nvPr>
        </p:nvSpPr>
        <p:spPr>
          <a:xfrm>
            <a:off x="838200" y="1825625"/>
            <a:ext cx="10515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53277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0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2A0958-F1C0-254C-AB54-098CCE7591C0}"/>
              </a:ext>
            </a:extLst>
          </p:cNvPr>
          <p:cNvSpPr>
            <a:spLocks noGrp="1"/>
          </p:cNvSpPr>
          <p:nvPr>
            <p:ph type="title"/>
          </p:nvPr>
        </p:nvSpPr>
        <p:spPr>
          <a:xfrm>
            <a:off x="838200" y="900112"/>
            <a:ext cx="10515600" cy="928688"/>
          </a:xfrm>
          <a:prstGeom prst="rect">
            <a:avLst/>
          </a:prstGeom>
        </p:spPr>
        <p:txBody>
          <a:bodyPr>
            <a:normAutofit/>
          </a:bodyPr>
          <a:lstStyle>
            <a:lvl1pPr algn="l">
              <a:defRPr sz="3600" b="1">
                <a:solidFill>
                  <a:srgbClr val="00703C"/>
                </a:solidFill>
                <a:latin typeface="+mn-lt"/>
              </a:defRPr>
            </a:lvl1pPr>
          </a:lstStyle>
          <a:p>
            <a:r>
              <a:rPr lang="en-US" dirty="0"/>
              <a:t>Click to edit Master title style</a:t>
            </a:r>
          </a:p>
        </p:txBody>
      </p:sp>
      <p:sp>
        <p:nvSpPr>
          <p:cNvPr id="4" name="Content Placeholder 2">
            <a:extLst>
              <a:ext uri="{FF2B5EF4-FFF2-40B4-BE49-F238E27FC236}">
                <a16:creationId xmlns:a16="http://schemas.microsoft.com/office/drawing/2014/main" id="{FAC931A2-785B-8D45-9ABC-1F7D80DCFF3D}"/>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5886509-70D4-054C-9F9E-77DF8CBBE54B}"/>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8390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9F59E82-EC35-6741-83FC-8748DBCB1A5D}"/>
              </a:ext>
            </a:extLst>
          </p:cNvPr>
          <p:cNvSpPr>
            <a:spLocks noGrp="1"/>
          </p:cNvSpPr>
          <p:nvPr>
            <p:ph idx="1" hasCustomPrompt="1"/>
          </p:nvPr>
        </p:nvSpPr>
        <p:spPr>
          <a:xfrm>
            <a:off x="638628" y="1927776"/>
            <a:ext cx="11227552" cy="4269824"/>
          </a:xfrm>
          <a:prstGeom prst="rect">
            <a:avLst/>
          </a:prstGeom>
        </p:spPr>
        <p:txBody>
          <a:bodyPr>
            <a:normAutofit/>
          </a:bodyPr>
          <a:lstStyle>
            <a:lvl1pPr marL="0" indent="0">
              <a:lnSpc>
                <a:spcPct val="100000"/>
              </a:lnSpc>
              <a:spcBef>
                <a:spcPts val="0"/>
              </a:spcBef>
              <a:buFont typeface="Arial" pitchFamily="34" charset="0"/>
              <a:buChar char="•"/>
              <a:defRPr sz="3200"/>
            </a:lvl1pPr>
            <a:lvl2pPr>
              <a:spcBef>
                <a:spcPts val="0"/>
              </a:spcBef>
              <a:defRPr sz="1000"/>
            </a:lvl2pPr>
            <a:lvl3pPr>
              <a:spcBef>
                <a:spcPts val="0"/>
              </a:spcBef>
              <a:defRPr sz="1000"/>
            </a:lvl3pPr>
            <a:lvl4pPr>
              <a:spcBef>
                <a:spcPts val="0"/>
              </a:spcBef>
              <a:defRPr sz="1000"/>
            </a:lvl4pPr>
            <a:lvl5pPr>
              <a:spcBef>
                <a:spcPts val="0"/>
              </a:spcBef>
              <a:defRPr sz="1000"/>
            </a:lvl5pPr>
          </a:lstStyle>
          <a:p>
            <a:pPr lvl="0"/>
            <a:r>
              <a:rPr lang="en-US" dirty="0"/>
              <a:t> Click to edit Master text styles </a:t>
            </a:r>
          </a:p>
        </p:txBody>
      </p:sp>
      <p:sp>
        <p:nvSpPr>
          <p:cNvPr id="3" name="Picture Placeholder 9">
            <a:extLst>
              <a:ext uri="{FF2B5EF4-FFF2-40B4-BE49-F238E27FC236}">
                <a16:creationId xmlns:a16="http://schemas.microsoft.com/office/drawing/2014/main" id="{905BB2AA-067D-B64C-A831-D492D8ED8F46}"/>
              </a:ext>
            </a:extLst>
          </p:cNvPr>
          <p:cNvSpPr>
            <a:spLocks noGrp="1"/>
          </p:cNvSpPr>
          <p:nvPr>
            <p:ph type="pic" sz="quarter" idx="13"/>
          </p:nvPr>
        </p:nvSpPr>
        <p:spPr>
          <a:xfrm>
            <a:off x="9169400" y="2333669"/>
            <a:ext cx="2616200" cy="1504949"/>
          </a:xfrm>
          <a:prstGeom prst="rect">
            <a:avLst/>
          </a:prstGeom>
        </p:spPr>
        <p:txBody>
          <a:bodyPr/>
          <a:lstStyle/>
          <a:p>
            <a:endParaRPr lang="en-US" dirty="0"/>
          </a:p>
        </p:txBody>
      </p:sp>
      <p:sp>
        <p:nvSpPr>
          <p:cNvPr id="4" name="Picture Placeholder 9">
            <a:extLst>
              <a:ext uri="{FF2B5EF4-FFF2-40B4-BE49-F238E27FC236}">
                <a16:creationId xmlns:a16="http://schemas.microsoft.com/office/drawing/2014/main" id="{58BB8210-38D1-DD4F-84A8-59BAEB3BC116}"/>
              </a:ext>
            </a:extLst>
          </p:cNvPr>
          <p:cNvSpPr>
            <a:spLocks noGrp="1"/>
          </p:cNvSpPr>
          <p:nvPr>
            <p:ph type="pic" sz="quarter" idx="14"/>
          </p:nvPr>
        </p:nvSpPr>
        <p:spPr>
          <a:xfrm>
            <a:off x="9169400" y="4000501"/>
            <a:ext cx="2616200" cy="1504949"/>
          </a:xfrm>
          <a:prstGeom prst="rect">
            <a:avLst/>
          </a:prstGeom>
        </p:spPr>
        <p:txBody>
          <a:bodyPr/>
          <a:lstStyle/>
          <a:p>
            <a:endParaRPr lang="en-US" dirty="0"/>
          </a:p>
        </p:txBody>
      </p:sp>
      <p:sp>
        <p:nvSpPr>
          <p:cNvPr id="5" name="Title 1">
            <a:extLst>
              <a:ext uri="{FF2B5EF4-FFF2-40B4-BE49-F238E27FC236}">
                <a16:creationId xmlns:a16="http://schemas.microsoft.com/office/drawing/2014/main" id="{F26938D0-BDAF-4C48-B616-C7E73D0117CF}"/>
              </a:ext>
            </a:extLst>
          </p:cNvPr>
          <p:cNvSpPr>
            <a:spLocks noGrp="1"/>
          </p:cNvSpPr>
          <p:nvPr>
            <p:ph type="title" hasCustomPrompt="1"/>
          </p:nvPr>
        </p:nvSpPr>
        <p:spPr>
          <a:xfrm>
            <a:off x="609601" y="1280160"/>
            <a:ext cx="10972799" cy="647617"/>
          </a:xfrm>
          <a:prstGeom prst="rect">
            <a:avLst/>
          </a:prstGeom>
        </p:spPr>
        <p:txBody>
          <a:bodyPr/>
          <a:lstStyle>
            <a:lvl1pPr>
              <a:defRPr sz="3600" b="1" baseline="0">
                <a:solidFill>
                  <a:srgbClr val="00703C"/>
                </a:solidFill>
              </a:defRPr>
            </a:lvl1pPr>
          </a:lstStyle>
          <a:p>
            <a:r>
              <a:rPr lang="en-US" dirty="0"/>
              <a:t>Main Idea (bottom line)</a:t>
            </a:r>
          </a:p>
        </p:txBody>
      </p:sp>
    </p:spTree>
    <p:extLst>
      <p:ext uri="{BB962C8B-B14F-4D97-AF65-F5344CB8AC3E}">
        <p14:creationId xmlns:p14="http://schemas.microsoft.com/office/powerpoint/2010/main" val="38309277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42A897F-FC8C-6C47-A884-B0F4132C0904}"/>
              </a:ext>
            </a:extLst>
          </p:cNvPr>
          <p:cNvSpPr>
            <a:spLocks noGrp="1"/>
          </p:cNvSpPr>
          <p:nvPr>
            <p:ph idx="1" hasCustomPrompt="1"/>
          </p:nvPr>
        </p:nvSpPr>
        <p:spPr>
          <a:xfrm>
            <a:off x="619276" y="1927777"/>
            <a:ext cx="11246904" cy="4088013"/>
          </a:xfrm>
          <a:prstGeom prst="rect">
            <a:avLst/>
          </a:prstGeom>
        </p:spPr>
        <p:txBody>
          <a:bodyPr>
            <a:normAutofit/>
          </a:bodyPr>
          <a:lstStyle>
            <a:lvl1pPr marL="0" indent="0">
              <a:lnSpc>
                <a:spcPct val="100000"/>
              </a:lnSpc>
              <a:spcBef>
                <a:spcPts val="2400"/>
              </a:spcBef>
              <a:buFont typeface="Arial" pitchFamily="34" charset="0"/>
              <a:buChar char="•"/>
              <a:defRPr sz="3200" baseline="0"/>
            </a:lvl1pPr>
            <a:lvl2pPr>
              <a:spcBef>
                <a:spcPts val="0"/>
              </a:spcBef>
              <a:defRPr sz="1000"/>
            </a:lvl2pPr>
            <a:lvl3pPr>
              <a:spcBef>
                <a:spcPts val="0"/>
              </a:spcBef>
              <a:defRPr sz="1000"/>
            </a:lvl3pPr>
            <a:lvl4pPr>
              <a:spcBef>
                <a:spcPts val="0"/>
              </a:spcBef>
              <a:defRPr sz="1000"/>
            </a:lvl4pPr>
            <a:lvl5pPr>
              <a:spcBef>
                <a:spcPts val="0"/>
              </a:spcBef>
              <a:defRPr sz="1000"/>
            </a:lvl5pPr>
          </a:lstStyle>
          <a:p>
            <a:pPr lvl="0"/>
            <a:r>
              <a:rPr lang="en-US" dirty="0"/>
              <a:t> #1</a:t>
            </a:r>
          </a:p>
          <a:p>
            <a:pPr lvl="0"/>
            <a:r>
              <a:rPr lang="en-US" dirty="0"/>
              <a:t> #2</a:t>
            </a:r>
          </a:p>
        </p:txBody>
      </p:sp>
      <p:sp>
        <p:nvSpPr>
          <p:cNvPr id="3" name="Picture Placeholder 9">
            <a:extLst>
              <a:ext uri="{FF2B5EF4-FFF2-40B4-BE49-F238E27FC236}">
                <a16:creationId xmlns:a16="http://schemas.microsoft.com/office/drawing/2014/main" id="{1B1BB380-CB1A-574A-9AC3-462ACE7EBADA}"/>
              </a:ext>
            </a:extLst>
          </p:cNvPr>
          <p:cNvSpPr>
            <a:spLocks noGrp="1"/>
          </p:cNvSpPr>
          <p:nvPr>
            <p:ph type="pic" sz="quarter" idx="14"/>
          </p:nvPr>
        </p:nvSpPr>
        <p:spPr>
          <a:xfrm>
            <a:off x="7035800" y="1927776"/>
            <a:ext cx="4775200" cy="4015824"/>
          </a:xfrm>
          <a:prstGeom prst="rect">
            <a:avLst/>
          </a:prstGeom>
        </p:spPr>
        <p:txBody>
          <a:bodyPr/>
          <a:lstStyle/>
          <a:p>
            <a:endParaRPr lang="en-US" dirty="0"/>
          </a:p>
        </p:txBody>
      </p:sp>
      <p:sp>
        <p:nvSpPr>
          <p:cNvPr id="4" name="Title 1">
            <a:extLst>
              <a:ext uri="{FF2B5EF4-FFF2-40B4-BE49-F238E27FC236}">
                <a16:creationId xmlns:a16="http://schemas.microsoft.com/office/drawing/2014/main" id="{BA58FFB2-99DF-1B4C-97B6-755D6EC93DA1}"/>
              </a:ext>
            </a:extLst>
          </p:cNvPr>
          <p:cNvSpPr>
            <a:spLocks noGrp="1"/>
          </p:cNvSpPr>
          <p:nvPr>
            <p:ph type="title" hasCustomPrompt="1"/>
          </p:nvPr>
        </p:nvSpPr>
        <p:spPr>
          <a:xfrm>
            <a:off x="609601" y="1280160"/>
            <a:ext cx="10972799" cy="647617"/>
          </a:xfrm>
          <a:prstGeom prst="rect">
            <a:avLst/>
          </a:prstGeom>
        </p:spPr>
        <p:txBody>
          <a:bodyPr/>
          <a:lstStyle>
            <a:lvl1pPr>
              <a:defRPr sz="4000" b="1">
                <a:solidFill>
                  <a:srgbClr val="00703C"/>
                </a:solidFill>
              </a:defRPr>
            </a:lvl1pPr>
          </a:lstStyle>
          <a:p>
            <a:r>
              <a:rPr lang="en-US" dirty="0"/>
              <a:t>Next steps</a:t>
            </a:r>
          </a:p>
        </p:txBody>
      </p:sp>
    </p:spTree>
    <p:extLst>
      <p:ext uri="{BB962C8B-B14F-4D97-AF65-F5344CB8AC3E}">
        <p14:creationId xmlns:p14="http://schemas.microsoft.com/office/powerpoint/2010/main" val="8820568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EFF28-738E-6B46-9620-C02BF85FDDE8}"/>
              </a:ext>
            </a:extLst>
          </p:cNvPr>
          <p:cNvSpPr>
            <a:spLocks noGrp="1"/>
          </p:cNvSpPr>
          <p:nvPr>
            <p:ph type="ctrTitle"/>
          </p:nvPr>
        </p:nvSpPr>
        <p:spPr>
          <a:xfrm>
            <a:off x="711200" y="1122363"/>
            <a:ext cx="10769600" cy="2387600"/>
          </a:xfrm>
          <a:prstGeom prst="rect">
            <a:avLst/>
          </a:prstGeom>
        </p:spPr>
        <p:txBody>
          <a:bodyPr anchor="b">
            <a:normAutofit/>
          </a:bodyPr>
          <a:lstStyle>
            <a:lvl1pPr algn="ctr">
              <a:defRPr sz="4800" b="1">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89F7A05D-9D6D-3B47-8830-35415DB70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5021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33D9-109F-734A-8F45-F0F99EC1E726}"/>
              </a:ext>
            </a:extLst>
          </p:cNvPr>
          <p:cNvSpPr>
            <a:spLocks noGrp="1"/>
          </p:cNvSpPr>
          <p:nvPr>
            <p:ph type="title"/>
          </p:nvPr>
        </p:nvSpPr>
        <p:spPr>
          <a:xfrm>
            <a:off x="831851" y="1709739"/>
            <a:ext cx="10515600" cy="2852737"/>
          </a:xfrm>
          <a:prstGeom prst="rect">
            <a:avLst/>
          </a:prstGeom>
        </p:spPr>
        <p:txBody>
          <a:bodyPr anchor="b">
            <a:normAutofit/>
          </a:bodyPr>
          <a:lstStyle>
            <a:lvl1pPr>
              <a:defRPr sz="4800" b="1">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1E47CD93-615D-B343-B709-C4C024191918}"/>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09528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EAED-B8D9-8B4C-919C-C477C49BF1FD}"/>
              </a:ext>
            </a:extLst>
          </p:cNvPr>
          <p:cNvSpPr>
            <a:spLocks noGrp="1"/>
          </p:cNvSpPr>
          <p:nvPr>
            <p:ph type="title"/>
          </p:nvPr>
        </p:nvSpPr>
        <p:spPr>
          <a:xfrm>
            <a:off x="838200" y="365126"/>
            <a:ext cx="10515600" cy="1325563"/>
          </a:xfrm>
          <a:prstGeom prst="rect">
            <a:avLst/>
          </a:prstGeom>
        </p:spPr>
        <p:txBody>
          <a:bodyPr>
            <a:normAutofit/>
          </a:bodyPr>
          <a:lstStyle>
            <a:lvl1pPr>
              <a:defRPr sz="3600"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3E5D08A9-9954-1247-9E36-222BA5D9B172}"/>
              </a:ext>
            </a:extLst>
          </p:cNvPr>
          <p:cNvSpPr>
            <a:spLocks noGrp="1"/>
          </p:cNvSpPr>
          <p:nvPr>
            <p:ph idx="1"/>
          </p:nvPr>
        </p:nvSpPr>
        <p:spPr>
          <a:xfrm>
            <a:off x="838200" y="1825625"/>
            <a:ext cx="10515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009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44F9-BB3A-CA45-BA12-7D2B1463368A}"/>
              </a:ext>
            </a:extLst>
          </p:cNvPr>
          <p:cNvSpPr>
            <a:spLocks noGrp="1"/>
          </p:cNvSpPr>
          <p:nvPr>
            <p:ph type="title"/>
          </p:nvPr>
        </p:nvSpPr>
        <p:spPr>
          <a:xfrm>
            <a:off x="838200" y="365126"/>
            <a:ext cx="10515600" cy="1325563"/>
          </a:xfrm>
          <a:prstGeom prst="rect">
            <a:avLst/>
          </a:prstGeom>
        </p:spPr>
        <p:txBody>
          <a:bodyPr>
            <a:normAutofit/>
          </a:bodyPr>
          <a:lstStyle>
            <a:lvl1pPr>
              <a:defRPr sz="3600"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4D05E8C-E2AF-964C-9CA6-E591C3AE621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084D83-5BCA-F645-BC55-6A4ED9CE37D5}"/>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731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A246-098E-1D46-8788-7BB7A70166CB}"/>
              </a:ext>
            </a:extLst>
          </p:cNvPr>
          <p:cNvSpPr>
            <a:spLocks noGrp="1"/>
          </p:cNvSpPr>
          <p:nvPr>
            <p:ph type="title"/>
          </p:nvPr>
        </p:nvSpPr>
        <p:spPr>
          <a:xfrm>
            <a:off x="840317" y="365126"/>
            <a:ext cx="10515600" cy="1325563"/>
          </a:xfrm>
          <a:prstGeom prst="rect">
            <a:avLst/>
          </a:prstGeom>
        </p:spPr>
        <p:txBody>
          <a:bodyPr>
            <a:normAutofit/>
          </a:bodyPr>
          <a:lstStyle>
            <a:lvl1pPr>
              <a:defRPr sz="3600" b="1">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305918F6-429A-6C4D-B969-2EE0DF28207B}"/>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50D5E3-3545-C948-816E-C3C9DED8412F}"/>
              </a:ext>
            </a:extLst>
          </p:cNvPr>
          <p:cNvSpPr>
            <a:spLocks noGrp="1"/>
          </p:cNvSpPr>
          <p:nvPr>
            <p:ph sz="half" idx="2"/>
          </p:nvPr>
        </p:nvSpPr>
        <p:spPr>
          <a:xfrm>
            <a:off x="840318"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3C4417-CD8E-1D4E-9257-07E1B8EE97DB}"/>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9F757A-7E89-FF46-9BFC-1E5B84A20634}"/>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575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ADD6-91DE-CD42-908E-73362111C0FF}"/>
              </a:ext>
            </a:extLst>
          </p:cNvPr>
          <p:cNvSpPr>
            <a:spLocks noGrp="1"/>
          </p:cNvSpPr>
          <p:nvPr>
            <p:ph type="title"/>
          </p:nvPr>
        </p:nvSpPr>
        <p:spPr>
          <a:xfrm>
            <a:off x="838200" y="365126"/>
            <a:ext cx="10515600" cy="1325563"/>
          </a:xfrm>
          <a:prstGeom prst="rect">
            <a:avLst/>
          </a:prstGeom>
        </p:spPr>
        <p:txBody>
          <a:bodyPr>
            <a:normAutofit/>
          </a:bodyPr>
          <a:lstStyle>
            <a:lvl1pPr>
              <a:defRPr sz="3600" b="1">
                <a:latin typeface="+mn-lt"/>
              </a:defRPr>
            </a:lvl1pPr>
          </a:lstStyle>
          <a:p>
            <a:r>
              <a:rPr lang="en-US" dirty="0"/>
              <a:t>Click to edit Master title style</a:t>
            </a:r>
          </a:p>
        </p:txBody>
      </p:sp>
    </p:spTree>
    <p:extLst>
      <p:ext uri="{BB962C8B-B14F-4D97-AF65-F5344CB8AC3E}">
        <p14:creationId xmlns:p14="http://schemas.microsoft.com/office/powerpoint/2010/main" val="172280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B089DF47-3848-6A45-A2A3-F3EB9AD42640}"/>
              </a:ext>
            </a:extLst>
          </p:cNvPr>
          <p:cNvSpPr>
            <a:spLocks noGrp="1"/>
          </p:cNvSpPr>
          <p:nvPr>
            <p:ph type="pic" sz="quarter" idx="13"/>
          </p:nvPr>
        </p:nvSpPr>
        <p:spPr>
          <a:xfrm>
            <a:off x="0" y="0"/>
            <a:ext cx="12192000" cy="6172200"/>
          </a:xfrm>
          <a:prstGeom prst="rect">
            <a:avLst/>
          </a:prstGeom>
        </p:spPr>
        <p:txBody>
          <a:bodyPr/>
          <a:lstStyle/>
          <a:p>
            <a:endParaRPr lang="en-US" dirty="0"/>
          </a:p>
        </p:txBody>
      </p:sp>
      <p:pic>
        <p:nvPicPr>
          <p:cNvPr id="4" name="Picture 3">
            <a:extLst>
              <a:ext uri="{FF2B5EF4-FFF2-40B4-BE49-F238E27FC236}">
                <a16:creationId xmlns:a16="http://schemas.microsoft.com/office/drawing/2014/main" id="{96FC86B2-62EA-8C46-BBA8-ACAAB8CEDCF3}"/>
              </a:ext>
            </a:extLst>
          </p:cNvPr>
          <p:cNvPicPr>
            <a:picLocks noChangeAspect="1"/>
          </p:cNvPicPr>
          <p:nvPr userDrawn="1"/>
        </p:nvPicPr>
        <p:blipFill>
          <a:blip r:embed="rId2"/>
          <a:stretch>
            <a:fillRect/>
          </a:stretch>
        </p:blipFill>
        <p:spPr>
          <a:xfrm>
            <a:off x="10363200" y="-111760"/>
            <a:ext cx="1258597" cy="1254760"/>
          </a:xfrm>
          <a:prstGeom prst="rect">
            <a:avLst/>
          </a:prstGeom>
        </p:spPr>
      </p:pic>
    </p:spTree>
    <p:extLst>
      <p:ext uri="{BB962C8B-B14F-4D97-AF65-F5344CB8AC3E}">
        <p14:creationId xmlns:p14="http://schemas.microsoft.com/office/powerpoint/2010/main" val="106587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8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5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83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4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609603" y="1280162"/>
            <a:ext cx="10972799" cy="647617"/>
          </a:xfrm>
          <a:prstGeom prst="rect">
            <a:avLst/>
          </a:prstGeom>
        </p:spPr>
        <p:txBody>
          <a:bodyPr/>
          <a:lstStyle/>
          <a:p>
            <a:r>
              <a:rPr lang="en-US" dirty="0"/>
              <a:t>Click to edit Master title style</a:t>
            </a:r>
          </a:p>
        </p:txBody>
      </p:sp>
      <p:sp>
        <p:nvSpPr>
          <p:cNvPr id="8" name="Content Placeholder 2"/>
          <p:cNvSpPr>
            <a:spLocks noGrp="1"/>
          </p:cNvSpPr>
          <p:nvPr>
            <p:ph idx="1"/>
          </p:nvPr>
        </p:nvSpPr>
        <p:spPr>
          <a:xfrm>
            <a:off x="609600" y="2034143"/>
            <a:ext cx="10972800" cy="4270407"/>
          </a:xfrm>
          <a:prstGeom prst="rect">
            <a:avLst/>
          </a:prstGeom>
        </p:spPr>
        <p:txBody>
          <a:bodyPr/>
          <a:lstStyle>
            <a:lvl1pPr>
              <a:spcBef>
                <a:spcPts val="1800"/>
              </a:spcBef>
              <a:defRPr/>
            </a:lvl1pPr>
            <a:lvl2pPr>
              <a:spcBef>
                <a:spcPts val="9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r>
              <a:rPr lang="en-US"/>
              <a:t>1150NM-3</a:t>
            </a:r>
            <a:endParaRPr lang="en-US" dirty="0"/>
          </a:p>
        </p:txBody>
      </p:sp>
      <p:sp>
        <p:nvSpPr>
          <p:cNvPr id="3" name="Footer Placeholder 2"/>
          <p:cNvSpPr>
            <a:spLocks noGrp="1"/>
          </p:cNvSpPr>
          <p:nvPr>
            <p:ph type="ftr" sz="quarter" idx="11"/>
          </p:nvPr>
        </p:nvSpPr>
        <p:spPr/>
        <p:txBody>
          <a:bodyPr/>
          <a:lstStyle/>
          <a:p>
            <a:r>
              <a:rPr lang="en-US"/>
              <a:t>FOR AGENT USE ONLY. NOT TO BE USED FOR CONSUMER SOLICITATION.</a:t>
            </a:r>
            <a:endParaRPr lang="en-US" sz="450" b="0" dirty="0"/>
          </a:p>
        </p:txBody>
      </p:sp>
      <p:sp>
        <p:nvSpPr>
          <p:cNvPr id="9" name="Slide Number Placeholder 3"/>
          <p:cNvSpPr>
            <a:spLocks noGrp="1"/>
          </p:cNvSpPr>
          <p:nvPr>
            <p:ph type="sldNum" sz="quarter" idx="4"/>
          </p:nvPr>
        </p:nvSpPr>
        <p:spPr>
          <a:xfrm>
            <a:off x="10593317" y="6611093"/>
            <a:ext cx="1584960" cy="228600"/>
          </a:xfrm>
          <a:prstGeom prst="rect">
            <a:avLst/>
          </a:prstGeom>
        </p:spPr>
        <p:txBody>
          <a:bodyPr vert="horz" lIns="91440" tIns="45720" rIns="91440" bIns="45720" rtlCol="0" anchor="ctr"/>
          <a:lstStyle>
            <a:lvl1pPr algn="r">
              <a:defRPr sz="800" b="1">
                <a:solidFill>
                  <a:schemeClr val="tx1">
                    <a:tint val="75000"/>
                  </a:schemeClr>
                </a:solidFill>
                <a:latin typeface="Arial" panose="020B0604020202020204" pitchFamily="34" charset="0"/>
                <a:cs typeface="Arial" panose="020B0604020202020204" pitchFamily="34" charset="0"/>
              </a:defRPr>
            </a:lvl1pPr>
          </a:lstStyle>
          <a:p>
            <a:r>
              <a:rPr lang="en-US" b="0" dirty="0"/>
              <a:t>REV 9-11-19</a:t>
            </a:r>
            <a:r>
              <a:rPr lang="en-US" dirty="0"/>
              <a:t>  |   </a:t>
            </a:r>
            <a:fld id="{7FEC6BA5-5C42-4716-84A4-CCB0D055CCE7}" type="slidenum">
              <a:rPr lang="en-US" smtClean="0"/>
              <a:pPr/>
              <a:t>‹#›</a:t>
            </a:fld>
            <a:endParaRPr lang="en-US" dirty="0"/>
          </a:p>
        </p:txBody>
      </p:sp>
    </p:spTree>
    <p:extLst>
      <p:ext uri="{BB962C8B-B14F-4D97-AF65-F5344CB8AC3E}">
        <p14:creationId xmlns:p14="http://schemas.microsoft.com/office/powerpoint/2010/main" val="122036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B84F00-7A55-F74B-8579-AE706479C623}"/>
              </a:ext>
            </a:extLst>
          </p:cNvPr>
          <p:cNvSpPr/>
          <p:nvPr userDrawn="1"/>
        </p:nvSpPr>
        <p:spPr>
          <a:xfrm>
            <a:off x="10297297" y="-65903"/>
            <a:ext cx="1449860" cy="159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781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8.png"/><Relationship Id="rId5" Type="http://schemas.openxmlformats.org/officeDocument/2006/relationships/slideLayout" Target="../slideLayouts/slideLayout19.xml"/><Relationship Id="rId10" Type="http://schemas.openxmlformats.org/officeDocument/2006/relationships/image" Target="../media/image10.png"/><Relationship Id="rId4" Type="http://schemas.openxmlformats.org/officeDocument/2006/relationships/slideLayout" Target="../slideLayouts/slideLayout1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2.tiff"/><Relationship Id="rId4" Type="http://schemas.openxmlformats.org/officeDocument/2006/relationships/slideLayout" Target="../slideLayouts/slideLayout26.xml"/><Relationship Id="rId9"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79069" cy="6852756"/>
          </a:xfrm>
          <a:prstGeom prst="rect">
            <a:avLst/>
          </a:prstGeom>
        </p:spPr>
      </p:pic>
      <p:sp>
        <p:nvSpPr>
          <p:cNvPr id="4" name="TextBox 8">
            <a:extLst>
              <a:ext uri="{FF2B5EF4-FFF2-40B4-BE49-F238E27FC236}">
                <a16:creationId xmlns:a16="http://schemas.microsoft.com/office/drawing/2014/main" id="{DC540A5F-5EBB-F840-AB00-E61ACE82B42C}"/>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1300NP-2</a:t>
            </a:r>
          </a:p>
        </p:txBody>
      </p:sp>
      <p:sp>
        <p:nvSpPr>
          <p:cNvPr id="5" name="TextBox 3">
            <a:extLst>
              <a:ext uri="{FF2B5EF4-FFF2-40B4-BE49-F238E27FC236}">
                <a16:creationId xmlns:a16="http://schemas.microsoft.com/office/drawing/2014/main" id="{6300251B-0CCB-6C49-ACE5-5A99F56F248A}"/>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t>
            </a:r>
            <a:r>
              <a:rPr lang="en-US" sz="1100" b="1" baseline="0" dirty="0" smtClean="0">
                <a:solidFill>
                  <a:schemeClr val="bg2"/>
                </a:solidFill>
              </a:rPr>
              <a:t>MGA </a:t>
            </a:r>
            <a:r>
              <a:rPr lang="en-US" sz="1100" b="1" baseline="0" dirty="0">
                <a:solidFill>
                  <a:schemeClr val="bg2"/>
                </a:solidFill>
              </a:rPr>
              <a:t>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CE679CF0-B815-4649-A855-AC313458054A}"/>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99253598"/>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8432800" y="0"/>
            <a:ext cx="375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a:extLst>
              <a:ext uri="{FF2B5EF4-FFF2-40B4-BE49-F238E27FC236}">
                <a16:creationId xmlns:a16="http://schemas.microsoft.com/office/drawing/2014/main" id="{F7E86B64-5647-BE42-B320-4F17075624B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64199"/>
          <a:stretch/>
        </p:blipFill>
        <p:spPr>
          <a:xfrm>
            <a:off x="0" y="4419601"/>
            <a:ext cx="9901881" cy="2455237"/>
          </a:xfrm>
          <a:prstGeom prst="rect">
            <a:avLst/>
          </a:prstGeom>
        </p:spPr>
      </p:pic>
      <p:sp>
        <p:nvSpPr>
          <p:cNvPr id="17" name="Date Placeholder 3">
            <a:extLst>
              <a:ext uri="{FF2B5EF4-FFF2-40B4-BE49-F238E27FC236}">
                <a16:creationId xmlns:a16="http://schemas.microsoft.com/office/drawing/2014/main" id="{3308FDF4-7139-4C4A-9EFE-3002FA8A76BA}"/>
              </a:ext>
            </a:extLst>
          </p:cNvPr>
          <p:cNvSpPr txBox="1">
            <a:spLocks/>
          </p:cNvSpPr>
          <p:nvPr userDrawn="1"/>
        </p:nvSpPr>
        <p:spPr>
          <a:xfrm>
            <a:off x="2235201" y="6608446"/>
            <a:ext cx="7808927" cy="213141"/>
          </a:xfrm>
          <a:prstGeom prst="rect">
            <a:avLst/>
          </a:prstGeom>
        </p:spPr>
        <p:txBody>
          <a:bodyPr anchor="ctr"/>
          <a:lstStyle>
            <a:lvl1pPr algn="l">
              <a:defRPr sz="1000" b="0" i="0">
                <a:solidFill>
                  <a:schemeClr val="bg1"/>
                </a:solidFill>
                <a:latin typeface="Arial"/>
                <a:cs typeface="Arial"/>
              </a:defRPr>
            </a:lvl1pPr>
          </a:lstStyle>
          <a:p>
            <a:pPr algn="ctr" defTabSz="457200" fontAlgn="auto">
              <a:spcBef>
                <a:spcPts val="0"/>
              </a:spcBef>
              <a:spcAft>
                <a:spcPts val="0"/>
              </a:spcAft>
              <a:defRPr/>
            </a:pPr>
            <a:r>
              <a:rPr lang="en-US" sz="900" b="1" cap="all" dirty="0">
                <a:solidFill>
                  <a:schemeClr val="tx1"/>
                </a:solidFill>
                <a:latin typeface="+mj-lt"/>
              </a:rPr>
              <a:t>For </a:t>
            </a:r>
            <a:r>
              <a:rPr lang="en-US" sz="900" b="1" cap="all" dirty="0" smtClean="0">
                <a:solidFill>
                  <a:schemeClr val="tx1"/>
                </a:solidFill>
                <a:latin typeface="+mj-lt"/>
              </a:rPr>
              <a:t>MGA </a:t>
            </a:r>
            <a:r>
              <a:rPr lang="en-US" sz="900" b="1" cap="all" dirty="0">
                <a:solidFill>
                  <a:schemeClr val="tx1"/>
                </a:solidFill>
                <a:latin typeface="+mj-lt"/>
              </a:rPr>
              <a:t>Use Only. Not to be used for consumer solicitation purposes.</a:t>
            </a:r>
          </a:p>
        </p:txBody>
      </p:sp>
      <p:sp>
        <p:nvSpPr>
          <p:cNvPr id="18" name="TextBox 17">
            <a:extLst>
              <a:ext uri="{FF2B5EF4-FFF2-40B4-BE49-F238E27FC236}">
                <a16:creationId xmlns:a16="http://schemas.microsoft.com/office/drawing/2014/main" id="{33ECD0B4-059F-8749-87C9-C29DEBCA0280}"/>
              </a:ext>
            </a:extLst>
          </p:cNvPr>
          <p:cNvSpPr txBox="1"/>
          <p:nvPr userDrawn="1"/>
        </p:nvSpPr>
        <p:spPr>
          <a:xfrm>
            <a:off x="218543" y="6608445"/>
            <a:ext cx="1113732" cy="230832"/>
          </a:xfrm>
          <a:prstGeom prst="rect">
            <a:avLst/>
          </a:prstGeom>
          <a:noFill/>
        </p:spPr>
        <p:txBody>
          <a:bodyPr wrap="square" rtlCol="0">
            <a:spAutoFit/>
          </a:bodyPr>
          <a:lstStyle/>
          <a:p>
            <a:r>
              <a:rPr lang="en-US" sz="900" dirty="0" smtClean="0">
                <a:solidFill>
                  <a:schemeClr val="tx1"/>
                </a:solidFill>
              </a:rPr>
              <a:t>1300NP-2</a:t>
            </a:r>
            <a:endParaRPr lang="en-US" sz="900" dirty="0">
              <a:solidFill>
                <a:schemeClr val="tx1"/>
              </a:solidFill>
            </a:endParaRPr>
          </a:p>
        </p:txBody>
      </p:sp>
      <p:sp>
        <p:nvSpPr>
          <p:cNvPr id="19" name="TextBox 18">
            <a:extLst>
              <a:ext uri="{FF2B5EF4-FFF2-40B4-BE49-F238E27FC236}">
                <a16:creationId xmlns:a16="http://schemas.microsoft.com/office/drawing/2014/main" id="{8BC2EBB6-79C7-9941-93D1-DDD3DDA7EDC2}"/>
              </a:ext>
            </a:extLst>
          </p:cNvPr>
          <p:cNvSpPr txBox="1"/>
          <p:nvPr userDrawn="1"/>
        </p:nvSpPr>
        <p:spPr>
          <a:xfrm>
            <a:off x="11440916" y="6608445"/>
            <a:ext cx="587768" cy="230832"/>
          </a:xfrm>
          <a:prstGeom prst="rect">
            <a:avLst/>
          </a:prstGeom>
          <a:noFill/>
        </p:spPr>
        <p:txBody>
          <a:bodyPr wrap="square" rtlCol="0">
            <a:spAutoFit/>
          </a:bodyPr>
          <a:lstStyle/>
          <a:p>
            <a:pPr algn="r"/>
            <a:fld id="{A6AE37D1-A20D-8844-92B8-D4FE567C54EF}" type="slidenum">
              <a:rPr lang="en-US" sz="900" smtClean="0">
                <a:solidFill>
                  <a:schemeClr val="tx1"/>
                </a:solidFill>
              </a:rPr>
              <a:pPr algn="r"/>
              <a:t>‹#›</a:t>
            </a:fld>
            <a:endParaRPr lang="en-US" sz="900" dirty="0">
              <a:solidFill>
                <a:schemeClr val="tx1"/>
              </a:solidFill>
            </a:endParaRPr>
          </a:p>
        </p:txBody>
      </p:sp>
      <p:sp>
        <p:nvSpPr>
          <p:cNvPr id="20" name="TextBox 19">
            <a:extLst>
              <a:ext uri="{FF2B5EF4-FFF2-40B4-BE49-F238E27FC236}">
                <a16:creationId xmlns:a16="http://schemas.microsoft.com/office/drawing/2014/main" id="{C038A23F-A99A-B84D-8590-F2561363849B}"/>
              </a:ext>
            </a:extLst>
          </p:cNvPr>
          <p:cNvSpPr txBox="1"/>
          <p:nvPr userDrawn="1"/>
        </p:nvSpPr>
        <p:spPr>
          <a:xfrm>
            <a:off x="10363200" y="6608445"/>
            <a:ext cx="1524000" cy="230832"/>
          </a:xfrm>
          <a:prstGeom prst="rect">
            <a:avLst/>
          </a:prstGeom>
          <a:noFill/>
        </p:spPr>
        <p:txBody>
          <a:bodyPr wrap="square" rtlCol="0">
            <a:spAutoFit/>
          </a:bodyPr>
          <a:lstStyle/>
          <a:p>
            <a:r>
              <a:rPr lang="en-US" sz="900" dirty="0">
                <a:solidFill>
                  <a:schemeClr val="tx1"/>
                </a:solidFill>
              </a:rPr>
              <a:t>FEB 2020 |</a:t>
            </a:r>
          </a:p>
        </p:txBody>
      </p:sp>
      <p:pic>
        <p:nvPicPr>
          <p:cNvPr id="11" name="Picture 10">
            <a:extLst>
              <a:ext uri="{FF2B5EF4-FFF2-40B4-BE49-F238E27FC236}">
                <a16:creationId xmlns:a16="http://schemas.microsoft.com/office/drawing/2014/main" id="{BFE4089C-51E6-D342-83BD-ADAF220EC20A}"/>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9169053" y="51758"/>
            <a:ext cx="3022946" cy="1146178"/>
          </a:xfrm>
          <a:prstGeom prst="rect">
            <a:avLst/>
          </a:prstGeom>
        </p:spPr>
      </p:pic>
    </p:spTree>
    <p:extLst>
      <p:ext uri="{BB962C8B-B14F-4D97-AF65-F5344CB8AC3E}">
        <p14:creationId xmlns:p14="http://schemas.microsoft.com/office/powerpoint/2010/main" val="239957615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mc:AlternateContent xmlns:mc="http://schemas.openxmlformats.org/markup-compatibility/2006" xmlns:p14="http://schemas.microsoft.com/office/powerpoint/2010/main">
    <mc:Choice Requires="p14">
      <p:transition p14:dur="250"/>
    </mc:Choice>
    <mc:Fallback xmlns="">
      <p:transition/>
    </mc:Fallback>
  </mc:AlternateConten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C2AF4-BF11-1845-A5DC-09D2E5F9407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68912"/>
          <a:stretch/>
        </p:blipFill>
        <p:spPr>
          <a:xfrm>
            <a:off x="0" y="4742823"/>
            <a:ext cx="12192000" cy="2132021"/>
          </a:xfrm>
          <a:prstGeom prst="rect">
            <a:avLst/>
          </a:prstGeom>
        </p:spPr>
      </p:pic>
      <p:sp>
        <p:nvSpPr>
          <p:cNvPr id="8" name="Date Placeholder 3">
            <a:extLst>
              <a:ext uri="{FF2B5EF4-FFF2-40B4-BE49-F238E27FC236}">
                <a16:creationId xmlns:a16="http://schemas.microsoft.com/office/drawing/2014/main" id="{69ACBA5D-F530-ED4E-AF20-7D83305EC036}"/>
              </a:ext>
            </a:extLst>
          </p:cNvPr>
          <p:cNvSpPr txBox="1">
            <a:spLocks/>
          </p:cNvSpPr>
          <p:nvPr userDrawn="1"/>
        </p:nvSpPr>
        <p:spPr>
          <a:xfrm>
            <a:off x="914401" y="6608446"/>
            <a:ext cx="7808927" cy="221233"/>
          </a:xfrm>
          <a:prstGeom prst="rect">
            <a:avLst/>
          </a:prstGeom>
        </p:spPr>
        <p:txBody>
          <a:bodyPr anchor="ctr"/>
          <a:lstStyle>
            <a:lvl1pPr algn="l">
              <a:defRPr sz="1000" b="0" i="0">
                <a:solidFill>
                  <a:schemeClr val="bg1"/>
                </a:solidFill>
                <a:latin typeface="Arial"/>
                <a:cs typeface="Arial"/>
              </a:defRPr>
            </a:lvl1pPr>
          </a:lstStyle>
          <a:p>
            <a:pPr algn="ctr" defTabSz="457200" fontAlgn="auto">
              <a:spcBef>
                <a:spcPts val="0"/>
              </a:spcBef>
              <a:spcAft>
                <a:spcPts val="0"/>
              </a:spcAft>
              <a:defRPr/>
            </a:pPr>
            <a:r>
              <a:rPr lang="en-US" sz="900" b="1" cap="all" dirty="0">
                <a:solidFill>
                  <a:schemeClr val="bg1"/>
                </a:solidFill>
                <a:latin typeface="+mn-lt"/>
              </a:rPr>
              <a:t>For </a:t>
            </a:r>
            <a:r>
              <a:rPr lang="en-US" sz="900" b="1" cap="all" dirty="0" smtClean="0">
                <a:solidFill>
                  <a:schemeClr val="bg1"/>
                </a:solidFill>
                <a:latin typeface="+mn-lt"/>
              </a:rPr>
              <a:t>MGA </a:t>
            </a:r>
            <a:r>
              <a:rPr lang="en-US" sz="900" b="1" cap="all" dirty="0">
                <a:solidFill>
                  <a:schemeClr val="bg1"/>
                </a:solidFill>
                <a:latin typeface="+mn-lt"/>
              </a:rPr>
              <a:t>Use Only. Not to be used for consumer solicitation purposes.</a:t>
            </a:r>
          </a:p>
        </p:txBody>
      </p:sp>
      <p:sp>
        <p:nvSpPr>
          <p:cNvPr id="9" name="TextBox 8">
            <a:extLst>
              <a:ext uri="{FF2B5EF4-FFF2-40B4-BE49-F238E27FC236}">
                <a16:creationId xmlns:a16="http://schemas.microsoft.com/office/drawing/2014/main" id="{3AEF7625-CD63-A647-8FB1-48C7F9A05BDE}"/>
              </a:ext>
            </a:extLst>
          </p:cNvPr>
          <p:cNvSpPr txBox="1"/>
          <p:nvPr userDrawn="1"/>
        </p:nvSpPr>
        <p:spPr>
          <a:xfrm>
            <a:off x="218543" y="6608445"/>
            <a:ext cx="1113732" cy="230832"/>
          </a:xfrm>
          <a:prstGeom prst="rect">
            <a:avLst/>
          </a:prstGeom>
          <a:noFill/>
        </p:spPr>
        <p:txBody>
          <a:bodyPr wrap="square" rtlCol="0">
            <a:spAutoFit/>
          </a:bodyPr>
          <a:lstStyle/>
          <a:p>
            <a:r>
              <a:rPr lang="en-US" sz="900" dirty="0" smtClean="0">
                <a:solidFill>
                  <a:schemeClr val="bg1"/>
                </a:solidFill>
              </a:rPr>
              <a:t>1300NP-2</a:t>
            </a:r>
            <a:endParaRPr lang="en-US" sz="900" dirty="0">
              <a:solidFill>
                <a:schemeClr val="bg1"/>
              </a:solidFill>
            </a:endParaRPr>
          </a:p>
        </p:txBody>
      </p:sp>
      <p:sp>
        <p:nvSpPr>
          <p:cNvPr id="10" name="TextBox 9">
            <a:extLst>
              <a:ext uri="{FF2B5EF4-FFF2-40B4-BE49-F238E27FC236}">
                <a16:creationId xmlns:a16="http://schemas.microsoft.com/office/drawing/2014/main" id="{A6E0194E-BCCE-0C4D-896A-CE7F180A24E0}"/>
              </a:ext>
            </a:extLst>
          </p:cNvPr>
          <p:cNvSpPr txBox="1"/>
          <p:nvPr userDrawn="1"/>
        </p:nvSpPr>
        <p:spPr>
          <a:xfrm>
            <a:off x="9002516" y="6608445"/>
            <a:ext cx="587768" cy="230832"/>
          </a:xfrm>
          <a:prstGeom prst="rect">
            <a:avLst/>
          </a:prstGeom>
          <a:noFill/>
        </p:spPr>
        <p:txBody>
          <a:bodyPr wrap="square" rtlCol="0">
            <a:spAutoFit/>
          </a:bodyPr>
          <a:lstStyle/>
          <a:p>
            <a:pPr algn="r"/>
            <a:fld id="{A6AE37D1-A20D-8844-92B8-D4FE567C54EF}" type="slidenum">
              <a:rPr lang="en-US" sz="900" smtClean="0">
                <a:solidFill>
                  <a:schemeClr val="bg1"/>
                </a:solidFill>
              </a:rPr>
              <a:pPr algn="r"/>
              <a:t>‹#›</a:t>
            </a:fld>
            <a:endParaRPr lang="en-US" sz="900" dirty="0">
              <a:solidFill>
                <a:schemeClr val="bg1"/>
              </a:solidFill>
            </a:endParaRPr>
          </a:p>
        </p:txBody>
      </p:sp>
      <p:sp>
        <p:nvSpPr>
          <p:cNvPr id="11" name="TextBox 10">
            <a:extLst>
              <a:ext uri="{FF2B5EF4-FFF2-40B4-BE49-F238E27FC236}">
                <a16:creationId xmlns:a16="http://schemas.microsoft.com/office/drawing/2014/main" id="{D8F56B31-0C3E-DF4F-B978-EDE66937A2CA}"/>
              </a:ext>
            </a:extLst>
          </p:cNvPr>
          <p:cNvSpPr txBox="1"/>
          <p:nvPr userDrawn="1"/>
        </p:nvSpPr>
        <p:spPr>
          <a:xfrm>
            <a:off x="8229600" y="6608445"/>
            <a:ext cx="1219200" cy="230832"/>
          </a:xfrm>
          <a:prstGeom prst="rect">
            <a:avLst/>
          </a:prstGeom>
          <a:noFill/>
        </p:spPr>
        <p:txBody>
          <a:bodyPr wrap="square" rtlCol="0">
            <a:spAutoFit/>
          </a:bodyPr>
          <a:lstStyle/>
          <a:p>
            <a:r>
              <a:rPr lang="en-US" sz="900" dirty="0">
                <a:solidFill>
                  <a:schemeClr val="bg1"/>
                </a:solidFill>
              </a:rPr>
              <a:t>FEB 2020 |</a:t>
            </a:r>
          </a:p>
        </p:txBody>
      </p:sp>
      <p:pic>
        <p:nvPicPr>
          <p:cNvPr id="12" name="Picture 11">
            <a:extLst>
              <a:ext uri="{FF2B5EF4-FFF2-40B4-BE49-F238E27FC236}">
                <a16:creationId xmlns:a16="http://schemas.microsoft.com/office/drawing/2014/main" id="{8718002C-EC21-C446-82D7-A8E4C098A2F7}"/>
              </a:ext>
            </a:extLst>
          </p:cNvPr>
          <p:cNvPicPr>
            <a:picLocks noChangeAspect="1"/>
          </p:cNvPicPr>
          <p:nvPr userDrawn="1"/>
        </p:nvPicPr>
        <p:blipFill>
          <a:blip r:embed="rId10"/>
          <a:stretch>
            <a:fillRect/>
          </a:stretch>
        </p:blipFill>
        <p:spPr>
          <a:xfrm>
            <a:off x="10363200" y="-111760"/>
            <a:ext cx="1258597" cy="1254760"/>
          </a:xfrm>
          <a:prstGeom prst="rect">
            <a:avLst/>
          </a:prstGeom>
        </p:spPr>
      </p:pic>
    </p:spTree>
    <p:extLst>
      <p:ext uri="{BB962C8B-B14F-4D97-AF65-F5344CB8AC3E}">
        <p14:creationId xmlns:p14="http://schemas.microsoft.com/office/powerpoint/2010/main" val="324315340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Lst>
  <p:txStyles>
    <p:titleStyle>
      <a:lvl1pPr algn="l" defTabSz="914400" rtl="0" eaLnBrk="1" latinLnBrk="0" hangingPunct="1">
        <a:lnSpc>
          <a:spcPct val="90000"/>
        </a:lnSpc>
        <a:spcBef>
          <a:spcPct val="0"/>
        </a:spcBef>
        <a:buNone/>
        <a:defRPr sz="4000" b="1" kern="1200">
          <a:solidFill>
            <a:srgbClr val="00703C"/>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2032"/>
            <a:ext cx="12192000" cy="6860032"/>
          </a:xfrm>
          <a:prstGeom prst="rect">
            <a:avLst/>
          </a:prstGeom>
        </p:spPr>
      </p:pic>
      <p:sp>
        <p:nvSpPr>
          <p:cNvPr id="4" name="TextBox 8">
            <a:extLst>
              <a:ext uri="{FF2B5EF4-FFF2-40B4-BE49-F238E27FC236}">
                <a16:creationId xmlns:a16="http://schemas.microsoft.com/office/drawing/2014/main" id="{F2927EBF-5BBE-C44F-A429-7181BA5D07C7}"/>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1300NP-2</a:t>
            </a:r>
          </a:p>
        </p:txBody>
      </p:sp>
      <p:sp>
        <p:nvSpPr>
          <p:cNvPr id="5" name="TextBox 3">
            <a:extLst>
              <a:ext uri="{FF2B5EF4-FFF2-40B4-BE49-F238E27FC236}">
                <a16:creationId xmlns:a16="http://schemas.microsoft.com/office/drawing/2014/main" id="{56562E99-7A3B-9040-A1E8-B69D71EAD299}"/>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t>
            </a:r>
            <a:r>
              <a:rPr lang="en-US" sz="1100" b="1" baseline="0" dirty="0" smtClean="0">
                <a:solidFill>
                  <a:schemeClr val="bg1">
                    <a:lumMod val="75000"/>
                  </a:schemeClr>
                </a:solidFill>
              </a:rPr>
              <a:t>MGA </a:t>
            </a:r>
            <a:r>
              <a:rPr lang="en-US" sz="1100" b="1" baseline="0" dirty="0">
                <a:solidFill>
                  <a:schemeClr val="bg1">
                    <a:lumMod val="75000"/>
                  </a:schemeClr>
                </a:solidFill>
              </a:rPr>
              <a:t>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B4432B7D-2AAA-9E43-931D-D23AECC0E607}"/>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1394582816"/>
      </p:ext>
    </p:extLst>
  </p:cSld>
  <p:clrMap bg1="lt1" tx1="dk1" bg2="lt2" tx2="dk2" accent1="accent1" accent2="accent2" accent3="accent3" accent4="accent4" accent5="accent5" accent6="accent6" hlink="hlink" folHlink="folHlink"/>
  <p:sldLayoutIdLst>
    <p:sldLayoutId id="2147483679" r:id="rId1"/>
    <p:sldLayoutId id="214748381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7276"/>
            <a:ext cx="12192000" cy="6860032"/>
          </a:xfrm>
          <a:prstGeom prst="rect">
            <a:avLst/>
          </a:prstGeom>
        </p:spPr>
      </p:pic>
      <p:sp>
        <p:nvSpPr>
          <p:cNvPr id="4" name="TextBox 8">
            <a:extLst>
              <a:ext uri="{FF2B5EF4-FFF2-40B4-BE49-F238E27FC236}">
                <a16:creationId xmlns:a16="http://schemas.microsoft.com/office/drawing/2014/main" id="{4F34AD15-3915-7840-8951-0A290F0597B0}"/>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schemeClr val="bg2"/>
                </a:solidFill>
                <a:effectLst/>
                <a:latin typeface="+mn-lt"/>
                <a:ea typeface="+mn-ea"/>
                <a:cs typeface="+mn-cs"/>
              </a:rPr>
              <a:t>1300NP-2</a:t>
            </a:r>
            <a:endParaRPr lang="en-US" sz="1100" kern="1200" dirty="0">
              <a:solidFill>
                <a:schemeClr val="bg2"/>
              </a:solidFill>
              <a:effectLst/>
              <a:latin typeface="+mn-lt"/>
              <a:ea typeface="+mn-ea"/>
              <a:cs typeface="+mn-cs"/>
            </a:endParaRPr>
          </a:p>
        </p:txBody>
      </p:sp>
      <p:sp>
        <p:nvSpPr>
          <p:cNvPr id="5" name="TextBox 3">
            <a:extLst>
              <a:ext uri="{FF2B5EF4-FFF2-40B4-BE49-F238E27FC236}">
                <a16:creationId xmlns:a16="http://schemas.microsoft.com/office/drawing/2014/main" id="{2286A321-01A0-8E49-BF9C-2772685432C2}"/>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t>
            </a:r>
            <a:r>
              <a:rPr lang="en-US" sz="1100" b="1" baseline="0" dirty="0" smtClean="0">
                <a:solidFill>
                  <a:schemeClr val="bg2"/>
                </a:solidFill>
              </a:rPr>
              <a:t>MGA </a:t>
            </a:r>
            <a:r>
              <a:rPr lang="en-US" sz="1100" b="1" baseline="0" dirty="0">
                <a:solidFill>
                  <a:schemeClr val="bg2"/>
                </a:solidFill>
              </a:rPr>
              <a:t>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68D3421A-1358-7248-80F2-CA4CFF3B5A80}"/>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89161237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5969" cy="6862265"/>
          </a:xfrm>
          <a:prstGeom prst="rect">
            <a:avLst/>
          </a:prstGeom>
        </p:spPr>
      </p:pic>
      <p:sp>
        <p:nvSpPr>
          <p:cNvPr id="4" name="TextBox 8">
            <a:extLst>
              <a:ext uri="{FF2B5EF4-FFF2-40B4-BE49-F238E27FC236}">
                <a16:creationId xmlns:a16="http://schemas.microsoft.com/office/drawing/2014/main" id="{DE9CB151-126D-7547-8AD4-2161AB4EFD89}"/>
              </a:ext>
            </a:extLst>
          </p:cNvPr>
          <p:cNvSpPr txBox="1"/>
          <p:nvPr userDrawn="1"/>
        </p:nvSpPr>
        <p:spPr>
          <a:xfrm>
            <a:off x="3731783"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schemeClr val="bg1">
                    <a:lumMod val="75000"/>
                  </a:schemeClr>
                </a:solidFill>
                <a:effectLst/>
                <a:latin typeface="+mn-lt"/>
                <a:ea typeface="+mn-ea"/>
                <a:cs typeface="+mn-cs"/>
              </a:rPr>
              <a:t>1300NP-2</a:t>
            </a:r>
            <a:endParaRPr lang="en-US" sz="1100" kern="1200" dirty="0">
              <a:solidFill>
                <a:schemeClr val="bg1">
                  <a:lumMod val="75000"/>
                </a:schemeClr>
              </a:solidFill>
              <a:effectLst/>
              <a:latin typeface="+mn-lt"/>
              <a:ea typeface="+mn-ea"/>
              <a:cs typeface="+mn-cs"/>
            </a:endParaRPr>
          </a:p>
        </p:txBody>
      </p:sp>
      <p:sp>
        <p:nvSpPr>
          <p:cNvPr id="5" name="TextBox 3">
            <a:extLst>
              <a:ext uri="{FF2B5EF4-FFF2-40B4-BE49-F238E27FC236}">
                <a16:creationId xmlns:a16="http://schemas.microsoft.com/office/drawing/2014/main" id="{DDD62369-403C-354A-9C8B-17A6F1162196}"/>
              </a:ext>
            </a:extLst>
          </p:cNvPr>
          <p:cNvSpPr txBox="1"/>
          <p:nvPr userDrawn="1"/>
        </p:nvSpPr>
        <p:spPr>
          <a:xfrm>
            <a:off x="5678559" y="6602036"/>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t>
            </a:r>
            <a:r>
              <a:rPr lang="en-US" sz="1100" b="1" baseline="0" dirty="0" smtClean="0">
                <a:solidFill>
                  <a:schemeClr val="bg1">
                    <a:lumMod val="75000"/>
                  </a:schemeClr>
                </a:solidFill>
              </a:rPr>
              <a:t>MGA </a:t>
            </a:r>
            <a:r>
              <a:rPr lang="en-US" sz="1100" b="1" baseline="0" dirty="0">
                <a:solidFill>
                  <a:schemeClr val="bg1">
                    <a:lumMod val="75000"/>
                  </a:schemeClr>
                </a:solidFill>
              </a:rPr>
              <a:t>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B961888E-70E6-1045-A7FC-A9299BFF56B1}"/>
              </a:ext>
            </a:extLst>
          </p:cNvPr>
          <p:cNvSpPr txBox="1"/>
          <p:nvPr userDrawn="1"/>
        </p:nvSpPr>
        <p:spPr>
          <a:xfrm>
            <a:off x="10804235" y="6593567"/>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130255699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238081" cy="6885960"/>
          </a:xfrm>
          <a:prstGeom prst="rect">
            <a:avLst/>
          </a:prstGeom>
        </p:spPr>
      </p:pic>
      <p:sp>
        <p:nvSpPr>
          <p:cNvPr id="6" name="TextBox 8">
            <a:extLst>
              <a:ext uri="{FF2B5EF4-FFF2-40B4-BE49-F238E27FC236}">
                <a16:creationId xmlns:a16="http://schemas.microsoft.com/office/drawing/2014/main" id="{640FF6CA-AB21-2C43-B68B-BBC9C1FFB9C6}"/>
              </a:ext>
            </a:extLst>
          </p:cNvPr>
          <p:cNvSpPr txBox="1"/>
          <p:nvPr userDrawn="1"/>
        </p:nvSpPr>
        <p:spPr>
          <a:xfrm>
            <a:off x="4284676"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schemeClr val="bg1">
                    <a:lumMod val="75000"/>
                  </a:schemeClr>
                </a:solidFill>
                <a:effectLst/>
                <a:latin typeface="+mn-lt"/>
                <a:ea typeface="+mn-ea"/>
                <a:cs typeface="+mn-cs"/>
              </a:rPr>
              <a:t>1300NP-2</a:t>
            </a:r>
            <a:endParaRPr lang="en-US" sz="1100" kern="1200" dirty="0">
              <a:solidFill>
                <a:schemeClr val="bg1">
                  <a:lumMod val="75000"/>
                </a:schemeClr>
              </a:solidFill>
              <a:effectLst/>
              <a:latin typeface="+mn-lt"/>
              <a:ea typeface="+mn-ea"/>
              <a:cs typeface="+mn-cs"/>
            </a:endParaRPr>
          </a:p>
        </p:txBody>
      </p:sp>
      <p:sp>
        <p:nvSpPr>
          <p:cNvPr id="8" name="TextBox 3">
            <a:extLst>
              <a:ext uri="{FF2B5EF4-FFF2-40B4-BE49-F238E27FC236}">
                <a16:creationId xmlns:a16="http://schemas.microsoft.com/office/drawing/2014/main" id="{ACAAE487-4A66-4C45-BD16-5DB62935B986}"/>
              </a:ext>
            </a:extLst>
          </p:cNvPr>
          <p:cNvSpPr txBox="1"/>
          <p:nvPr userDrawn="1"/>
        </p:nvSpPr>
        <p:spPr>
          <a:xfrm>
            <a:off x="5990447"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t>
            </a:r>
            <a:r>
              <a:rPr lang="en-US" sz="1100" b="1" baseline="0" dirty="0" smtClean="0">
                <a:solidFill>
                  <a:schemeClr val="bg1">
                    <a:lumMod val="75000"/>
                  </a:schemeClr>
                </a:solidFill>
              </a:rPr>
              <a:t>MGA </a:t>
            </a:r>
            <a:r>
              <a:rPr lang="en-US" sz="1100" b="1" baseline="0" dirty="0">
                <a:solidFill>
                  <a:schemeClr val="bg1">
                    <a:lumMod val="75000"/>
                  </a:schemeClr>
                </a:solidFill>
              </a:rPr>
              <a:t>USE ONLY. NOT TO BE USED FOR CONSUMER SOLICATION PURPOSES.</a:t>
            </a:r>
            <a:endParaRPr lang="en-US" sz="1100" b="1" dirty="0">
              <a:solidFill>
                <a:schemeClr val="bg1">
                  <a:lumMod val="75000"/>
                </a:schemeClr>
              </a:solidFill>
            </a:endParaRPr>
          </a:p>
        </p:txBody>
      </p:sp>
      <p:sp>
        <p:nvSpPr>
          <p:cNvPr id="9" name="TextBox 8">
            <a:extLst>
              <a:ext uri="{FF2B5EF4-FFF2-40B4-BE49-F238E27FC236}">
                <a16:creationId xmlns:a16="http://schemas.microsoft.com/office/drawing/2014/main" id="{3A32B657-A495-A841-B535-2635BBF8F7FD}"/>
              </a:ext>
            </a:extLst>
          </p:cNvPr>
          <p:cNvSpPr txBox="1"/>
          <p:nvPr userDrawn="1"/>
        </p:nvSpPr>
        <p:spPr>
          <a:xfrm>
            <a:off x="10804235" y="6593567"/>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3212376009"/>
      </p:ext>
    </p:extLst>
  </p:cSld>
  <p:clrMap bg1="lt1" tx1="dk1" bg2="lt2" tx2="dk2" accent1="accent1" accent2="accent2" accent3="accent3" accent4="accent4" accent5="accent5" accent6="accent6" hlink="hlink" folHlink="folHlink"/>
  <p:sldLayoutIdLst>
    <p:sldLayoutId id="2147483669" r:id="rId1"/>
    <p:sldLayoutId id="21474838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070"/>
            <a:ext cx="12186303" cy="6856826"/>
          </a:xfrm>
          <a:prstGeom prst="rect">
            <a:avLst/>
          </a:prstGeom>
        </p:spPr>
      </p:pic>
      <p:sp>
        <p:nvSpPr>
          <p:cNvPr id="4" name="TextBox 8">
            <a:extLst>
              <a:ext uri="{FF2B5EF4-FFF2-40B4-BE49-F238E27FC236}">
                <a16:creationId xmlns:a16="http://schemas.microsoft.com/office/drawing/2014/main" id="{83AFECD7-8D39-2A4C-850F-BC2EFE3A15D2}"/>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1300NP-2</a:t>
            </a:r>
          </a:p>
        </p:txBody>
      </p:sp>
      <p:sp>
        <p:nvSpPr>
          <p:cNvPr id="5" name="TextBox 3">
            <a:extLst>
              <a:ext uri="{FF2B5EF4-FFF2-40B4-BE49-F238E27FC236}">
                <a16:creationId xmlns:a16="http://schemas.microsoft.com/office/drawing/2014/main" id="{69D88DF3-4D92-9E44-B2BD-54A5758ABEDF}"/>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t>
            </a:r>
            <a:r>
              <a:rPr lang="en-US" sz="1100" b="1" baseline="0" dirty="0" smtClean="0">
                <a:solidFill>
                  <a:schemeClr val="bg2"/>
                </a:solidFill>
              </a:rPr>
              <a:t>MGA </a:t>
            </a:r>
            <a:r>
              <a:rPr lang="en-US" sz="1100" b="1" baseline="0" dirty="0">
                <a:solidFill>
                  <a:schemeClr val="bg2"/>
                </a:solidFill>
              </a:rPr>
              <a:t>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8BCD4737-AA68-0B43-AEDC-900019A890E1}"/>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3014105256"/>
      </p:ext>
    </p:extLst>
  </p:cSld>
  <p:clrMap bg1="lt1" tx1="dk1" bg2="lt2" tx2="dk2" accent1="accent1" accent2="accent2" accent3="accent3" accent4="accent4" accent5="accent5" accent6="accent6" hlink="hlink" folHlink="folHlink"/>
  <p:sldLayoutIdLst>
    <p:sldLayoutId id="2147483671"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233"/>
            <a:ext cx="12192000" cy="6860032"/>
          </a:xfrm>
          <a:prstGeom prst="rect">
            <a:avLst/>
          </a:prstGeom>
        </p:spPr>
      </p:pic>
      <p:sp>
        <p:nvSpPr>
          <p:cNvPr id="6" name="TextBox 8">
            <a:extLst>
              <a:ext uri="{FF2B5EF4-FFF2-40B4-BE49-F238E27FC236}">
                <a16:creationId xmlns:a16="http://schemas.microsoft.com/office/drawing/2014/main" id="{0EF83185-880E-6647-8D6C-9D80CE2242C9}"/>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1300NP-2</a:t>
            </a:r>
          </a:p>
        </p:txBody>
      </p:sp>
      <p:sp>
        <p:nvSpPr>
          <p:cNvPr id="9" name="TextBox 3">
            <a:extLst>
              <a:ext uri="{FF2B5EF4-FFF2-40B4-BE49-F238E27FC236}">
                <a16:creationId xmlns:a16="http://schemas.microsoft.com/office/drawing/2014/main" id="{8041FDB0-6735-174C-9048-419024716489}"/>
              </a:ext>
            </a:extLst>
          </p:cNvPr>
          <p:cNvSpPr txBox="1"/>
          <p:nvPr userDrawn="1"/>
        </p:nvSpPr>
        <p:spPr>
          <a:xfrm>
            <a:off x="3848986" y="6595998"/>
            <a:ext cx="483497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t>
            </a:r>
            <a:r>
              <a:rPr lang="en-US" sz="1100" b="1" baseline="0" dirty="0" smtClean="0">
                <a:solidFill>
                  <a:schemeClr val="bg2"/>
                </a:solidFill>
              </a:rPr>
              <a:t>MGA USE </a:t>
            </a:r>
            <a:r>
              <a:rPr lang="en-US" sz="1100" b="1" baseline="0" dirty="0">
                <a:solidFill>
                  <a:schemeClr val="bg2"/>
                </a:solidFill>
              </a:rPr>
              <a:t>ONLY. NOT TO BE USED FOR CONSUMER SOLICATION PURPOSES.</a:t>
            </a:r>
            <a:endParaRPr lang="en-US" sz="1100" b="1" dirty="0">
              <a:solidFill>
                <a:schemeClr val="bg2"/>
              </a:solidFill>
            </a:endParaRPr>
          </a:p>
        </p:txBody>
      </p:sp>
      <p:sp>
        <p:nvSpPr>
          <p:cNvPr id="10" name="TextBox 9">
            <a:extLst>
              <a:ext uri="{FF2B5EF4-FFF2-40B4-BE49-F238E27FC236}">
                <a16:creationId xmlns:a16="http://schemas.microsoft.com/office/drawing/2014/main" id="{5CA531C9-3518-284F-82EB-4649C0A35457}"/>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55257298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FDF5BEC3-85D0-8440-8F90-D1EC3ED91228}"/>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1300NP-2</a:t>
            </a:r>
          </a:p>
        </p:txBody>
      </p:sp>
      <p:sp>
        <p:nvSpPr>
          <p:cNvPr id="5" name="TextBox 3">
            <a:extLst>
              <a:ext uri="{FF2B5EF4-FFF2-40B4-BE49-F238E27FC236}">
                <a16:creationId xmlns:a16="http://schemas.microsoft.com/office/drawing/2014/main" id="{91DAB9E3-85FC-D741-868D-648DB996E627}"/>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t>
            </a:r>
            <a:r>
              <a:rPr lang="en-US" sz="1100" b="1" baseline="0" dirty="0" smtClean="0">
                <a:solidFill>
                  <a:schemeClr val="bg1">
                    <a:lumMod val="75000"/>
                  </a:schemeClr>
                </a:solidFill>
              </a:rPr>
              <a:t>MGA </a:t>
            </a:r>
            <a:r>
              <a:rPr lang="en-US" sz="1100" b="1" baseline="0" dirty="0">
                <a:solidFill>
                  <a:schemeClr val="bg1">
                    <a:lumMod val="75000"/>
                  </a:schemeClr>
                </a:solidFill>
              </a:rPr>
              <a:t>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91071A3F-C6AC-2549-85E9-7640D86DC91D}"/>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pic>
        <p:nvPicPr>
          <p:cNvPr id="7" name="Picture 6">
            <a:extLst>
              <a:ext uri="{FF2B5EF4-FFF2-40B4-BE49-F238E27FC236}">
                <a16:creationId xmlns:a16="http://schemas.microsoft.com/office/drawing/2014/main" id="{B5F608E7-F7E7-0746-8143-7B0AA44925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69053" y="51758"/>
            <a:ext cx="3022946" cy="1146178"/>
          </a:xfrm>
          <a:prstGeom prst="rect">
            <a:avLst/>
          </a:prstGeom>
        </p:spPr>
      </p:pic>
    </p:spTree>
    <p:extLst>
      <p:ext uri="{BB962C8B-B14F-4D97-AF65-F5344CB8AC3E}">
        <p14:creationId xmlns:p14="http://schemas.microsoft.com/office/powerpoint/2010/main" val="426733421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79069" cy="6852756"/>
          </a:xfrm>
          <a:prstGeom prst="rect">
            <a:avLst/>
          </a:prstGeom>
        </p:spPr>
      </p:pic>
      <p:sp>
        <p:nvSpPr>
          <p:cNvPr id="4" name="TextBox 8">
            <a:extLst>
              <a:ext uri="{FF2B5EF4-FFF2-40B4-BE49-F238E27FC236}">
                <a16:creationId xmlns:a16="http://schemas.microsoft.com/office/drawing/2014/main" id="{018E9BC6-1B81-FC4D-847C-F8DBDFB12DD2}"/>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1300NP-2</a:t>
            </a:r>
          </a:p>
        </p:txBody>
      </p:sp>
      <p:sp>
        <p:nvSpPr>
          <p:cNvPr id="6" name="TextBox 3">
            <a:extLst>
              <a:ext uri="{FF2B5EF4-FFF2-40B4-BE49-F238E27FC236}">
                <a16:creationId xmlns:a16="http://schemas.microsoft.com/office/drawing/2014/main" id="{6A9D609F-396D-5541-885C-6BE984F6630B}"/>
              </a:ext>
            </a:extLst>
          </p:cNvPr>
          <p:cNvSpPr txBox="1"/>
          <p:nvPr userDrawn="1"/>
        </p:nvSpPr>
        <p:spPr>
          <a:xfrm>
            <a:off x="3848986" y="6595998"/>
            <a:ext cx="486703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t>
            </a:r>
            <a:r>
              <a:rPr lang="en-US" sz="1100" b="1" baseline="0" dirty="0" smtClean="0">
                <a:solidFill>
                  <a:schemeClr val="bg2"/>
                </a:solidFill>
              </a:rPr>
              <a:t>MGA </a:t>
            </a:r>
            <a:r>
              <a:rPr lang="en-US" sz="1100" b="1" baseline="0" dirty="0">
                <a:solidFill>
                  <a:schemeClr val="bg2"/>
                </a:solidFill>
              </a:rPr>
              <a:t>USE ONLY. NOT TO BE USED FOR CONSUMER SOLICATION PURPOSES.</a:t>
            </a:r>
            <a:endParaRPr lang="en-US" sz="1100" b="1" dirty="0">
              <a:solidFill>
                <a:schemeClr val="bg2"/>
              </a:solidFill>
            </a:endParaRPr>
          </a:p>
        </p:txBody>
      </p:sp>
      <p:sp>
        <p:nvSpPr>
          <p:cNvPr id="7" name="TextBox 6">
            <a:extLst>
              <a:ext uri="{FF2B5EF4-FFF2-40B4-BE49-F238E27FC236}">
                <a16:creationId xmlns:a16="http://schemas.microsoft.com/office/drawing/2014/main" id="{8A780EFD-EB6F-5A45-A1EB-C3C5EDFDE939}"/>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798751566"/>
      </p:ext>
    </p:extLst>
  </p:cSld>
  <p:clrMap bg1="lt1" tx1="dk1" bg2="lt2" tx2="dk2" accent1="accent1" accent2="accent2" accent3="accent3" accent4="accent4" accent5="accent5" accent6="accent6" hlink="hlink" folHlink="folHlink"/>
  <p:sldLayoutIdLst>
    <p:sldLayoutId id="2147483677"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90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AE0ED9-2619-B04F-9B17-D7355CB92066}"/>
              </a:ext>
            </a:extLst>
          </p:cNvPr>
          <p:cNvPicPr>
            <a:picLocks noChangeAspect="1"/>
          </p:cNvPicPr>
          <p:nvPr/>
        </p:nvPicPr>
        <p:blipFill rotWithShape="1">
          <a:blip r:embed="rId3"/>
          <a:srcRect b="1928"/>
          <a:stretch/>
        </p:blipFill>
        <p:spPr>
          <a:xfrm>
            <a:off x="6634913" y="677524"/>
            <a:ext cx="5265046" cy="3401065"/>
          </a:xfrm>
          <a:prstGeom prst="rect">
            <a:avLst/>
          </a:prstGeom>
          <a:ln>
            <a:solidFill>
              <a:schemeClr val="bg1"/>
            </a:solidFill>
          </a:ln>
          <a:effectLst>
            <a:outerShdw blurRad="266700" sx="101000" sy="101000" algn="ctr" rotWithShape="0">
              <a:prstClr val="black">
                <a:alpha val="40000"/>
              </a:prstClr>
            </a:outerShdw>
          </a:effectLst>
        </p:spPr>
      </p:pic>
      <p:sp>
        <p:nvSpPr>
          <p:cNvPr id="5" name="TextBox 4">
            <a:extLst>
              <a:ext uri="{FF2B5EF4-FFF2-40B4-BE49-F238E27FC236}">
                <a16:creationId xmlns:a16="http://schemas.microsoft.com/office/drawing/2014/main" id="{B4D8D2E1-C326-2740-A8DD-D3374A1B1471}"/>
              </a:ext>
            </a:extLst>
          </p:cNvPr>
          <p:cNvSpPr txBox="1"/>
          <p:nvPr/>
        </p:nvSpPr>
        <p:spPr>
          <a:xfrm>
            <a:off x="0" y="583924"/>
            <a:ext cx="8047348" cy="769441"/>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srgbClr val="00604B"/>
                </a:solidFill>
                <a:latin typeface="Calibri" panose="020F0502020204030204"/>
              </a:rPr>
              <a:t>Liquidity</a:t>
            </a:r>
            <a:r>
              <a:rPr lang="en-US" sz="4400" b="1" baseline="30000" dirty="0">
                <a:solidFill>
                  <a:srgbClr val="00604B"/>
                </a:solidFill>
                <a:latin typeface="Calibri" panose="020F0502020204030204"/>
              </a:rPr>
              <a:t>1</a:t>
            </a:r>
            <a:endParaRPr kumimoji="0" lang="en-US" sz="4400" b="1" i="0" u="none" strike="noStrike" kern="1200" cap="none" spc="0" normalizeH="0" baseline="30000" noProof="0" dirty="0">
              <a:ln>
                <a:noFill/>
              </a:ln>
              <a:solidFill>
                <a:srgbClr val="00604B"/>
              </a:solidFill>
              <a:effectLst/>
              <a:uLnTx/>
              <a:uFillTx/>
              <a:latin typeface="Calibri" panose="020F0502020204030204"/>
              <a:ea typeface="+mn-ea"/>
              <a:cs typeface="+mn-cs"/>
            </a:endParaRPr>
          </a:p>
        </p:txBody>
      </p:sp>
      <p:sp>
        <p:nvSpPr>
          <p:cNvPr id="4" name="TextBox 3"/>
          <p:cNvSpPr txBox="1"/>
          <p:nvPr/>
        </p:nvSpPr>
        <p:spPr>
          <a:xfrm>
            <a:off x="151057" y="5106972"/>
            <a:ext cx="7419515" cy="1323439"/>
          </a:xfrm>
          <a:prstGeom prst="rect">
            <a:avLst/>
          </a:prstGeom>
          <a:noFill/>
        </p:spPr>
        <p:txBody>
          <a:bodyPr wrap="square" rtlCol="0">
            <a:spAutoFit/>
          </a:bodyPr>
          <a:lstStyle/>
          <a:p>
            <a:r>
              <a:rPr lang="en-US" sz="1000" dirty="0">
                <a:solidFill>
                  <a:srgbClr val="19A683"/>
                </a:solidFill>
              </a:rPr>
              <a:t>1.In some situations loans and withdrawals may be subject to federal  taxes. North American  does  not  give  tax  or  legal  advice. Clients should be instructed to consult with and rely on their own tax advisor or  attorney for advice on their specific situation.  Income and growth on accumulated cash values is generally taxable only upon withdrawal. Adverse tax consequences may result if withdrawals exceed premiums paid into the policy. Withdrawals or surrenders made during a Surrender Charge period will be subject to withdrawal charges, processing fees, or surrender charges, and may reduce the ultimate death benefit and cash value. Surrender charges vary by product, issue age, sex, underwriting class, and policy year. </a:t>
            </a:r>
          </a:p>
          <a:p>
            <a:r>
              <a:rPr lang="en-US" sz="1000" dirty="0">
                <a:solidFill>
                  <a:srgbClr val="19A683"/>
                </a:solidFill>
              </a:rPr>
              <a:t>2. Only available at issue.  Available for an additional charge per $1,000 per month, depending on issue age and underwriting class.</a:t>
            </a:r>
          </a:p>
          <a:p>
            <a:r>
              <a:rPr lang="en-US" sz="1000" dirty="0">
                <a:solidFill>
                  <a:srgbClr val="19A683"/>
                </a:solidFill>
              </a:rPr>
              <a:t>3.Subject to eligibility requirements. </a:t>
            </a:r>
          </a:p>
        </p:txBody>
      </p:sp>
      <p:sp>
        <p:nvSpPr>
          <p:cNvPr id="7" name="TextBox 6"/>
          <p:cNvSpPr txBox="1"/>
          <p:nvPr/>
        </p:nvSpPr>
        <p:spPr>
          <a:xfrm>
            <a:off x="-464100" y="1353365"/>
            <a:ext cx="8649827" cy="4401205"/>
          </a:xfrm>
          <a:prstGeom prst="rect">
            <a:avLst/>
          </a:prstGeom>
          <a:noFill/>
        </p:spPr>
        <p:txBody>
          <a:bodyPr wrap="square" rtlCol="0">
            <a:spAutoFit/>
          </a:bodyPr>
          <a:lstStyle/>
          <a:p>
            <a:pPr marL="1144588"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9A683"/>
                </a:solidFill>
                <a:effectLst/>
                <a:uLnTx/>
                <a:uFillTx/>
                <a:latin typeface="Calibri" panose="020F0502020204030204"/>
              </a:rPr>
              <a:t>Waiver of Surrender </a:t>
            </a:r>
            <a:r>
              <a:rPr kumimoji="0" lang="en-US" sz="2400" b="1" i="0" u="none" strike="noStrike" kern="1200" cap="none" spc="0" normalizeH="0" baseline="0" noProof="0" dirty="0" smtClean="0">
                <a:ln>
                  <a:noFill/>
                </a:ln>
                <a:solidFill>
                  <a:srgbClr val="19A683"/>
                </a:solidFill>
                <a:effectLst/>
                <a:uLnTx/>
                <a:uFillTx/>
                <a:latin typeface="Calibri" panose="020F0502020204030204"/>
              </a:rPr>
              <a:t>Charge Option Rider</a:t>
            </a:r>
            <a:r>
              <a:rPr kumimoji="0" lang="en-US" sz="2400" b="1" i="0" u="none" strike="noStrike" kern="1200" cap="none" spc="0" normalizeH="0" baseline="30000" noProof="0" dirty="0" smtClean="0">
                <a:ln>
                  <a:noFill/>
                </a:ln>
                <a:solidFill>
                  <a:srgbClr val="19A683"/>
                </a:solidFill>
                <a:effectLst/>
                <a:uLnTx/>
                <a:uFillTx/>
                <a:latin typeface="Calibri" panose="020F0502020204030204"/>
              </a:rPr>
              <a:t>2</a:t>
            </a:r>
            <a:endParaRPr lang="en-US" sz="2400" b="1" noProof="0" dirty="0">
              <a:solidFill>
                <a:srgbClr val="19A683"/>
              </a:solidFill>
              <a:latin typeface="Calibri" panose="020F0502020204030204"/>
            </a:endParaRPr>
          </a:p>
          <a:p>
            <a:pPr marL="687388" marR="0" lvl="0" algn="l" defTabSz="457200" rtl="0" eaLnBrk="1" fontAlgn="auto" latinLnBrk="0" hangingPunct="1">
              <a:lnSpc>
                <a:spcPct val="100000"/>
              </a:lnSpc>
              <a:spcBef>
                <a:spcPts val="0"/>
              </a:spcBef>
              <a:spcAft>
                <a:spcPts val="0"/>
              </a:spcAft>
              <a:buClrTx/>
              <a:buSzTx/>
              <a:tabLst/>
              <a:defRPr/>
            </a:pPr>
            <a:r>
              <a:rPr lang="en-US" sz="2400" b="1" dirty="0" smtClean="0">
                <a:solidFill>
                  <a:srgbClr val="19A683"/>
                </a:solidFill>
                <a:latin typeface="Calibri" panose="020F0502020204030204"/>
              </a:rPr>
              <a:t>       available on North American’s Smart Builder</a:t>
            </a:r>
          </a:p>
          <a:p>
            <a:pPr marL="687388"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30000" noProof="0" dirty="0">
                <a:ln>
                  <a:noFill/>
                </a:ln>
                <a:solidFill>
                  <a:srgbClr val="19A683"/>
                </a:solidFill>
                <a:effectLst/>
                <a:uLnTx/>
                <a:uFillTx/>
                <a:latin typeface="Calibri" panose="020F0502020204030204"/>
              </a:rPr>
              <a:t>	</a:t>
            </a:r>
            <a:r>
              <a:rPr lang="en-US" sz="2400" b="1" baseline="30000" dirty="0">
                <a:solidFill>
                  <a:srgbClr val="19A683"/>
                </a:solidFill>
                <a:latin typeface="Calibri" panose="020F0502020204030204"/>
              </a:rPr>
              <a:t> </a:t>
            </a:r>
            <a:r>
              <a:rPr lang="en-US" sz="2400" b="1" dirty="0" smtClean="0">
                <a:solidFill>
                  <a:srgbClr val="19A683"/>
                </a:solidFill>
                <a:latin typeface="Calibri" panose="020F0502020204030204"/>
              </a:rPr>
              <a:t>   indexed universal life (IUL) insurance</a:t>
            </a:r>
            <a:endParaRPr kumimoji="0" lang="en-US" sz="2400" b="1" i="0" u="none" strike="noStrike" kern="1200" cap="none" spc="0" normalizeH="0" baseline="30000" noProof="0" dirty="0">
              <a:ln>
                <a:noFill/>
              </a:ln>
              <a:solidFill>
                <a:srgbClr val="19A683"/>
              </a:solidFill>
              <a:effectLst/>
              <a:uLnTx/>
              <a:uFillTx/>
              <a:latin typeface="Calibri" panose="020F0502020204030204"/>
            </a:endParaRPr>
          </a:p>
          <a:p>
            <a:pPr marL="1144588"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19A683"/>
                </a:solidFill>
                <a:latin typeface="Calibri" panose="020F0502020204030204"/>
              </a:rPr>
              <a:t>Supplemental income</a:t>
            </a:r>
            <a:r>
              <a:rPr kumimoji="0" lang="en-US" sz="2400" b="1" i="0" u="none" strike="noStrike" kern="1200" cap="none" spc="0" normalizeH="0" baseline="0" noProof="0" dirty="0">
                <a:ln>
                  <a:noFill/>
                </a:ln>
                <a:solidFill>
                  <a:srgbClr val="19A683"/>
                </a:solidFill>
                <a:effectLst/>
                <a:uLnTx/>
                <a:uFillTx/>
                <a:latin typeface="Calibri" panose="020F0502020204030204"/>
              </a:rPr>
              <a:t>	</a:t>
            </a:r>
          </a:p>
          <a:p>
            <a:pPr marL="1144588"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19A683"/>
                </a:solidFill>
                <a:latin typeface="Calibri" panose="020F0502020204030204"/>
              </a:rPr>
              <a:t>Accelerated death </a:t>
            </a:r>
            <a:r>
              <a:rPr lang="en-US" sz="2400" b="1" dirty="0" smtClean="0">
                <a:solidFill>
                  <a:srgbClr val="19A683"/>
                </a:solidFill>
                <a:latin typeface="Calibri" panose="020F0502020204030204"/>
              </a:rPr>
              <a:t>benefit </a:t>
            </a:r>
          </a:p>
          <a:p>
            <a:pPr marL="687388" marR="0" lvl="0" algn="l" defTabSz="457200" rtl="0" eaLnBrk="1" fontAlgn="auto" latinLnBrk="0" hangingPunct="1">
              <a:lnSpc>
                <a:spcPct val="100000"/>
              </a:lnSpc>
              <a:spcBef>
                <a:spcPts val="0"/>
              </a:spcBef>
              <a:spcAft>
                <a:spcPts val="0"/>
              </a:spcAft>
              <a:buClrTx/>
              <a:buSzTx/>
              <a:tabLst/>
              <a:defRPr/>
            </a:pPr>
            <a:r>
              <a:rPr lang="en-US" sz="2400" b="1" dirty="0">
                <a:solidFill>
                  <a:srgbClr val="19A683"/>
                </a:solidFill>
                <a:latin typeface="Calibri" panose="020F0502020204030204"/>
              </a:rPr>
              <a:t> </a:t>
            </a:r>
            <a:r>
              <a:rPr lang="en-US" sz="2400" b="1" dirty="0" smtClean="0">
                <a:solidFill>
                  <a:srgbClr val="19A683"/>
                </a:solidFill>
                <a:latin typeface="Calibri" panose="020F0502020204030204"/>
              </a:rPr>
              <a:t>     endorsement</a:t>
            </a:r>
            <a:r>
              <a:rPr lang="en-US" sz="2400" b="1" baseline="30000" dirty="0" smtClean="0">
                <a:solidFill>
                  <a:srgbClr val="19A683"/>
                </a:solidFill>
                <a:latin typeface="Calibri" panose="020F0502020204030204"/>
              </a:rPr>
              <a:t>3</a:t>
            </a:r>
            <a:endParaRPr lang="en-US" sz="2400" b="1" baseline="30000" dirty="0">
              <a:solidFill>
                <a:srgbClr val="19A683"/>
              </a:solidFill>
              <a:latin typeface="Calibri" panose="020F0502020204030204"/>
            </a:endParaRPr>
          </a:p>
          <a:p>
            <a:pPr marL="1601788" lvl="1" indent="-457200" defTabSz="457200">
              <a:buFont typeface="Arial" panose="020B0604020202020204" pitchFamily="34" charset="0"/>
              <a:buChar char="•"/>
            </a:pPr>
            <a:r>
              <a:rPr lang="en-US" sz="2400" b="1" noProof="0" dirty="0">
                <a:solidFill>
                  <a:srgbClr val="19A683"/>
                </a:solidFill>
                <a:latin typeface="Calibri" panose="020F0502020204030204"/>
              </a:rPr>
              <a:t>Critical</a:t>
            </a:r>
          </a:p>
          <a:p>
            <a:pPr marL="1601788" lvl="1" indent="-457200" defTabSz="457200">
              <a:buFont typeface="Arial" panose="020B0604020202020204" pitchFamily="34" charset="0"/>
              <a:buChar char="•"/>
            </a:pPr>
            <a:r>
              <a:rPr lang="en-US" sz="2400" b="1" dirty="0">
                <a:solidFill>
                  <a:srgbClr val="19A683"/>
                </a:solidFill>
                <a:latin typeface="Calibri" panose="020F0502020204030204"/>
              </a:rPr>
              <a:t>Chronic</a:t>
            </a:r>
          </a:p>
          <a:p>
            <a:pPr marL="1601788" lvl="1" indent="-457200" defTabSz="457200">
              <a:buFont typeface="Arial" panose="020B0604020202020204" pitchFamily="34" charset="0"/>
              <a:buChar char="•"/>
            </a:pPr>
            <a:r>
              <a:rPr lang="en-US" sz="2400" b="1" noProof="0" dirty="0">
                <a:solidFill>
                  <a:srgbClr val="19A683"/>
                </a:solidFill>
                <a:latin typeface="Calibri" panose="020F0502020204030204"/>
              </a:rPr>
              <a:t>Terminal</a:t>
            </a: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6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14C657-E60A-5842-B3A7-8A08EAEBAE2A}"/>
              </a:ext>
            </a:extLst>
          </p:cNvPr>
          <p:cNvSpPr txBox="1"/>
          <p:nvPr/>
        </p:nvSpPr>
        <p:spPr>
          <a:xfrm>
            <a:off x="0" y="583924"/>
            <a:ext cx="8047348" cy="769441"/>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srgbClr val="00604B"/>
                </a:solidFill>
                <a:latin typeface="Calibri" panose="020F0502020204030204"/>
              </a:rPr>
              <a:t>Legacy</a:t>
            </a:r>
            <a:endParaRPr kumimoji="0" lang="en-US" sz="4400" b="1" i="0" u="none" strike="noStrike" kern="1200" cap="none" spc="0" normalizeH="0" baseline="0" noProof="0" dirty="0">
              <a:ln>
                <a:noFill/>
              </a:ln>
              <a:solidFill>
                <a:srgbClr val="00604B"/>
              </a:solidFill>
              <a:effectLst/>
              <a:uLnTx/>
              <a:uFillTx/>
              <a:latin typeface="Calibri" panose="020F0502020204030204"/>
              <a:ea typeface="+mn-ea"/>
              <a:cs typeface="+mn-cs"/>
            </a:endParaRPr>
          </a:p>
        </p:txBody>
      </p:sp>
      <p:pic>
        <p:nvPicPr>
          <p:cNvPr id="8194" name="Picture 2" descr="The ups and downs of looking after your grandchildren | Moneyw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055" y="760302"/>
            <a:ext cx="5827150" cy="3771023"/>
          </a:xfrm>
          <a:prstGeom prst="rect">
            <a:avLst/>
          </a:prstGeom>
          <a:noFill/>
          <a:ln w="12700">
            <a:solidFill>
              <a:schemeClr val="bg1"/>
            </a:solidFill>
          </a:ln>
          <a:effectLst>
            <a:outerShdw blurRad="266700" algn="ctr" rotWithShape="0">
              <a:prstClr val="black"/>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427125"/>
            <a:ext cx="8634395" cy="3293209"/>
          </a:xfrm>
          <a:prstGeom prst="rect">
            <a:avLst/>
          </a:prstGeom>
          <a:noFill/>
        </p:spPr>
        <p:txBody>
          <a:bodyPr wrap="square" rtlCol="0">
            <a:spAutoFit/>
          </a:bodyPr>
          <a:lstStyle/>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rPr>
              <a:t>Leveraged death </a:t>
            </a:r>
            <a:r>
              <a:rPr lang="en-US" sz="3200" b="1" dirty="0">
                <a:solidFill>
                  <a:srgbClr val="19A683"/>
                </a:solidFill>
                <a:latin typeface="Calibri" panose="020F0502020204030204"/>
              </a:rPr>
              <a:t>b</a:t>
            </a:r>
            <a:r>
              <a:rPr kumimoji="0" lang="en-US" sz="3200" b="1" i="0" u="none" strike="noStrike" kern="1200" cap="none" spc="0" normalizeH="0" baseline="0" noProof="0" dirty="0" err="1">
                <a:ln>
                  <a:noFill/>
                </a:ln>
                <a:solidFill>
                  <a:srgbClr val="19A683"/>
                </a:solidFill>
                <a:effectLst/>
                <a:uLnTx/>
                <a:uFillTx/>
                <a:latin typeface="Calibri" panose="020F0502020204030204"/>
                <a:ea typeface="+mn-ea"/>
                <a:cs typeface="+mn-cs"/>
              </a:rPr>
              <a:t>enefit</a:t>
            </a: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dirty="0">
                <a:solidFill>
                  <a:srgbClr val="19A683"/>
                </a:solidFill>
                <a:latin typeface="Calibri" panose="020F0502020204030204"/>
              </a:rPr>
              <a:t>Generally income tax free</a:t>
            </a: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rPr>
              <a:t>Bypasses probate	</a:t>
            </a: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4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949" b="5510"/>
          <a:stretch/>
        </p:blipFill>
        <p:spPr>
          <a:xfrm>
            <a:off x="916536" y="1731948"/>
            <a:ext cx="5690724" cy="4136164"/>
          </a:xfrm>
          <a:prstGeom prst="rect">
            <a:avLst/>
          </a:prstGeom>
          <a:ln>
            <a:solidFill>
              <a:schemeClr val="bg1"/>
            </a:solidFill>
          </a:ln>
          <a:effectLst>
            <a:outerShdw blurRad="266700" algn="ctr" rotWithShape="0">
              <a:prstClr val="black">
                <a:alpha val="40000"/>
              </a:prstClr>
            </a:outerShdw>
          </a:effectLst>
        </p:spPr>
      </p:pic>
      <p:sp>
        <p:nvSpPr>
          <p:cNvPr id="3" name="TextBox 2"/>
          <p:cNvSpPr txBox="1"/>
          <p:nvPr/>
        </p:nvSpPr>
        <p:spPr>
          <a:xfrm>
            <a:off x="6930640" y="2606467"/>
            <a:ext cx="4392538" cy="2336537"/>
          </a:xfrm>
          <a:prstGeom prst="rect">
            <a:avLst/>
          </a:prstGeom>
          <a:noFill/>
        </p:spPr>
        <p:txBody>
          <a:bodyPr wrap="square" rtlCol="0">
            <a:spAutoFit/>
          </a:bodyPr>
          <a:lstStyle/>
          <a:p>
            <a:pPr marL="342900" indent="-342900" defTabSz="914400">
              <a:lnSpc>
                <a:spcPts val="2460"/>
              </a:lnSpc>
              <a:buFont typeface="Arial" panose="020B0604020202020204" pitchFamily="34" charset="0"/>
              <a:buChar char="•"/>
            </a:pPr>
            <a:r>
              <a:rPr lang="en-US" sz="2800" dirty="0" smtClean="0">
                <a:solidFill>
                  <a:prstClr val="black"/>
                </a:solidFill>
                <a:latin typeface="+mj-lt"/>
                <a:cs typeface="Arial" panose="020B0604020202020204" pitchFamily="34" charset="0"/>
              </a:rPr>
              <a:t>Male, 60-years-old with a death benefit need</a:t>
            </a:r>
            <a:r>
              <a:rPr lang="en-US" sz="2800" dirty="0">
                <a:solidFill>
                  <a:prstClr val="black"/>
                </a:solidFill>
                <a:latin typeface="+mj-lt"/>
                <a:cs typeface="Arial" panose="020B0604020202020204" pitchFamily="34" charset="0"/>
              </a:rPr>
              <a:t/>
            </a:r>
            <a:br>
              <a:rPr lang="en-US" sz="2800" dirty="0">
                <a:solidFill>
                  <a:prstClr val="black"/>
                </a:solidFill>
                <a:latin typeface="+mj-lt"/>
                <a:cs typeface="Arial" panose="020B0604020202020204" pitchFamily="34" charset="0"/>
              </a:rPr>
            </a:br>
            <a:endParaRPr lang="en-US" sz="2800" dirty="0">
              <a:solidFill>
                <a:prstClr val="black"/>
              </a:solidFill>
              <a:latin typeface="+mj-lt"/>
              <a:cs typeface="Arial" panose="020B0604020202020204" pitchFamily="34" charset="0"/>
            </a:endParaRPr>
          </a:p>
          <a:p>
            <a:pPr marL="342900" indent="-342900" defTabSz="914400">
              <a:lnSpc>
                <a:spcPts val="2460"/>
              </a:lnSpc>
              <a:buFont typeface="Arial" panose="020B0604020202020204" pitchFamily="34" charset="0"/>
              <a:buChar char="•"/>
            </a:pPr>
            <a:r>
              <a:rPr lang="en-US" sz="2800" dirty="0">
                <a:solidFill>
                  <a:prstClr val="black"/>
                </a:solidFill>
                <a:latin typeface="+mj-lt"/>
                <a:cs typeface="Arial" panose="020B0604020202020204" pitchFamily="34" charset="0"/>
              </a:rPr>
              <a:t>400K in low interest bearing accounts</a:t>
            </a:r>
            <a:br>
              <a:rPr lang="en-US" sz="2800" dirty="0">
                <a:solidFill>
                  <a:prstClr val="black"/>
                </a:solidFill>
                <a:latin typeface="+mj-lt"/>
                <a:cs typeface="Arial" panose="020B0604020202020204" pitchFamily="34" charset="0"/>
              </a:rPr>
            </a:br>
            <a:endParaRPr lang="en-US" sz="2800" dirty="0">
              <a:solidFill>
                <a:prstClr val="black"/>
              </a:solidFill>
              <a:latin typeface="+mj-lt"/>
              <a:cs typeface="Arial" panose="020B0604020202020204" pitchFamily="34" charset="0"/>
            </a:endParaRPr>
          </a:p>
          <a:p>
            <a:pPr marL="342900" indent="-342900" defTabSz="914400">
              <a:lnSpc>
                <a:spcPts val="2460"/>
              </a:lnSpc>
              <a:buFont typeface="Arial" panose="020B0604020202020204" pitchFamily="34" charset="0"/>
              <a:buChar char="•"/>
            </a:pPr>
            <a:r>
              <a:rPr lang="en-US" sz="2800" dirty="0">
                <a:solidFill>
                  <a:prstClr val="black"/>
                </a:solidFill>
                <a:latin typeface="+mj-lt"/>
                <a:cs typeface="Arial" panose="020B0604020202020204" pitchFamily="34" charset="0"/>
              </a:rPr>
              <a:t>No plans for the Money</a:t>
            </a:r>
          </a:p>
        </p:txBody>
      </p:sp>
      <p:sp>
        <p:nvSpPr>
          <p:cNvPr id="6" name="TextBox 5">
            <a:extLst>
              <a:ext uri="{FF2B5EF4-FFF2-40B4-BE49-F238E27FC236}">
                <a16:creationId xmlns:a16="http://schemas.microsoft.com/office/drawing/2014/main" id="{C6A74648-74F5-FB45-9E20-F3E1945A744A}"/>
              </a:ext>
            </a:extLst>
          </p:cNvPr>
          <p:cNvSpPr txBox="1"/>
          <p:nvPr/>
        </p:nvSpPr>
        <p:spPr>
          <a:xfrm>
            <a:off x="0" y="443878"/>
            <a:ext cx="8047348" cy="1081515"/>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srgbClr val="00604B"/>
                </a:solidFill>
                <a:latin typeface="Calibri" panose="020F0502020204030204"/>
              </a:rPr>
              <a:t>Smart Money: Case Study</a:t>
            </a:r>
          </a:p>
          <a:p>
            <a:pPr marL="569913" marR="0" lvl="0" indent="0" algn="l" defTabSz="457200" rtl="0" eaLnBrk="1" fontAlgn="auto" latinLnBrk="0" hangingPunct="1">
              <a:lnSpc>
                <a:spcPts val="238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panose="020F0502020204030204"/>
                <a:ea typeface="+mn-ea"/>
                <a:cs typeface="+mn-cs"/>
              </a:rPr>
              <a:t>Hypothetical </a:t>
            </a:r>
            <a:r>
              <a:rPr kumimoji="0" lang="en-US" sz="2400" i="0" u="none" strike="noStrike" kern="1200" cap="none" spc="0" normalizeH="0" baseline="0" noProof="0" dirty="0" err="1">
                <a:ln>
                  <a:noFill/>
                </a:ln>
                <a:effectLst/>
                <a:uLnTx/>
                <a:uFillTx/>
                <a:latin typeface="Calibri" panose="020F0502020204030204"/>
                <a:ea typeface="+mn-ea"/>
                <a:cs typeface="+mn-cs"/>
              </a:rPr>
              <a:t>Exa</a:t>
            </a:r>
            <a:r>
              <a:rPr lang="en-US" sz="2400" dirty="0" err="1">
                <a:latin typeface="Calibri" panose="020F0502020204030204"/>
              </a:rPr>
              <a:t>mple</a:t>
            </a:r>
            <a:endParaRPr kumimoji="0" lang="en-US" sz="2400"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307182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783" y="5328250"/>
            <a:ext cx="1655392" cy="1077218"/>
          </a:xfrm>
          <a:prstGeom prst="rect">
            <a:avLst/>
          </a:prstGeom>
          <a:noFill/>
        </p:spPr>
        <p:txBody>
          <a:bodyPr wrap="square" rtlCol="0">
            <a:spAutoFit/>
          </a:bodyPr>
          <a:lstStyle/>
          <a:p>
            <a:pPr defTabSz="914400"/>
            <a:r>
              <a:rPr lang="en-US" sz="800" dirty="0">
                <a:solidFill>
                  <a:prstClr val="black"/>
                </a:solidFill>
                <a:latin typeface="Arial" panose="020B0604020202020204" pitchFamily="34" charset="0"/>
                <a:cs typeface="Arial" panose="020B0604020202020204" pitchFamily="34" charset="0"/>
              </a:rPr>
              <a:t>Source: NA Web Based Software 2/2020. The information presented is hypothetical and not intended to project or predict investment results. Illustrations are not complete unless all pages are included. </a:t>
            </a:r>
          </a:p>
        </p:txBody>
      </p:sp>
      <p:pic>
        <p:nvPicPr>
          <p:cNvPr id="2" name="Picture 1"/>
          <p:cNvPicPr>
            <a:picLocks noChangeAspect="1"/>
          </p:cNvPicPr>
          <p:nvPr/>
        </p:nvPicPr>
        <p:blipFill rotWithShape="1">
          <a:blip r:embed="rId3"/>
          <a:srcRect t="1826"/>
          <a:stretch/>
        </p:blipFill>
        <p:spPr>
          <a:xfrm>
            <a:off x="1885950" y="1112108"/>
            <a:ext cx="8477250" cy="5203924"/>
          </a:xfrm>
          <a:prstGeom prst="rect">
            <a:avLst/>
          </a:prstGeom>
        </p:spPr>
      </p:pic>
      <p:pic>
        <p:nvPicPr>
          <p:cNvPr id="6" name="Picture 5"/>
          <p:cNvPicPr>
            <a:picLocks noChangeAspect="1"/>
          </p:cNvPicPr>
          <p:nvPr/>
        </p:nvPicPr>
        <p:blipFill>
          <a:blip r:embed="rId4"/>
          <a:stretch>
            <a:fillRect/>
          </a:stretch>
        </p:blipFill>
        <p:spPr>
          <a:xfrm>
            <a:off x="5764264" y="1463912"/>
            <a:ext cx="4675136" cy="1806509"/>
          </a:xfrm>
          <a:prstGeom prst="rect">
            <a:avLst/>
          </a:prstGeom>
          <a:ln w="38100">
            <a:solidFill>
              <a:srgbClr val="00604B"/>
            </a:solidFill>
          </a:ln>
        </p:spPr>
      </p:pic>
      <p:sp>
        <p:nvSpPr>
          <p:cNvPr id="10" name="Pentagon 9"/>
          <p:cNvSpPr/>
          <p:nvPr/>
        </p:nvSpPr>
        <p:spPr>
          <a:xfrm>
            <a:off x="1733549" y="4305872"/>
            <a:ext cx="1295400" cy="457200"/>
          </a:xfrm>
          <a:prstGeom prst="homePlate">
            <a:avLst/>
          </a:prstGeom>
          <a:solidFill>
            <a:srgbClr val="00703C"/>
          </a:solidFill>
          <a:ln>
            <a:solidFill>
              <a:srgbClr val="006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prstClr val="white"/>
                </a:solidFill>
                <a:latin typeface="Arial" panose="020B0604020202020204" pitchFamily="34" charset="0"/>
                <a:cs typeface="Arial" panose="020B0604020202020204" pitchFamily="34" charset="0"/>
              </a:rPr>
              <a:t>$250,000K Lump Sum</a:t>
            </a:r>
          </a:p>
        </p:txBody>
      </p:sp>
      <p:pic>
        <p:nvPicPr>
          <p:cNvPr id="11" name="Picture 10"/>
          <p:cNvPicPr>
            <a:picLocks noChangeAspect="1"/>
          </p:cNvPicPr>
          <p:nvPr/>
        </p:nvPicPr>
        <p:blipFill>
          <a:blip r:embed="rId5"/>
          <a:stretch>
            <a:fillRect/>
          </a:stretch>
        </p:blipFill>
        <p:spPr>
          <a:xfrm>
            <a:off x="8049612" y="3665817"/>
            <a:ext cx="1160936" cy="2862762"/>
          </a:xfrm>
          <a:prstGeom prst="rect">
            <a:avLst/>
          </a:prstGeom>
          <a:ln w="38100">
            <a:solidFill>
              <a:srgbClr val="00604B"/>
            </a:solidFill>
          </a:ln>
        </p:spPr>
      </p:pic>
      <p:pic>
        <p:nvPicPr>
          <p:cNvPr id="12" name="Picture 11"/>
          <p:cNvPicPr>
            <a:picLocks noChangeAspect="1"/>
          </p:cNvPicPr>
          <p:nvPr/>
        </p:nvPicPr>
        <p:blipFill>
          <a:blip r:embed="rId6"/>
          <a:stretch>
            <a:fillRect/>
          </a:stretch>
        </p:blipFill>
        <p:spPr>
          <a:xfrm>
            <a:off x="9259080" y="3653398"/>
            <a:ext cx="1083884" cy="2875182"/>
          </a:xfrm>
          <a:prstGeom prst="rect">
            <a:avLst/>
          </a:prstGeom>
          <a:ln w="38100">
            <a:solidFill>
              <a:srgbClr val="00604B"/>
            </a:solidFill>
          </a:ln>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902"/>
          <a:stretch/>
        </p:blipFill>
        <p:spPr>
          <a:xfrm>
            <a:off x="4187440" y="3676819"/>
            <a:ext cx="1070507" cy="2883338"/>
          </a:xfrm>
          <a:prstGeom prst="rect">
            <a:avLst/>
          </a:prstGeom>
          <a:ln w="38100">
            <a:solidFill>
              <a:srgbClr val="19A683"/>
            </a:solidFill>
          </a:ln>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6479" y="3676818"/>
            <a:ext cx="956558" cy="2883338"/>
          </a:xfrm>
          <a:prstGeom prst="rect">
            <a:avLst/>
          </a:prstGeom>
          <a:ln w="38100">
            <a:solidFill>
              <a:srgbClr val="19A683"/>
            </a:solidFill>
          </a:ln>
        </p:spPr>
      </p:pic>
      <p:sp>
        <p:nvSpPr>
          <p:cNvPr id="14" name="TextBox 13">
            <a:extLst>
              <a:ext uri="{FF2B5EF4-FFF2-40B4-BE49-F238E27FC236}">
                <a16:creationId xmlns:a16="http://schemas.microsoft.com/office/drawing/2014/main" id="{FB357CAA-0297-E640-98A4-0D182A796A15}"/>
              </a:ext>
            </a:extLst>
          </p:cNvPr>
          <p:cNvSpPr txBox="1"/>
          <p:nvPr/>
        </p:nvSpPr>
        <p:spPr>
          <a:xfrm>
            <a:off x="-1" y="443878"/>
            <a:ext cx="9481751" cy="584775"/>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00604B"/>
                </a:solidFill>
                <a:latin typeface="Calibri" panose="020F0502020204030204"/>
              </a:rPr>
              <a:t>Smart Money: Case Study </a:t>
            </a:r>
            <a:r>
              <a:rPr kumimoji="0" lang="en-US" sz="2400" i="0" u="none" strike="noStrike" kern="1200" cap="none" spc="0" normalizeH="0" baseline="0" noProof="0" dirty="0">
                <a:ln>
                  <a:noFill/>
                </a:ln>
                <a:effectLst/>
                <a:uLnTx/>
                <a:uFillTx/>
                <a:latin typeface="Calibri" panose="020F0502020204030204"/>
                <a:ea typeface="+mn-ea"/>
                <a:cs typeface="+mn-cs"/>
              </a:rPr>
              <a:t>Hypothetical </a:t>
            </a:r>
            <a:r>
              <a:rPr kumimoji="0" lang="en-US" sz="2400" i="0" u="none" strike="noStrike" kern="1200" cap="none" spc="0" normalizeH="0" baseline="0" noProof="0" dirty="0" err="1">
                <a:ln>
                  <a:noFill/>
                </a:ln>
                <a:effectLst/>
                <a:uLnTx/>
                <a:uFillTx/>
                <a:latin typeface="Calibri" panose="020F0502020204030204"/>
                <a:ea typeface="+mn-ea"/>
                <a:cs typeface="+mn-cs"/>
              </a:rPr>
              <a:t>Exa</a:t>
            </a:r>
            <a:r>
              <a:rPr lang="en-US" sz="2400" dirty="0" err="1">
                <a:latin typeface="Calibri" panose="020F0502020204030204"/>
              </a:rPr>
              <a:t>mple</a:t>
            </a:r>
            <a:endParaRPr kumimoji="0" lang="en-US" sz="2400" i="0" u="none" strike="noStrike" kern="1200" cap="none" spc="0" normalizeH="0" baseline="0" noProof="0" dirty="0">
              <a:ln>
                <a:noFill/>
              </a:ln>
              <a:effectLst/>
              <a:uLnTx/>
              <a:uFillTx/>
              <a:latin typeface="Calibri" panose="020F0502020204030204"/>
            </a:endParaRPr>
          </a:p>
        </p:txBody>
      </p:sp>
      <p:pic>
        <p:nvPicPr>
          <p:cNvPr id="15" name="Picture 14">
            <a:extLst>
              <a:ext uri="{FF2B5EF4-FFF2-40B4-BE49-F238E27FC236}">
                <a16:creationId xmlns:a16="http://schemas.microsoft.com/office/drawing/2014/main" id="{6077EB80-8B7E-414F-8DD4-77A9248FCAC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07175" y="1028653"/>
            <a:ext cx="1650141" cy="625666"/>
          </a:xfrm>
          <a:prstGeom prst="rect">
            <a:avLst/>
          </a:prstGeom>
        </p:spPr>
      </p:pic>
    </p:spTree>
    <p:extLst>
      <p:ext uri="{BB962C8B-B14F-4D97-AF65-F5344CB8AC3E}">
        <p14:creationId xmlns:p14="http://schemas.microsoft.com/office/powerpoint/2010/main" val="14881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9C42D1-A35F-8246-A342-88ED749520B4}"/>
              </a:ext>
            </a:extLst>
          </p:cNvPr>
          <p:cNvSpPr txBox="1"/>
          <p:nvPr/>
        </p:nvSpPr>
        <p:spPr>
          <a:xfrm>
            <a:off x="0" y="583924"/>
            <a:ext cx="8047348" cy="769441"/>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srgbClr val="00604B"/>
                </a:solidFill>
                <a:latin typeface="Calibri" panose="020F0502020204030204"/>
              </a:rPr>
              <a:t>Summary</a:t>
            </a:r>
            <a:endParaRPr kumimoji="0" lang="en-US" sz="4400" b="1" i="0" u="none" strike="noStrike" kern="1200" cap="none" spc="0" normalizeH="0" baseline="30000" noProof="0" dirty="0">
              <a:ln>
                <a:noFill/>
              </a:ln>
              <a:solidFill>
                <a:srgbClr val="00604B"/>
              </a:solidFill>
              <a:effectLst/>
              <a:uLnTx/>
              <a:uFillTx/>
              <a:latin typeface="Calibri" panose="020F0502020204030204"/>
              <a:ea typeface="+mn-ea"/>
              <a:cs typeface="+mn-cs"/>
            </a:endParaRPr>
          </a:p>
        </p:txBody>
      </p:sp>
      <p:sp>
        <p:nvSpPr>
          <p:cNvPr id="3" name="TextBox 2"/>
          <p:cNvSpPr txBox="1"/>
          <p:nvPr/>
        </p:nvSpPr>
        <p:spPr>
          <a:xfrm>
            <a:off x="85089" y="2265570"/>
            <a:ext cx="11662067" cy="3231654"/>
          </a:xfrm>
          <a:prstGeom prst="rect">
            <a:avLst/>
          </a:prstGeom>
          <a:noFill/>
        </p:spPr>
        <p:txBody>
          <a:bodyPr wrap="square" rtlCol="0">
            <a:spAutoFit/>
          </a:bodyPr>
          <a:lstStyle/>
          <a:p>
            <a:pPr marL="687388"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9A683"/>
                </a:solidFill>
                <a:effectLst/>
                <a:uLnTx/>
                <a:uFillTx/>
                <a:latin typeface="Calibri" panose="020F0502020204030204"/>
                <a:ea typeface="+mn-ea"/>
                <a:cs typeface="+mn-cs"/>
              </a:rPr>
              <a:t>Leverage – </a:t>
            </a:r>
            <a:r>
              <a:rPr lang="en-US" sz="3200" dirty="0">
                <a:solidFill>
                  <a:srgbClr val="00604B"/>
                </a:solidFill>
                <a:latin typeface="Calibri" panose="020F0502020204030204"/>
              </a:rPr>
              <a:t>B</a:t>
            </a:r>
            <a:r>
              <a:rPr kumimoji="0" lang="en-US" sz="3200" i="0" u="none" strike="noStrike" kern="1200" cap="none" spc="0" normalizeH="0" baseline="0" noProof="0" dirty="0" err="1">
                <a:ln>
                  <a:noFill/>
                </a:ln>
                <a:solidFill>
                  <a:srgbClr val="00604B"/>
                </a:solidFill>
                <a:effectLst/>
                <a:uLnTx/>
                <a:uFillTx/>
                <a:latin typeface="Calibri" panose="020F0502020204030204"/>
                <a:ea typeface="+mn-ea"/>
                <a:cs typeface="+mn-cs"/>
              </a:rPr>
              <a:t>etter</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 </a:t>
            </a:r>
            <a:r>
              <a:rPr lang="en-US" sz="3200" dirty="0">
                <a:solidFill>
                  <a:srgbClr val="00604B"/>
                </a:solidFill>
                <a:latin typeface="Calibri" panose="020F0502020204030204"/>
              </a:rPr>
              <a:t>a</a:t>
            </a:r>
            <a:r>
              <a:rPr kumimoji="0" lang="en-US" sz="3200" i="0" u="none" strike="noStrike" kern="1200" cap="none" spc="0" normalizeH="0" baseline="0" noProof="0" dirty="0" err="1">
                <a:ln>
                  <a:noFill/>
                </a:ln>
                <a:solidFill>
                  <a:srgbClr val="00604B"/>
                </a:solidFill>
                <a:effectLst/>
                <a:uLnTx/>
                <a:uFillTx/>
                <a:latin typeface="Calibri" panose="020F0502020204030204"/>
                <a:ea typeface="+mn-ea"/>
                <a:cs typeface="+mn-cs"/>
              </a:rPr>
              <a:t>sset</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 </a:t>
            </a:r>
            <a:r>
              <a:rPr lang="en-US" sz="3200" dirty="0">
                <a:solidFill>
                  <a:srgbClr val="00604B"/>
                </a:solidFill>
                <a:latin typeface="Calibri" panose="020F0502020204030204"/>
              </a:rPr>
              <a:t>m</a:t>
            </a:r>
            <a:r>
              <a:rPr kumimoji="0" lang="en-US" sz="3200" i="0" u="none" strike="noStrike" kern="1200" cap="none" spc="0" normalizeH="0" baseline="0" noProof="0" dirty="0" err="1">
                <a:ln>
                  <a:noFill/>
                </a:ln>
                <a:solidFill>
                  <a:srgbClr val="00604B"/>
                </a:solidFill>
                <a:effectLst/>
                <a:uLnTx/>
                <a:uFillTx/>
                <a:latin typeface="Calibri" panose="020F0502020204030204"/>
                <a:ea typeface="+mn-ea"/>
                <a:cs typeface="+mn-cs"/>
              </a:rPr>
              <a:t>anagement</a:t>
            </a:r>
            <a:endPar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endParaRPr>
          </a:p>
          <a:p>
            <a:pPr marL="687388" marR="0" lvl="0" indent="0" algn="l" defTabSz="457200" rtl="0" eaLnBrk="1" fontAlgn="auto" latinLnBrk="0" hangingPunct="1">
              <a:lnSpc>
                <a:spcPct val="100000"/>
              </a:lnSpc>
              <a:spcBef>
                <a:spcPts val="0"/>
              </a:spcBef>
              <a:spcAft>
                <a:spcPts val="0"/>
              </a:spcAft>
              <a:buClrTx/>
              <a:buSzTx/>
              <a:buFontTx/>
              <a:buNone/>
              <a:tabLst/>
              <a:defRPr/>
            </a:pPr>
            <a:endParaRPr lang="en-US" sz="3200" b="1" dirty="0">
              <a:solidFill>
                <a:srgbClr val="19A683"/>
              </a:solidFill>
              <a:latin typeface="Calibri" panose="020F0502020204030204"/>
            </a:endParaRPr>
          </a:p>
          <a:p>
            <a:pPr marL="687388"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9A683"/>
                </a:solidFill>
                <a:effectLst/>
                <a:uLnTx/>
                <a:uFillTx/>
                <a:latin typeface="Calibri" panose="020F0502020204030204"/>
                <a:ea typeface="+mn-ea"/>
                <a:cs typeface="+mn-cs"/>
              </a:rPr>
              <a:t>Liquidity – </a:t>
            </a:r>
            <a:r>
              <a:rPr lang="en-US" sz="3200" dirty="0">
                <a:solidFill>
                  <a:srgbClr val="00604B"/>
                </a:solidFill>
                <a:latin typeface="Calibri" panose="020F0502020204030204"/>
              </a:rPr>
              <a:t>Access to potential cash value</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 when </a:t>
            </a:r>
            <a:r>
              <a:rPr lang="en-US" sz="3200" dirty="0">
                <a:solidFill>
                  <a:srgbClr val="00604B"/>
                </a:solidFill>
                <a:latin typeface="Calibri" panose="020F0502020204030204"/>
              </a:rPr>
              <a:t>clients</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 need it</a:t>
            </a:r>
          </a:p>
          <a:p>
            <a:pPr marL="687388" marR="0" lvl="0" indent="0" algn="l" defTabSz="457200" rtl="0" eaLnBrk="1" fontAlgn="auto" latinLnBrk="0" hangingPunct="1">
              <a:lnSpc>
                <a:spcPct val="100000"/>
              </a:lnSpc>
              <a:spcBef>
                <a:spcPts val="0"/>
              </a:spcBef>
              <a:spcAft>
                <a:spcPts val="0"/>
              </a:spcAft>
              <a:buClrTx/>
              <a:buSzTx/>
              <a:buFontTx/>
              <a:buNone/>
              <a:tabLst/>
              <a:defRPr/>
            </a:pPr>
            <a:endParaRPr lang="en-US" sz="3200" b="1" dirty="0">
              <a:solidFill>
                <a:srgbClr val="19A683"/>
              </a:solidFill>
              <a:latin typeface="Calibri" panose="020F0502020204030204"/>
            </a:endParaRPr>
          </a:p>
          <a:p>
            <a:pPr marL="687388"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9A683"/>
                </a:solidFill>
                <a:effectLst/>
                <a:uLnTx/>
                <a:uFillTx/>
                <a:latin typeface="Calibri" panose="020F0502020204030204"/>
                <a:ea typeface="+mn-ea"/>
                <a:cs typeface="+mn-cs"/>
              </a:rPr>
              <a:t>Legacy – </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Enhanced legacy with</a:t>
            </a:r>
            <a:r>
              <a:rPr kumimoji="0" lang="en-US" sz="3200" i="0" u="none" strike="noStrike" kern="1200" cap="none" spc="0" normalizeH="0" noProof="0" dirty="0">
                <a:ln>
                  <a:noFill/>
                </a:ln>
                <a:solidFill>
                  <a:srgbClr val="00604B"/>
                </a:solidFill>
                <a:effectLst/>
                <a:uLnTx/>
                <a:uFillTx/>
                <a:latin typeface="Calibri" panose="020F0502020204030204"/>
                <a:ea typeface="+mn-ea"/>
                <a:cs typeface="+mn-cs"/>
              </a:rPr>
              <a:t> </a:t>
            </a:r>
            <a:r>
              <a:rPr kumimoji="0" lang="en-US" sz="3200" i="0" u="none" strike="noStrike" kern="1200" cap="none" spc="0" normalizeH="0" baseline="0" noProof="0" dirty="0">
                <a:ln>
                  <a:noFill/>
                </a:ln>
                <a:solidFill>
                  <a:srgbClr val="00604B"/>
                </a:solidFill>
                <a:effectLst/>
                <a:uLnTx/>
                <a:uFillTx/>
                <a:latin typeface="Calibri" panose="020F0502020204030204"/>
                <a:ea typeface="+mn-ea"/>
                <a:cs typeface="+mn-cs"/>
              </a:rPr>
              <a:t>retained control and access</a:t>
            </a: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452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C6BF0-DD9B-3B4B-90E9-9851683FDB24}"/>
              </a:ext>
            </a:extLst>
          </p:cNvPr>
          <p:cNvPicPr>
            <a:picLocks noChangeAspect="1"/>
          </p:cNvPicPr>
          <p:nvPr/>
        </p:nvPicPr>
        <p:blipFill rotWithShape="1">
          <a:blip r:embed="rId3"/>
          <a:srcRect t="2762"/>
          <a:stretch/>
        </p:blipFill>
        <p:spPr>
          <a:xfrm>
            <a:off x="5920299" y="760302"/>
            <a:ext cx="5822906" cy="3769482"/>
          </a:xfrm>
          <a:prstGeom prst="rect">
            <a:avLst/>
          </a:prstGeom>
          <a:ln>
            <a:solidFill>
              <a:schemeClr val="bg1"/>
            </a:solidFill>
          </a:ln>
          <a:effectLst>
            <a:outerShdw blurRad="266700" algn="ctr" rotWithShape="0">
              <a:prstClr val="black">
                <a:alpha val="40000"/>
              </a:prstClr>
            </a:outerShdw>
          </a:effectLst>
        </p:spPr>
      </p:pic>
      <p:sp>
        <p:nvSpPr>
          <p:cNvPr id="2" name="TextBox 1"/>
          <p:cNvSpPr txBox="1"/>
          <p:nvPr/>
        </p:nvSpPr>
        <p:spPr>
          <a:xfrm>
            <a:off x="-117154" y="414774"/>
            <a:ext cx="7628346" cy="1638397"/>
          </a:xfrm>
          <a:prstGeom prst="rect">
            <a:avLst/>
          </a:prstGeom>
          <a:noFill/>
        </p:spPr>
        <p:txBody>
          <a:bodyPr wrap="square" rtlCol="0">
            <a:spAutoFit/>
          </a:bodyPr>
          <a:lstStyle/>
          <a:p>
            <a:pPr marL="569913" marR="0" lvl="0" indent="0" algn="l" defTabSz="457200" rtl="0" eaLnBrk="1" fontAlgn="auto" latinLnBrk="0" hangingPunct="1">
              <a:lnSpc>
                <a:spcPts val="4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rPr>
              <a:t>Better retirement </a:t>
            </a:r>
            <a:br>
              <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rPr>
              <a:t>planning </a:t>
            </a:r>
            <a:r>
              <a:rPr kumimoji="0" lang="en-US" sz="4000" b="1" i="0" u="none" strike="noStrike" kern="1200" cap="none" spc="0" normalizeH="0" noProof="0" dirty="0">
                <a:ln>
                  <a:noFill/>
                </a:ln>
                <a:solidFill>
                  <a:srgbClr val="00604B"/>
                </a:solidFill>
                <a:effectLst/>
                <a:uLnTx/>
                <a:uFillTx/>
                <a:latin typeface="Calibri" panose="020F0502020204030204"/>
                <a:ea typeface="+mn-ea"/>
                <a:cs typeface="+mn-cs"/>
              </a:rPr>
              <a:t>with </a:t>
            </a:r>
            <a:br>
              <a:rPr kumimoji="0" lang="en-US" sz="4000" b="1" i="0" u="none" strike="noStrike" kern="1200" cap="none" spc="0" normalizeH="0" noProof="0" dirty="0">
                <a:ln>
                  <a:noFill/>
                </a:ln>
                <a:solidFill>
                  <a:srgbClr val="00604B"/>
                </a:solidFill>
                <a:effectLst/>
                <a:uLnTx/>
                <a:uFillTx/>
                <a:latin typeface="Calibri" panose="020F0502020204030204"/>
                <a:ea typeface="+mn-ea"/>
                <a:cs typeface="+mn-cs"/>
              </a:rPr>
            </a:br>
            <a:r>
              <a:rPr kumimoji="0" lang="en-US" sz="4000" b="1" i="0" u="none" strike="noStrike" kern="1200" cap="none" spc="0" normalizeH="0" noProof="0" dirty="0">
                <a:ln>
                  <a:noFill/>
                </a:ln>
                <a:solidFill>
                  <a:srgbClr val="00604B"/>
                </a:solidFill>
                <a:effectLst/>
                <a:uLnTx/>
                <a:uFillTx/>
                <a:latin typeface="Calibri" panose="020F0502020204030204"/>
                <a:ea typeface="+mn-ea"/>
                <a:cs typeface="+mn-cs"/>
              </a:rPr>
              <a:t>smart </a:t>
            </a:r>
            <a:r>
              <a:rPr lang="en-US" sz="4000" b="1" dirty="0">
                <a:solidFill>
                  <a:srgbClr val="00604B"/>
                </a:solidFill>
                <a:latin typeface="Calibri" panose="020F0502020204030204"/>
              </a:rPr>
              <a:t>m</a:t>
            </a:r>
            <a:r>
              <a:rPr kumimoji="0" lang="en-US" sz="4000" b="1" i="0" u="none" strike="noStrike" kern="1200" cap="none" spc="0" normalizeH="0" noProof="0" dirty="0" err="1">
                <a:ln>
                  <a:noFill/>
                </a:ln>
                <a:solidFill>
                  <a:srgbClr val="00604B"/>
                </a:solidFill>
                <a:effectLst/>
                <a:uLnTx/>
                <a:uFillTx/>
                <a:latin typeface="Calibri" panose="020F0502020204030204"/>
                <a:ea typeface="+mn-ea"/>
                <a:cs typeface="+mn-cs"/>
              </a:rPr>
              <a:t>oney</a:t>
            </a:r>
            <a:endPar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endParaRPr>
          </a:p>
        </p:txBody>
      </p:sp>
      <p:sp>
        <p:nvSpPr>
          <p:cNvPr id="8" name="TextBox 7"/>
          <p:cNvSpPr txBox="1"/>
          <p:nvPr/>
        </p:nvSpPr>
        <p:spPr>
          <a:xfrm>
            <a:off x="598891" y="2053171"/>
            <a:ext cx="5132070"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19A683"/>
                </a:solidFill>
                <a:effectLst/>
                <a:uLnTx/>
                <a:uFillTx/>
                <a:latin typeface="Calibri" panose="020F0502020204030204"/>
                <a:ea typeface="+mn-ea"/>
                <a:cs typeface="+mn-cs"/>
              </a:rPr>
              <a:t>For clients:</a:t>
            </a:r>
          </a:p>
          <a:p>
            <a:pPr marL="742950" lvl="1" indent="-285750" defTabSz="457200">
              <a:buFontTx/>
              <a:buChar char="-"/>
            </a:pPr>
            <a:r>
              <a:rPr lang="en-US" sz="2400" dirty="0">
                <a:solidFill>
                  <a:prstClr val="black"/>
                </a:solidFill>
              </a:rPr>
              <a:t>Less stress and worry about their retirement</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sz="2400" b="1" dirty="0">
                <a:solidFill>
                  <a:srgbClr val="19A683"/>
                </a:solidFill>
                <a:latin typeface="Calibri" panose="020F0502020204030204"/>
              </a:rPr>
              <a:t>For agents:</a:t>
            </a:r>
          </a:p>
          <a:p>
            <a:pPr marL="742950" lvl="1" indent="-285750" defTabSz="457200">
              <a:buFontTx/>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Deepen client relationships and grow </a:t>
            </a:r>
            <a:r>
              <a:rPr lang="en-US" sz="2400" dirty="0">
                <a:solidFill>
                  <a:prstClr val="black"/>
                </a:solidFill>
                <a:latin typeface="Calibri" panose="020F0502020204030204"/>
              </a:rPr>
              <a:t>their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business</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6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76965"/>
            <a:ext cx="8113604" cy="1938992"/>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800" b="1" noProof="0" dirty="0">
                <a:solidFill>
                  <a:srgbClr val="00604B"/>
                </a:solidFill>
                <a:latin typeface="Calibri" panose="020F0502020204030204"/>
              </a:rPr>
              <a:t>Next</a:t>
            </a:r>
            <a:r>
              <a:rPr kumimoji="0" lang="en-US" sz="4800" b="1" i="0" u="none" strike="noStrike" kern="1200" cap="none" spc="0" normalizeH="0" baseline="0" noProof="0" dirty="0">
                <a:ln>
                  <a:noFill/>
                </a:ln>
                <a:solidFill>
                  <a:srgbClr val="00604B"/>
                </a:solidFill>
                <a:effectLst/>
                <a:uLnTx/>
                <a:uFillTx/>
                <a:latin typeface="Calibri" panose="020F0502020204030204"/>
                <a:ea typeface="+mn-ea"/>
                <a:cs typeface="+mn-cs"/>
              </a:rPr>
              <a:t> steps</a:t>
            </a:r>
          </a:p>
          <a:p>
            <a:pPr marL="569913" defTabSz="457200">
              <a:lnSpc>
                <a:spcPts val="3340"/>
              </a:lnSpc>
              <a:defRPr/>
            </a:pPr>
            <a:r>
              <a:rPr lang="en-US" sz="3200" b="1" dirty="0">
                <a:solidFill>
                  <a:srgbClr val="19A683"/>
                </a:solidFill>
              </a:rPr>
              <a:t>Help </a:t>
            </a:r>
            <a:r>
              <a:rPr lang="en-US" sz="3200" b="1" dirty="0" smtClean="0">
                <a:solidFill>
                  <a:srgbClr val="19A683"/>
                </a:solidFill>
              </a:rPr>
              <a:t>you </a:t>
            </a:r>
            <a:r>
              <a:rPr lang="en-US" sz="3200" b="1" dirty="0">
                <a:solidFill>
                  <a:srgbClr val="19A683"/>
                </a:solidFill>
              </a:rPr>
              <a:t>put a plan in motion</a:t>
            </a:r>
          </a:p>
          <a:p>
            <a:pPr marL="569913" marR="0" lvl="0" indent="0" algn="l"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endParaRPr>
          </a:p>
        </p:txBody>
      </p:sp>
      <p:sp>
        <p:nvSpPr>
          <p:cNvPr id="8" name="TextBox 7"/>
          <p:cNvSpPr txBox="1"/>
          <p:nvPr/>
        </p:nvSpPr>
        <p:spPr>
          <a:xfrm>
            <a:off x="572116" y="1954476"/>
            <a:ext cx="7541487" cy="3139321"/>
          </a:xfrm>
          <a:prstGeom prst="rect">
            <a:avLst/>
          </a:prstGeom>
          <a:noFill/>
        </p:spPr>
        <p:txBody>
          <a:bodyPr wrap="square" rtlCol="0">
            <a:spAutoFit/>
          </a:bodyPr>
          <a:lstStyle/>
          <a:p>
            <a:pPr marL="457200" lvl="0" indent="-457200">
              <a:lnSpc>
                <a:spcPct val="150000"/>
              </a:lnSpc>
              <a:buFont typeface="+mj-lt"/>
              <a:buAutoNum type="arabicPeriod"/>
              <a:defRPr/>
            </a:pPr>
            <a:r>
              <a:rPr lang="en-US" sz="2800" dirty="0">
                <a:solidFill>
                  <a:prstClr val="black"/>
                </a:solidFill>
              </a:rPr>
              <a:t>Schedule call with North American RVP</a:t>
            </a:r>
          </a:p>
          <a:p>
            <a:pPr marL="457200" lvl="0" indent="-457200">
              <a:lnSpc>
                <a:spcPct val="150000"/>
              </a:lnSpc>
              <a:buFont typeface="+mj-lt"/>
              <a:buAutoNum type="arabicPeriod"/>
              <a:defRPr/>
            </a:pPr>
            <a:r>
              <a:rPr lang="en-US" sz="2800" dirty="0">
                <a:solidFill>
                  <a:prstClr val="black"/>
                </a:solidFill>
              </a:rPr>
              <a:t>Tactical Sales Plan</a:t>
            </a:r>
          </a:p>
          <a:p>
            <a:pPr marL="457200" lvl="0" indent="-457200">
              <a:lnSpc>
                <a:spcPct val="150000"/>
              </a:lnSpc>
              <a:buFont typeface="+mj-lt"/>
              <a:buAutoNum type="arabicPeriod"/>
              <a:defRPr/>
            </a:pPr>
            <a:r>
              <a:rPr lang="en-US" sz="2800" dirty="0">
                <a:solidFill>
                  <a:prstClr val="black"/>
                </a:solidFill>
              </a:rPr>
              <a:t>Advisor facing marketing</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47533" y="4647100"/>
            <a:ext cx="10888338" cy="1323439"/>
          </a:xfrm>
          <a:prstGeom prst="rect">
            <a:avLst/>
          </a:prstGeom>
          <a:noFill/>
        </p:spPr>
        <p:txBody>
          <a:bodyPr wrap="square" rtlCol="0">
            <a:spAutoFit/>
          </a:bodyPr>
          <a:lstStyle/>
          <a:p>
            <a:pPr marL="569913"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604B"/>
                </a:solidFill>
                <a:latin typeface="Calibri" panose="020F0502020204030204"/>
              </a:rPr>
              <a:t>Contact your regional vice president </a:t>
            </a:r>
            <a:br>
              <a:rPr lang="en-US" sz="4000" b="1" dirty="0">
                <a:solidFill>
                  <a:srgbClr val="00604B"/>
                </a:solidFill>
                <a:latin typeface="Calibri" panose="020F0502020204030204"/>
              </a:rPr>
            </a:br>
            <a:r>
              <a:rPr lang="en-US" sz="4000" b="1" dirty="0">
                <a:solidFill>
                  <a:srgbClr val="00604B"/>
                </a:solidFill>
                <a:latin typeface="Calibri" panose="020F0502020204030204"/>
              </a:rPr>
              <a:t>or internal wholesaler to learn more!</a:t>
            </a:r>
            <a:endParaRPr kumimoji="0" lang="en-US" sz="4000" b="1" i="0" u="none" strike="noStrike" kern="1200" cap="none" spc="0" normalizeH="0" baseline="0" noProof="0" dirty="0">
              <a:ln>
                <a:noFill/>
              </a:ln>
              <a:solidFill>
                <a:srgbClr val="00604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3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9960" y="4794191"/>
            <a:ext cx="8015955" cy="1520057"/>
          </a:xfrm>
          <a:prstGeom prst="rect">
            <a:avLst/>
          </a:prstGeom>
          <a:noFill/>
        </p:spPr>
        <p:txBody>
          <a:bodyPr wrap="square" rtlCol="0">
            <a:spAutoFit/>
          </a:bodyPr>
          <a:lstStyle/>
          <a:p>
            <a:pPr algn="ctr"/>
            <a:r>
              <a:rPr lang="en-US" sz="5400" b="1" dirty="0">
                <a:solidFill>
                  <a:schemeClr val="bg1">
                    <a:lumMod val="50000"/>
                  </a:schemeClr>
                </a:solidFill>
                <a:latin typeface="+mj-lt"/>
                <a:cs typeface="Arial" panose="020B0604020202020204" pitchFamily="34" charset="0"/>
              </a:rPr>
              <a:t>Let us earn your business!</a:t>
            </a:r>
            <a:endParaRPr lang="en-US" sz="4000" i="1" dirty="0">
              <a:solidFill>
                <a:schemeClr val="bg1">
                  <a:lumMod val="50000"/>
                </a:schemeClr>
              </a:solidFill>
              <a:latin typeface="+mj-lt"/>
              <a:cs typeface="Arial" panose="020B0604020202020204" pitchFamily="34" charset="0"/>
            </a:endParaRPr>
          </a:p>
          <a:p>
            <a:pPr algn="ctr"/>
            <a:endParaRPr lang="en-US" sz="3600" spc="-150" dirty="0">
              <a:solidFill>
                <a:srgbClr val="19A683"/>
              </a:solidFill>
              <a:latin typeface="Arial" panose="020B0604020202020204" pitchFamily="34" charset="0"/>
              <a:cs typeface="Arial" panose="020B0604020202020204" pitchFamily="34" charset="0"/>
            </a:endParaRPr>
          </a:p>
        </p:txBody>
      </p:sp>
      <p:sp>
        <p:nvSpPr>
          <p:cNvPr id="7" name="TextBox 6"/>
          <p:cNvSpPr txBox="1"/>
          <p:nvPr/>
        </p:nvSpPr>
        <p:spPr>
          <a:xfrm>
            <a:off x="-205950" y="2355481"/>
            <a:ext cx="12191999" cy="2347374"/>
          </a:xfrm>
          <a:prstGeom prst="rect">
            <a:avLst/>
          </a:prstGeom>
          <a:noFill/>
        </p:spPr>
        <p:txBody>
          <a:bodyPr wrap="square" rtlCol="0">
            <a:spAutoFit/>
          </a:bodyPr>
          <a:lstStyle/>
          <a:p>
            <a:pPr marL="569913" indent="9525" algn="ctr">
              <a:lnSpc>
                <a:spcPts val="8600"/>
              </a:lnSpc>
            </a:pPr>
            <a:r>
              <a:rPr lang="en-US" sz="11500" b="1" spc="-150" dirty="0">
                <a:solidFill>
                  <a:srgbClr val="19A683"/>
                </a:solidFill>
                <a:cs typeface="Arial" panose="020B0604020202020204" pitchFamily="34" charset="0"/>
              </a:rPr>
              <a:t>EXPERIENCE</a:t>
            </a:r>
            <a:r>
              <a:rPr lang="en-US" sz="8800" b="1" spc="-150" dirty="0">
                <a:solidFill>
                  <a:srgbClr val="19A683"/>
                </a:solidFill>
                <a:cs typeface="Arial" panose="020B0604020202020204" pitchFamily="34" charset="0"/>
              </a:rPr>
              <a:t/>
            </a:r>
            <a:br>
              <a:rPr lang="en-US" sz="8800" b="1" spc="-150" dirty="0">
                <a:solidFill>
                  <a:srgbClr val="19A683"/>
                </a:solidFill>
                <a:cs typeface="Arial" panose="020B0604020202020204" pitchFamily="34" charset="0"/>
              </a:rPr>
            </a:br>
            <a:r>
              <a:rPr lang="en-US" sz="9600" b="1" spc="-150" dirty="0">
                <a:solidFill>
                  <a:srgbClr val="003D31"/>
                </a:solidFill>
                <a:cs typeface="Arial" panose="020B0604020202020204" pitchFamily="34" charset="0"/>
              </a:rPr>
              <a:t>North American</a:t>
            </a:r>
            <a:endParaRPr lang="en-US" sz="8800" b="1" spc="-150" dirty="0">
              <a:solidFill>
                <a:srgbClr val="003D31"/>
              </a:solidFill>
              <a:cs typeface="Arial" panose="020B0604020202020204" pitchFamily="34" charset="0"/>
            </a:endParaRPr>
          </a:p>
        </p:txBody>
      </p:sp>
      <p:pic>
        <p:nvPicPr>
          <p:cNvPr id="5" name="Picture 4">
            <a:extLst>
              <a:ext uri="{FF2B5EF4-FFF2-40B4-BE49-F238E27FC236}">
                <a16:creationId xmlns:a16="http://schemas.microsoft.com/office/drawing/2014/main" id="{80DF057B-6F87-2D40-928E-EF11142397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33802" y="51757"/>
            <a:ext cx="3458197" cy="1311207"/>
          </a:xfrm>
          <a:prstGeom prst="rect">
            <a:avLst/>
          </a:prstGeom>
        </p:spPr>
      </p:pic>
    </p:spTree>
    <p:extLst>
      <p:ext uri="{BB962C8B-B14F-4D97-AF65-F5344CB8AC3E}">
        <p14:creationId xmlns:p14="http://schemas.microsoft.com/office/powerpoint/2010/main" val="390129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5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6040" y="3311484"/>
            <a:ext cx="6800082" cy="892552"/>
          </a:xfrm>
          <a:prstGeom prst="rect">
            <a:avLst/>
          </a:prstGeom>
          <a:noFill/>
        </p:spPr>
        <p:txBody>
          <a:bodyPr wrap="square" rtlCol="0">
            <a:spAutoFit/>
          </a:bodyPr>
          <a:lstStyle/>
          <a:p>
            <a:r>
              <a:rPr lang="en-US" sz="3200" b="1" dirty="0">
                <a:solidFill>
                  <a:srgbClr val="19A683"/>
                </a:solidFill>
                <a:cs typeface="Arial" panose="020B0604020202020204" pitchFamily="34" charset="0"/>
              </a:rPr>
              <a:t>Steve Zimmerman, </a:t>
            </a:r>
            <a:r>
              <a:rPr lang="en-US" sz="2400" b="1" dirty="0">
                <a:solidFill>
                  <a:srgbClr val="19A683"/>
                </a:solidFill>
                <a:cs typeface="Arial" panose="020B0604020202020204" pitchFamily="34" charset="0"/>
              </a:rPr>
              <a:t>CFP®, CLU, </a:t>
            </a:r>
            <a:r>
              <a:rPr lang="en-US" sz="2400" b="1" dirty="0" err="1">
                <a:solidFill>
                  <a:srgbClr val="19A683"/>
                </a:solidFill>
                <a:cs typeface="Arial" panose="020B0604020202020204" pitchFamily="34" charset="0"/>
              </a:rPr>
              <a:t>ChFC</a:t>
            </a:r>
            <a:r>
              <a:rPr lang="en-US" sz="2400" b="1" dirty="0">
                <a:solidFill>
                  <a:srgbClr val="19A683"/>
                </a:solidFill>
                <a:cs typeface="Arial" panose="020B0604020202020204" pitchFamily="34" charset="0"/>
              </a:rPr>
              <a:t>, AEP</a:t>
            </a:r>
          </a:p>
          <a:p>
            <a:r>
              <a:rPr lang="en-US" sz="2000" i="1" dirty="0">
                <a:solidFill>
                  <a:schemeClr val="bg2">
                    <a:lumMod val="75000"/>
                  </a:schemeClr>
                </a:solidFill>
                <a:cs typeface="Arial" panose="020B0604020202020204" pitchFamily="34" charset="0"/>
              </a:rPr>
              <a:t>-Regional Vice President</a:t>
            </a:r>
            <a:endParaRPr lang="en-US" sz="2000" dirty="0">
              <a:solidFill>
                <a:schemeClr val="bg2">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4C2806-97BA-9044-8556-85746DC8814C}"/>
              </a:ext>
            </a:extLst>
          </p:cNvPr>
          <p:cNvSpPr txBox="1"/>
          <p:nvPr/>
        </p:nvSpPr>
        <p:spPr>
          <a:xfrm>
            <a:off x="2089783" y="1285932"/>
            <a:ext cx="9641084" cy="1613070"/>
          </a:xfrm>
          <a:prstGeom prst="rect">
            <a:avLst/>
          </a:prstGeom>
          <a:noFill/>
        </p:spPr>
        <p:txBody>
          <a:bodyPr wrap="square" rtlCol="0">
            <a:spAutoFit/>
          </a:bodyPr>
          <a:lstStyle/>
          <a:p>
            <a:pPr marL="569913" marR="0" lvl="0" indent="9525" algn="l" defTabSz="457200" rtl="0" eaLnBrk="1" fontAlgn="auto" latinLnBrk="0" hangingPunct="1">
              <a:lnSpc>
                <a:spcPct val="100000"/>
              </a:lnSpc>
              <a:spcBef>
                <a:spcPts val="0"/>
              </a:spcBef>
              <a:spcAft>
                <a:spcPts val="0"/>
              </a:spcAft>
              <a:buClrTx/>
              <a:buSzTx/>
              <a:buFontTx/>
              <a:buNone/>
              <a:tabLst/>
              <a:defRPr/>
            </a:pPr>
            <a:r>
              <a:rPr lang="en-US" sz="7200" b="1" spc="-150" dirty="0">
                <a:solidFill>
                  <a:srgbClr val="004B4B"/>
                </a:solidFill>
                <a:cs typeface="Arial" panose="020B0604020202020204" pitchFamily="34" charset="0"/>
              </a:rPr>
              <a:t>Smart money</a:t>
            </a:r>
          </a:p>
          <a:p>
            <a:pPr marL="569913" marR="0" lvl="0" indent="9525" algn="l" defTabSz="457200" rtl="0" eaLnBrk="1" fontAlgn="auto" latinLnBrk="0" hangingPunct="1">
              <a:lnSpc>
                <a:spcPts val="3220"/>
              </a:lnSpc>
              <a:spcBef>
                <a:spcPts val="0"/>
              </a:spcBef>
              <a:spcAft>
                <a:spcPts val="0"/>
              </a:spcAft>
              <a:buClrTx/>
              <a:buSzTx/>
              <a:buFontTx/>
              <a:buNone/>
              <a:tabLst/>
              <a:defRPr/>
            </a:pPr>
            <a:r>
              <a:rPr lang="en-US" sz="3100" noProof="0" dirty="0">
                <a:solidFill>
                  <a:srgbClr val="19A683"/>
                </a:solidFill>
                <a:cs typeface="Arial" panose="020B0604020202020204" pitchFamily="34" charset="0"/>
              </a:rPr>
              <a:t>Help clients plan smarter using life insurance</a:t>
            </a:r>
            <a:endParaRPr kumimoji="0" lang="en-US" sz="3100" b="0" i="0" u="none" strike="noStrike" kern="1200" cap="none" spc="0" normalizeH="0" baseline="0" noProof="0" dirty="0">
              <a:ln>
                <a:noFill/>
              </a:ln>
              <a:solidFill>
                <a:srgbClr val="19A683"/>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6354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87" y="186846"/>
            <a:ext cx="10611313" cy="1138773"/>
          </a:xfrm>
          <a:prstGeom prst="rect">
            <a:avLst/>
          </a:prstGeom>
          <a:noFill/>
        </p:spPr>
        <p:txBody>
          <a:bodyPr wrap="square" rtlCol="0">
            <a:spAutoFit/>
          </a:bodyPr>
          <a:lstStyle/>
          <a:p>
            <a:pPr marL="569913"/>
            <a:r>
              <a:rPr lang="en-US" sz="4000" b="1" dirty="0">
                <a:solidFill>
                  <a:srgbClr val="00604B"/>
                </a:solidFill>
              </a:rPr>
              <a:t>Disclosures</a:t>
            </a:r>
          </a:p>
          <a:p>
            <a:pPr marL="569913"/>
            <a:endParaRPr lang="en-US" sz="2800" b="1" dirty="0"/>
          </a:p>
        </p:txBody>
      </p:sp>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txBox="1">
            <a:spLocks/>
          </p:cNvSpPr>
          <p:nvPr/>
        </p:nvSpPr>
        <p:spPr>
          <a:xfrm>
            <a:off x="474452" y="137907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Sammons </a:t>
            </a:r>
            <a:r>
              <a:rPr lang="en-US" sz="1000" dirty="0" err="1"/>
              <a:t>Financial</a:t>
            </a:r>
            <a:r>
              <a:rPr lang="en-US" sz="1000" baseline="30000" dirty="0" err="1"/>
              <a:t>SM</a:t>
            </a:r>
            <a:r>
              <a:rPr lang="en-US" sz="1000" dirty="0"/>
              <a:t> is the marketing name for Sammons</a:t>
            </a:r>
            <a:r>
              <a:rPr lang="en-US" sz="1000" baseline="30000" dirty="0"/>
              <a:t>®</a:t>
            </a:r>
            <a:r>
              <a:rPr lang="en-US" sz="1000" dirty="0"/>
              <a:t> Financial Group, Inc.’s member companies, including North American Company for Life and Health Insurance. Annuities and life insurance are issued by, and product guarantees are solely the responsibility of, North American Company for Life and Health Insurance.</a:t>
            </a:r>
          </a:p>
          <a:p>
            <a:pPr marL="0" indent="0">
              <a:buNone/>
            </a:pPr>
            <a:r>
              <a:rPr lang="en-US" sz="1000" dirty="0"/>
              <a:t>Agents offering, marketing, or selling accelerated death benefits for chronic illness in California must be able to describe the differences between benefits provided under an accelerated death benefit for chronic illness </a:t>
            </a:r>
            <a:r>
              <a:rPr lang="en-US" sz="1000"/>
              <a:t>and </a:t>
            </a:r>
            <a:r>
              <a:rPr lang="en-US" sz="1000" dirty="0" err="1"/>
              <a:t>b</a:t>
            </a:r>
            <a:r>
              <a:rPr lang="en-US" sz="1000" smtClean="0"/>
              <a:t>enefits </a:t>
            </a:r>
            <a:r>
              <a:rPr lang="en-US" sz="1000" dirty="0"/>
              <a:t>provided under long-term care insurance to clients. You must provide clients with the ADBE Consumer Brochure for California that includes this comparison. Comparison is for solicitation purpose only, not for conversions.</a:t>
            </a:r>
          </a:p>
          <a:p>
            <a:pPr marL="0" indent="0">
              <a:buNone/>
            </a:pPr>
            <a:r>
              <a:rPr lang="en-US" sz="1000" dirty="0"/>
              <a:t>Indexed universal life insurance products are not an investment in the “market” or in the applicable index and are subject to all policy fees and charges normally associated with most universal life insurance.</a:t>
            </a:r>
          </a:p>
          <a:p>
            <a:pPr marL="0" indent="0">
              <a:buNone/>
            </a:pPr>
            <a:r>
              <a:rPr lang="en-US" sz="1000" dirty="0"/>
              <a:t>Smart Builder IUL (policy form series LS187), or state variations, including all applicable endorsements and riders, and the Waiver of Surrender Charge Option Rider (form series LR479) are issued by North American Company for Life and Health Insurance, Administrative Office, One Sammons Plaza, Sioux Falls, SD 57193. Products, features, riders, endorsements or issue ages may not be available in all jurisdictions. Limitations and restrictions may apply.</a:t>
            </a:r>
          </a:p>
          <a:p>
            <a:pPr marL="0" indent="0">
              <a:buNone/>
            </a:pPr>
            <a:endParaRPr lang="en-US" sz="1000" dirty="0"/>
          </a:p>
          <a:p>
            <a:pPr marL="0" indent="0">
              <a:buNone/>
            </a:pPr>
            <a:endParaRPr lang="en-US" sz="1000" dirty="0"/>
          </a:p>
          <a:p>
            <a:pPr marL="0" indent="0">
              <a:buNone/>
            </a:pPr>
            <a:endParaRPr lang="en-US" sz="1000" dirty="0"/>
          </a:p>
        </p:txBody>
      </p:sp>
    </p:spTree>
    <p:extLst>
      <p:ext uri="{BB962C8B-B14F-4D97-AF65-F5344CB8AC3E}">
        <p14:creationId xmlns:p14="http://schemas.microsoft.com/office/powerpoint/2010/main" val="138907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4FE8-FEC6-6E48-86BF-A168FD1BEBC8}"/>
              </a:ext>
            </a:extLst>
          </p:cNvPr>
          <p:cNvPicPr>
            <a:picLocks noChangeAspect="1"/>
          </p:cNvPicPr>
          <p:nvPr/>
        </p:nvPicPr>
        <p:blipFill rotWithShape="1">
          <a:blip r:embed="rId3"/>
          <a:srcRect t="13878" b="5080"/>
          <a:stretch/>
        </p:blipFill>
        <p:spPr>
          <a:xfrm>
            <a:off x="0" y="8240"/>
            <a:ext cx="12192000" cy="6590268"/>
          </a:xfrm>
          <a:prstGeom prst="rect">
            <a:avLst/>
          </a:prstGeom>
        </p:spPr>
      </p:pic>
      <p:sp>
        <p:nvSpPr>
          <p:cNvPr id="2" name="TextBox 1"/>
          <p:cNvSpPr txBox="1"/>
          <p:nvPr/>
        </p:nvSpPr>
        <p:spPr>
          <a:xfrm>
            <a:off x="0" y="563054"/>
            <a:ext cx="8047348" cy="830997"/>
          </a:xfrm>
          <a:prstGeom prst="rect">
            <a:avLst/>
          </a:prstGeom>
          <a:noFill/>
          <a:effectLst>
            <a:outerShdw blurRad="139700" dir="5400000" algn="t" rotWithShape="0">
              <a:prstClr val="black">
                <a:alpha val="40000"/>
              </a:prstClr>
            </a:outerShdw>
          </a:effectLst>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solidFill>
                <a:effectLst/>
                <a:uLnTx/>
                <a:uFillTx/>
                <a:latin typeface="Calibri" panose="020F0502020204030204"/>
                <a:ea typeface="+mn-ea"/>
                <a:cs typeface="+mn-cs"/>
              </a:rPr>
              <a:t>Smart phones</a:t>
            </a:r>
          </a:p>
        </p:txBody>
      </p:sp>
      <p:grpSp>
        <p:nvGrpSpPr>
          <p:cNvPr id="8" name="Group 7">
            <a:extLst>
              <a:ext uri="{FF2B5EF4-FFF2-40B4-BE49-F238E27FC236}">
                <a16:creationId xmlns:a16="http://schemas.microsoft.com/office/drawing/2014/main" id="{90D56B61-4FBA-0F44-BA56-30C2F14D764A}"/>
              </a:ext>
            </a:extLst>
          </p:cNvPr>
          <p:cNvGrpSpPr/>
          <p:nvPr/>
        </p:nvGrpSpPr>
        <p:grpSpPr>
          <a:xfrm>
            <a:off x="5198076" y="-1178335"/>
            <a:ext cx="8596703" cy="5239589"/>
            <a:chOff x="5198076" y="-1178335"/>
            <a:chExt cx="8596703" cy="5239589"/>
          </a:xfrm>
        </p:grpSpPr>
        <p:sp>
          <p:nvSpPr>
            <p:cNvPr id="6" name="Rectangle 5">
              <a:extLst>
                <a:ext uri="{FF2B5EF4-FFF2-40B4-BE49-F238E27FC236}">
                  <a16:creationId xmlns:a16="http://schemas.microsoft.com/office/drawing/2014/main" id="{A5514194-68BB-A741-AFBE-7B407530C2C9}"/>
                </a:ext>
              </a:extLst>
            </p:cNvPr>
            <p:cNvSpPr/>
            <p:nvPr/>
          </p:nvSpPr>
          <p:spPr>
            <a:xfrm>
              <a:off x="5198076" y="0"/>
              <a:ext cx="6993924" cy="4061254"/>
            </a:xfrm>
            <a:prstGeom prst="rect">
              <a:avLst/>
            </a:prstGeom>
            <a:gradFill flip="none" rotWithShape="1">
              <a:gsLst>
                <a:gs pos="68000">
                  <a:srgbClr val="54998B">
                    <a:alpha val="78000"/>
                  </a:srgbClr>
                </a:gs>
                <a:gs pos="50000">
                  <a:schemeClr val="accent1">
                    <a:lumMod val="5000"/>
                    <a:lumOff val="95000"/>
                    <a:alpha val="0"/>
                  </a:schemeClr>
                </a:gs>
                <a:gs pos="86000">
                  <a:srgbClr val="00604B">
                    <a:alpha val="9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D507CC-E7E2-F446-9737-B0CD313687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grpSp>
    </p:spTree>
    <p:extLst>
      <p:ext uri="{BB962C8B-B14F-4D97-AF65-F5344CB8AC3E}">
        <p14:creationId xmlns:p14="http://schemas.microsoft.com/office/powerpoint/2010/main" val="426602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B517D-DDCB-2146-B96F-504C0597FBCC}"/>
              </a:ext>
            </a:extLst>
          </p:cNvPr>
          <p:cNvPicPr>
            <a:picLocks noChangeAspect="1"/>
          </p:cNvPicPr>
          <p:nvPr/>
        </p:nvPicPr>
        <p:blipFill rotWithShape="1">
          <a:blip r:embed="rId3"/>
          <a:srcRect b="10474"/>
          <a:stretch/>
        </p:blipFill>
        <p:spPr>
          <a:xfrm>
            <a:off x="0" y="0"/>
            <a:ext cx="12192000" cy="6606746"/>
          </a:xfrm>
          <a:prstGeom prst="rect">
            <a:avLst/>
          </a:prstGeom>
        </p:spPr>
      </p:pic>
      <p:sp>
        <p:nvSpPr>
          <p:cNvPr id="9" name="Rectangle 8">
            <a:extLst>
              <a:ext uri="{FF2B5EF4-FFF2-40B4-BE49-F238E27FC236}">
                <a16:creationId xmlns:a16="http://schemas.microsoft.com/office/drawing/2014/main" id="{758C8449-68DF-D74E-9EF4-EE22EF128EB2}"/>
              </a:ext>
            </a:extLst>
          </p:cNvPr>
          <p:cNvSpPr/>
          <p:nvPr/>
        </p:nvSpPr>
        <p:spPr>
          <a:xfrm>
            <a:off x="5198076" y="0"/>
            <a:ext cx="6993924" cy="4061254"/>
          </a:xfrm>
          <a:prstGeom prst="rect">
            <a:avLst/>
          </a:prstGeom>
          <a:gradFill flip="none" rotWithShape="1">
            <a:gsLst>
              <a:gs pos="68000">
                <a:srgbClr val="54998B">
                  <a:alpha val="27000"/>
                </a:srgbClr>
              </a:gs>
              <a:gs pos="50000">
                <a:schemeClr val="accent1">
                  <a:lumMod val="5000"/>
                  <a:lumOff val="95000"/>
                  <a:alpha val="0"/>
                </a:schemeClr>
              </a:gs>
              <a:gs pos="88000">
                <a:srgbClr val="00604B">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1FF3148-F677-DB4C-A16D-4A0CB40690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sp>
        <p:nvSpPr>
          <p:cNvPr id="11" name="TextBox 10">
            <a:extLst>
              <a:ext uri="{FF2B5EF4-FFF2-40B4-BE49-F238E27FC236}">
                <a16:creationId xmlns:a16="http://schemas.microsoft.com/office/drawing/2014/main" id="{7F2AC82F-2E70-7548-8882-47E1CC70C28C}"/>
              </a:ext>
            </a:extLst>
          </p:cNvPr>
          <p:cNvSpPr txBox="1"/>
          <p:nvPr/>
        </p:nvSpPr>
        <p:spPr>
          <a:xfrm>
            <a:off x="0" y="563054"/>
            <a:ext cx="8047348" cy="830997"/>
          </a:xfrm>
          <a:prstGeom prst="rect">
            <a:avLst/>
          </a:prstGeom>
          <a:noFill/>
          <a:effectLst>
            <a:outerShdw blurRad="139700" dir="5400000" algn="t" rotWithShape="0">
              <a:prstClr val="black">
                <a:alpha val="40000"/>
              </a:prstClr>
            </a:outerShdw>
          </a:effectLst>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solidFill>
                <a:effectLst/>
                <a:uLnTx/>
                <a:uFillTx/>
                <a:latin typeface="Calibri" panose="020F0502020204030204"/>
                <a:ea typeface="+mn-ea"/>
                <a:cs typeface="+mn-cs"/>
              </a:rPr>
              <a:t>Smart TVs</a:t>
            </a:r>
          </a:p>
        </p:txBody>
      </p:sp>
    </p:spTree>
    <p:extLst>
      <p:ext uri="{BB962C8B-B14F-4D97-AF65-F5344CB8AC3E}">
        <p14:creationId xmlns:p14="http://schemas.microsoft.com/office/powerpoint/2010/main" val="370737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ow us the money: Cash is the coronavirus vaccine we need now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5831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0229DE9-311A-1C44-B04B-E9B686D7A339}"/>
              </a:ext>
            </a:extLst>
          </p:cNvPr>
          <p:cNvSpPr/>
          <p:nvPr/>
        </p:nvSpPr>
        <p:spPr>
          <a:xfrm rot="10800000">
            <a:off x="-3" y="-1"/>
            <a:ext cx="12192001" cy="6579931"/>
          </a:xfrm>
          <a:prstGeom prst="rect">
            <a:avLst/>
          </a:prstGeom>
          <a:gradFill flip="none" rotWithShape="1">
            <a:gsLst>
              <a:gs pos="59000">
                <a:schemeClr val="accent6">
                  <a:lumMod val="50000"/>
                  <a:alpha val="40000"/>
                </a:schemeClr>
              </a:gs>
              <a:gs pos="38000">
                <a:schemeClr val="accent1">
                  <a:lumMod val="5000"/>
                  <a:lumOff val="95000"/>
                  <a:alpha val="0"/>
                </a:schemeClr>
              </a:gs>
              <a:gs pos="94000">
                <a:srgbClr val="000000">
                  <a:alpha val="77000"/>
                </a:srgbClr>
              </a:gs>
              <a:gs pos="76000">
                <a:srgbClr val="000000">
                  <a:alpha val="68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5272B65-BB49-4C42-AB37-9764DB308922}"/>
              </a:ext>
            </a:extLst>
          </p:cNvPr>
          <p:cNvSpPr/>
          <p:nvPr/>
        </p:nvSpPr>
        <p:spPr>
          <a:xfrm>
            <a:off x="0" y="-3189"/>
            <a:ext cx="12192000" cy="7367816"/>
          </a:xfrm>
          <a:prstGeom prst="rect">
            <a:avLst/>
          </a:prstGeom>
          <a:gradFill flip="none" rotWithShape="1">
            <a:gsLst>
              <a:gs pos="67000">
                <a:schemeClr val="bg2">
                  <a:alpha val="37000"/>
                </a:schemeClr>
              </a:gs>
              <a:gs pos="50000">
                <a:schemeClr val="accent1">
                  <a:lumMod val="5000"/>
                  <a:lumOff val="95000"/>
                  <a:alpha val="0"/>
                </a:schemeClr>
              </a:gs>
              <a:gs pos="85000">
                <a:schemeClr val="bg2">
                  <a:alpha val="6500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71826" y="4407474"/>
            <a:ext cx="10439400" cy="1323439"/>
          </a:xfrm>
          <a:prstGeom prst="rect">
            <a:avLst/>
          </a:prstGeom>
          <a:noFill/>
        </p:spPr>
        <p:txBody>
          <a:bodyPr wrap="square" rtlCol="0">
            <a:spAutoFit/>
          </a:bodyPr>
          <a:lstStyle/>
          <a:p>
            <a:pPr marL="569913"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chemeClr val="bg2"/>
                </a:solidFill>
                <a:latin typeface="Calibri" panose="020F0502020204030204"/>
              </a:rPr>
              <a:t>Discovering assets clients have set aside and using them for life insurance</a:t>
            </a:r>
            <a:endParaRPr kumimoji="0" lang="en-US" sz="4000" b="1" i="0" u="none" strike="noStrike" kern="1200" cap="none" spc="0" normalizeH="0" baseline="0" noProof="0" dirty="0">
              <a:ln>
                <a:noFill/>
              </a:ln>
              <a:solidFill>
                <a:schemeClr val="bg2"/>
              </a:solidFill>
              <a:effectLst/>
              <a:uLnTx/>
              <a:uFillTx/>
              <a:latin typeface="Calibri" panose="020F0502020204030204"/>
            </a:endParaRPr>
          </a:p>
        </p:txBody>
      </p:sp>
      <p:sp>
        <p:nvSpPr>
          <p:cNvPr id="7" name="TextBox 6">
            <a:extLst>
              <a:ext uri="{FF2B5EF4-FFF2-40B4-BE49-F238E27FC236}">
                <a16:creationId xmlns:a16="http://schemas.microsoft.com/office/drawing/2014/main" id="{AADDC060-6179-CF4F-9D8E-15A4B23BB3E8}"/>
              </a:ext>
            </a:extLst>
          </p:cNvPr>
          <p:cNvSpPr txBox="1"/>
          <p:nvPr/>
        </p:nvSpPr>
        <p:spPr>
          <a:xfrm>
            <a:off x="0" y="563054"/>
            <a:ext cx="8047348" cy="830997"/>
          </a:xfrm>
          <a:prstGeom prst="rect">
            <a:avLst/>
          </a:prstGeom>
          <a:noFill/>
          <a:effectLst>
            <a:outerShdw blurRad="635000" dir="5400000" algn="t" rotWithShape="0">
              <a:schemeClr val="bg2"/>
            </a:outerShdw>
          </a:effectLst>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04B"/>
                </a:solidFill>
                <a:effectLst/>
                <a:uLnTx/>
                <a:uFillTx/>
                <a:latin typeface="Calibri" panose="020F0502020204030204"/>
                <a:ea typeface="+mn-ea"/>
                <a:cs typeface="+mn-cs"/>
              </a:rPr>
              <a:t>Smart Money</a:t>
            </a:r>
          </a:p>
        </p:txBody>
      </p:sp>
      <p:sp>
        <p:nvSpPr>
          <p:cNvPr id="16" name="Rectangle 15">
            <a:extLst>
              <a:ext uri="{FF2B5EF4-FFF2-40B4-BE49-F238E27FC236}">
                <a16:creationId xmlns:a16="http://schemas.microsoft.com/office/drawing/2014/main" id="{EE330CB2-DFA2-2D4A-B3E9-C3BA2E37D72D}"/>
              </a:ext>
            </a:extLst>
          </p:cNvPr>
          <p:cNvSpPr/>
          <p:nvPr/>
        </p:nvSpPr>
        <p:spPr>
          <a:xfrm>
            <a:off x="5202194" y="2019"/>
            <a:ext cx="6993924" cy="4061254"/>
          </a:xfrm>
          <a:prstGeom prst="rect">
            <a:avLst/>
          </a:prstGeom>
          <a:gradFill flip="none" rotWithShape="1">
            <a:gsLst>
              <a:gs pos="70000">
                <a:srgbClr val="54998B">
                  <a:alpha val="53000"/>
                </a:srgbClr>
              </a:gs>
              <a:gs pos="55000">
                <a:schemeClr val="accent1">
                  <a:lumMod val="5000"/>
                  <a:lumOff val="95000"/>
                  <a:alpha val="0"/>
                </a:schemeClr>
              </a:gs>
              <a:gs pos="82000">
                <a:srgbClr val="227765">
                  <a:alpha val="87000"/>
                </a:srgbClr>
              </a:gs>
              <a:gs pos="100000">
                <a:srgbClr val="004B4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F9D5DDB-BDD1-614A-A652-F0D0761BE3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21113" y="-1176316"/>
            <a:ext cx="7077784" cy="4582209"/>
          </a:xfrm>
          <a:prstGeom prst="rect">
            <a:avLst/>
          </a:prstGeom>
          <a:effectLst>
            <a:outerShdw blurRad="419100" dist="38100" dir="2700000" algn="tl" rotWithShape="0">
              <a:prstClr val="black"/>
            </a:outerShdw>
          </a:effectLst>
        </p:spPr>
      </p:pic>
      <p:sp>
        <p:nvSpPr>
          <p:cNvPr id="23" name="TextBox 22">
            <a:extLst>
              <a:ext uri="{FF2B5EF4-FFF2-40B4-BE49-F238E27FC236}">
                <a16:creationId xmlns:a16="http://schemas.microsoft.com/office/drawing/2014/main" id="{2CBF6E75-8780-374F-8A15-B8523D243467}"/>
              </a:ext>
            </a:extLst>
          </p:cNvPr>
          <p:cNvSpPr txBox="1"/>
          <p:nvPr/>
        </p:nvSpPr>
        <p:spPr>
          <a:xfrm>
            <a:off x="-4121" y="559868"/>
            <a:ext cx="8047348" cy="830997"/>
          </a:xfrm>
          <a:prstGeom prst="rect">
            <a:avLst/>
          </a:prstGeom>
          <a:noFill/>
          <a:effectLst>
            <a:outerShdw blurRad="635000" dir="5400000" algn="t" rotWithShape="0">
              <a:schemeClr val="bg2"/>
            </a:outerShdw>
          </a:effectLst>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9A683"/>
                </a:solidFill>
                <a:effectLst/>
                <a:uLnTx/>
                <a:uFillTx/>
                <a:latin typeface="Calibri" panose="020F0502020204030204"/>
                <a:ea typeface="+mn-ea"/>
                <a:cs typeface="+mn-cs"/>
              </a:rPr>
              <a:t>Smart Money</a:t>
            </a:r>
          </a:p>
        </p:txBody>
      </p:sp>
    </p:spTree>
    <p:extLst>
      <p:ext uri="{BB962C8B-B14F-4D97-AF65-F5344CB8AC3E}">
        <p14:creationId xmlns:p14="http://schemas.microsoft.com/office/powerpoint/2010/main" val="352768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466D6-6D7C-264F-9484-2D3CED99464E}"/>
              </a:ext>
            </a:extLst>
          </p:cNvPr>
          <p:cNvPicPr>
            <a:picLocks noChangeAspect="1"/>
          </p:cNvPicPr>
          <p:nvPr/>
        </p:nvPicPr>
        <p:blipFill rotWithShape="1">
          <a:blip r:embed="rId3"/>
          <a:srcRect t="9705" b="5117"/>
          <a:stretch/>
        </p:blipFill>
        <p:spPr>
          <a:xfrm>
            <a:off x="0" y="-1"/>
            <a:ext cx="12192000" cy="6606747"/>
          </a:xfrm>
          <a:prstGeom prst="rect">
            <a:avLst/>
          </a:prstGeom>
        </p:spPr>
      </p:pic>
      <p:sp>
        <p:nvSpPr>
          <p:cNvPr id="2" name="TextBox 1"/>
          <p:cNvSpPr txBox="1"/>
          <p:nvPr/>
        </p:nvSpPr>
        <p:spPr>
          <a:xfrm>
            <a:off x="110007" y="842914"/>
            <a:ext cx="8414382" cy="1297343"/>
          </a:xfrm>
          <a:prstGeom prst="rect">
            <a:avLst/>
          </a:prstGeom>
          <a:noFill/>
        </p:spPr>
        <p:txBody>
          <a:bodyPr wrap="square" rtlCol="0">
            <a:spAutoFit/>
          </a:bodyPr>
          <a:lstStyle/>
          <a:p>
            <a:pPr marL="569913" marR="0" lvl="0" indent="0" algn="l" defTabSz="457200" rtl="0" eaLnBrk="1" fontAlgn="auto" latinLnBrk="0" hangingPunct="1">
              <a:lnSpc>
                <a:spcPts val="4560"/>
              </a:lnSpc>
              <a:spcBef>
                <a:spcPts val="0"/>
              </a:spcBef>
              <a:spcAft>
                <a:spcPts val="0"/>
              </a:spcAft>
              <a:buClrTx/>
              <a:buSzTx/>
              <a:buFontTx/>
              <a:buNone/>
              <a:tabLst/>
              <a:defRPr/>
            </a:pPr>
            <a:r>
              <a:rPr lang="en-US" sz="5100" b="1" dirty="0">
                <a:solidFill>
                  <a:srgbClr val="00604B"/>
                </a:solidFill>
                <a:latin typeface="Calibri" panose="020F0502020204030204"/>
              </a:rPr>
              <a:t>Help solve</a:t>
            </a:r>
            <a:r>
              <a:rPr kumimoji="0" lang="en-US" sz="5100" b="1" i="0" u="none" strike="noStrike" kern="1200" cap="none" spc="0" normalizeH="0" baseline="0" noProof="0" dirty="0">
                <a:ln>
                  <a:noFill/>
                </a:ln>
                <a:solidFill>
                  <a:srgbClr val="00604B"/>
                </a:solidFill>
                <a:effectLst/>
                <a:uLnTx/>
                <a:uFillTx/>
                <a:latin typeface="Calibri" panose="020F0502020204030204"/>
              </a:rPr>
              <a:t> the </a:t>
            </a:r>
            <a:br>
              <a:rPr kumimoji="0" lang="en-US" sz="5100" b="1" i="0" u="none" strike="noStrike" kern="1200" cap="none" spc="0" normalizeH="0" baseline="0" noProof="0" dirty="0">
                <a:ln>
                  <a:noFill/>
                </a:ln>
                <a:solidFill>
                  <a:srgbClr val="00604B"/>
                </a:solidFill>
                <a:effectLst/>
                <a:uLnTx/>
                <a:uFillTx/>
                <a:latin typeface="Calibri" panose="020F0502020204030204"/>
              </a:rPr>
            </a:br>
            <a:r>
              <a:rPr kumimoji="0" lang="en-US" sz="5100" b="1" i="0" u="none" strike="noStrike" kern="1200" cap="none" spc="0" normalizeH="0" baseline="0" noProof="0" dirty="0">
                <a:ln>
                  <a:noFill/>
                </a:ln>
                <a:solidFill>
                  <a:srgbClr val="00604B"/>
                </a:solidFill>
                <a:effectLst/>
                <a:uLnTx/>
                <a:uFillTx/>
                <a:latin typeface="Calibri" panose="020F0502020204030204"/>
              </a:rPr>
              <a:t>retirement </a:t>
            </a:r>
            <a:r>
              <a:rPr lang="en-US" sz="5100" b="1" dirty="0">
                <a:solidFill>
                  <a:srgbClr val="00604B"/>
                </a:solidFill>
                <a:latin typeface="Calibri" panose="020F0502020204030204"/>
              </a:rPr>
              <a:t>p</a:t>
            </a:r>
            <a:r>
              <a:rPr kumimoji="0" lang="en-US" sz="5100" b="1" i="0" u="none" strike="noStrike" kern="1200" cap="none" spc="0" normalizeH="0" baseline="0" noProof="0" dirty="0" err="1">
                <a:ln>
                  <a:noFill/>
                </a:ln>
                <a:solidFill>
                  <a:srgbClr val="00604B"/>
                </a:solidFill>
                <a:effectLst/>
                <a:uLnTx/>
                <a:uFillTx/>
                <a:latin typeface="Calibri" panose="020F0502020204030204"/>
              </a:rPr>
              <a:t>uzzle</a:t>
            </a:r>
            <a:r>
              <a:rPr kumimoji="0" lang="en-US" sz="5100" b="1" i="0" u="none" strike="noStrike" kern="1200" cap="none" spc="0" normalizeH="0" baseline="0" noProof="0" dirty="0">
                <a:ln>
                  <a:noFill/>
                </a:ln>
                <a:solidFill>
                  <a:srgbClr val="00604B"/>
                </a:solidFill>
                <a:effectLst/>
                <a:uLnTx/>
                <a:uFillTx/>
                <a:latin typeface="Calibri" panose="020F0502020204030204"/>
              </a:rPr>
              <a:t> </a:t>
            </a:r>
          </a:p>
        </p:txBody>
      </p:sp>
      <p:sp>
        <p:nvSpPr>
          <p:cNvPr id="3" name="TextBox 2"/>
          <p:cNvSpPr txBox="1"/>
          <p:nvPr/>
        </p:nvSpPr>
        <p:spPr>
          <a:xfrm>
            <a:off x="0" y="2130383"/>
            <a:ext cx="8634395" cy="1077218"/>
          </a:xfrm>
          <a:prstGeom prst="rect">
            <a:avLst/>
          </a:prstGeom>
          <a:noFill/>
          <a:effectLst>
            <a:outerShdw blurRad="520700" sx="102000" sy="102000" algn="ctr" rotWithShape="0">
              <a:prstClr val="black">
                <a:alpha val="28000"/>
              </a:prstClr>
            </a:outerShdw>
          </a:effectLst>
        </p:spPr>
        <p:txBody>
          <a:bodyPr wrap="square" rtlCol="0">
            <a:spAutoFit/>
          </a:bodyPr>
          <a:lstStyle/>
          <a:p>
            <a:pPr marL="687388" marR="0" lvl="0" indent="0" algn="l" defTabSz="457200" rtl="0" eaLnBrk="1" fontAlgn="auto" latinLnBrk="0" hangingPunct="1">
              <a:lnSpc>
                <a:spcPct val="100000"/>
              </a:lnSpc>
              <a:spcBef>
                <a:spcPts val="0"/>
              </a:spcBef>
              <a:spcAft>
                <a:spcPts val="0"/>
              </a:spcAft>
              <a:buClrTx/>
              <a:buSzTx/>
              <a:buFontTx/>
              <a:buNone/>
              <a:tabLst/>
              <a:defRPr/>
            </a:pPr>
            <a:r>
              <a:rPr lang="en-US" sz="3200" dirty="0">
                <a:latin typeface="Calibri" panose="020F0502020204030204"/>
              </a:rPr>
              <a:t>Help clients p</a:t>
            </a:r>
            <a:r>
              <a:rPr kumimoji="0" lang="en-US" sz="3200" i="0" u="none" strike="noStrike" kern="1200" cap="none" spc="0" normalizeH="0" baseline="0" noProof="0" dirty="0" err="1">
                <a:ln>
                  <a:noFill/>
                </a:ln>
                <a:effectLst/>
                <a:uLnTx/>
                <a:uFillTx/>
                <a:latin typeface="Calibri" panose="020F0502020204030204"/>
                <a:ea typeface="+mn-ea"/>
                <a:cs typeface="+mn-cs"/>
              </a:rPr>
              <a:t>lan</a:t>
            </a:r>
            <a:r>
              <a:rPr kumimoji="0" lang="en-US" sz="3200" i="0" u="none" strike="noStrike" kern="1200" cap="none" spc="0" normalizeH="0" baseline="0" noProof="0" dirty="0">
                <a:ln>
                  <a:noFill/>
                </a:ln>
                <a:effectLst/>
                <a:uLnTx/>
                <a:uFillTx/>
                <a:latin typeface="Calibri" panose="020F0502020204030204"/>
                <a:ea typeface="+mn-ea"/>
                <a:cs typeface="+mn-cs"/>
              </a:rPr>
              <a:t> better </a:t>
            </a:r>
          </a:p>
          <a:p>
            <a:pPr marL="687388" marR="0" lvl="0" indent="0" algn="l" defTabSz="457200" rtl="0" eaLnBrk="1" fontAlgn="auto" latinLnBrk="0" hangingPunct="1">
              <a:lnSpc>
                <a:spcPct val="100000"/>
              </a:lnSpc>
              <a:spcBef>
                <a:spcPts val="0"/>
              </a:spcBef>
              <a:spcAft>
                <a:spcPts val="0"/>
              </a:spcAft>
              <a:buClrTx/>
              <a:buSzTx/>
              <a:buFontTx/>
              <a:buNone/>
              <a:tabLst/>
              <a:defRPr/>
            </a:pPr>
            <a:r>
              <a:rPr lang="en-US" sz="3200" dirty="0">
                <a:latin typeface="Calibri" panose="020F0502020204030204"/>
              </a:rPr>
              <a:t>w</a:t>
            </a:r>
            <a:r>
              <a:rPr kumimoji="0" lang="en-US" sz="3200" i="0" u="none" strike="noStrike" kern="1200" cap="none" spc="0" normalizeH="0" baseline="0" noProof="0" dirty="0" err="1">
                <a:ln>
                  <a:noFill/>
                </a:ln>
                <a:effectLst/>
                <a:uLnTx/>
                <a:uFillTx/>
                <a:latin typeface="Calibri" panose="020F0502020204030204"/>
                <a:ea typeface="+mn-ea"/>
                <a:cs typeface="+mn-cs"/>
              </a:rPr>
              <a:t>ith</a:t>
            </a:r>
            <a:r>
              <a:rPr kumimoji="0" lang="en-US" sz="3200" i="0" u="none" strike="noStrike" kern="1200" cap="none" spc="0" normalizeH="0" baseline="0" noProof="0" dirty="0">
                <a:ln>
                  <a:noFill/>
                </a:ln>
                <a:effectLst/>
                <a:uLnTx/>
                <a:uFillTx/>
                <a:latin typeface="Calibri" panose="020F0502020204030204"/>
                <a:ea typeface="+mn-ea"/>
                <a:cs typeface="+mn-cs"/>
              </a:rPr>
              <a:t> </a:t>
            </a:r>
            <a:r>
              <a:rPr lang="en-US" sz="3200" dirty="0">
                <a:latin typeface="Calibri" panose="020F0502020204030204"/>
              </a:rPr>
              <a:t>s</a:t>
            </a:r>
            <a:r>
              <a:rPr kumimoji="0" lang="en-US" sz="3200" i="0" u="none" strike="noStrike" kern="1200" cap="none" spc="0" normalizeH="0" baseline="0" noProof="0" dirty="0">
                <a:ln>
                  <a:noFill/>
                </a:ln>
                <a:effectLst/>
                <a:uLnTx/>
                <a:uFillTx/>
                <a:latin typeface="Calibri" panose="020F0502020204030204"/>
                <a:ea typeface="+mn-ea"/>
                <a:cs typeface="+mn-cs"/>
              </a:rPr>
              <a:t>mart </a:t>
            </a:r>
            <a:r>
              <a:rPr lang="en-US" sz="3200" dirty="0">
                <a:latin typeface="Calibri" panose="020F0502020204030204"/>
              </a:rPr>
              <a:t>m</a:t>
            </a:r>
            <a:r>
              <a:rPr kumimoji="0" lang="en-US" sz="3200" i="0" u="none" strike="noStrike" kern="1200" cap="none" spc="0" normalizeH="0" baseline="0" noProof="0" dirty="0" err="1">
                <a:ln>
                  <a:noFill/>
                </a:ln>
                <a:effectLst/>
                <a:uLnTx/>
                <a:uFillTx/>
                <a:latin typeface="Calibri" panose="020F0502020204030204"/>
                <a:ea typeface="+mn-ea"/>
                <a:cs typeface="+mn-cs"/>
              </a:rPr>
              <a:t>oney</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DB3BAF6-366C-D242-8BD2-D11F37642CBB}"/>
              </a:ext>
            </a:extLst>
          </p:cNvPr>
          <p:cNvGrpSpPr/>
          <p:nvPr/>
        </p:nvGrpSpPr>
        <p:grpSpPr>
          <a:xfrm>
            <a:off x="5198076" y="-1178335"/>
            <a:ext cx="8596703" cy="5239589"/>
            <a:chOff x="5198076" y="-1178335"/>
            <a:chExt cx="8596703" cy="5239589"/>
          </a:xfrm>
        </p:grpSpPr>
        <p:sp>
          <p:nvSpPr>
            <p:cNvPr id="9" name="Rectangle 8">
              <a:extLst>
                <a:ext uri="{FF2B5EF4-FFF2-40B4-BE49-F238E27FC236}">
                  <a16:creationId xmlns:a16="http://schemas.microsoft.com/office/drawing/2014/main" id="{5234C61E-39C2-F347-9ED0-C02830169420}"/>
                </a:ext>
              </a:extLst>
            </p:cNvPr>
            <p:cNvSpPr/>
            <p:nvPr/>
          </p:nvSpPr>
          <p:spPr>
            <a:xfrm>
              <a:off x="5198076" y="0"/>
              <a:ext cx="6993924" cy="4061254"/>
            </a:xfrm>
            <a:prstGeom prst="rect">
              <a:avLst/>
            </a:prstGeom>
            <a:gradFill flip="none" rotWithShape="1">
              <a:gsLst>
                <a:gs pos="68000">
                  <a:srgbClr val="54998B">
                    <a:alpha val="81000"/>
                  </a:srgbClr>
                </a:gs>
                <a:gs pos="44000">
                  <a:schemeClr val="accent1">
                    <a:lumMod val="5000"/>
                    <a:lumOff val="95000"/>
                    <a:alpha val="0"/>
                  </a:schemeClr>
                </a:gs>
                <a:gs pos="86000">
                  <a:srgbClr val="00604B">
                    <a:alpha val="9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649C8AD-12A3-5D44-919C-5C0122919D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grpSp>
    </p:spTree>
    <p:extLst>
      <p:ext uri="{BB962C8B-B14F-4D97-AF65-F5344CB8AC3E}">
        <p14:creationId xmlns:p14="http://schemas.microsoft.com/office/powerpoint/2010/main" val="426533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0A0EA6-3557-C44C-8E6A-6532216BE582}"/>
              </a:ext>
            </a:extLst>
          </p:cNvPr>
          <p:cNvSpPr/>
          <p:nvPr/>
        </p:nvSpPr>
        <p:spPr>
          <a:xfrm>
            <a:off x="-1" y="0"/>
            <a:ext cx="3801045" cy="6606746"/>
          </a:xfrm>
          <a:prstGeom prst="rect">
            <a:avLst/>
          </a:prstGeom>
          <a:solidFill>
            <a:srgbClr val="00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A6DF91-BE08-3747-994C-99BCCDACA7CE}"/>
              </a:ext>
            </a:extLst>
          </p:cNvPr>
          <p:cNvPicPr>
            <a:picLocks noChangeAspect="1"/>
          </p:cNvPicPr>
          <p:nvPr/>
        </p:nvPicPr>
        <p:blipFill rotWithShape="1">
          <a:blip r:embed="rId3"/>
          <a:srcRect b="6850"/>
          <a:stretch/>
        </p:blipFill>
        <p:spPr>
          <a:xfrm>
            <a:off x="1771556" y="3196933"/>
            <a:ext cx="2194372" cy="1360822"/>
          </a:xfrm>
          <a:prstGeom prst="rect">
            <a:avLst/>
          </a:prstGeom>
        </p:spPr>
      </p:pic>
      <p:sp>
        <p:nvSpPr>
          <p:cNvPr id="13" name="TextBox 12">
            <a:extLst>
              <a:ext uri="{FF2B5EF4-FFF2-40B4-BE49-F238E27FC236}">
                <a16:creationId xmlns:a16="http://schemas.microsoft.com/office/drawing/2014/main" id="{C5F20AC5-96E8-2D4B-8650-0DDD66A28583}"/>
              </a:ext>
            </a:extLst>
          </p:cNvPr>
          <p:cNvSpPr txBox="1"/>
          <p:nvPr/>
        </p:nvSpPr>
        <p:spPr>
          <a:xfrm>
            <a:off x="313040" y="562445"/>
            <a:ext cx="10611313" cy="1015663"/>
          </a:xfrm>
          <a:prstGeom prst="rect">
            <a:avLst/>
          </a:prstGeom>
          <a:noFill/>
        </p:spPr>
        <p:txBody>
          <a:bodyPr wrap="square" rtlCol="0">
            <a:spAutoFit/>
          </a:bodyPr>
          <a:lstStyle/>
          <a:p>
            <a:pPr marL="569913"/>
            <a:r>
              <a:rPr lang="en-US" sz="6000" b="1" spc="-150" dirty="0">
                <a:solidFill>
                  <a:schemeClr val="bg1"/>
                </a:solidFill>
              </a:rPr>
              <a:t>AGENDA  </a:t>
            </a:r>
            <a:r>
              <a:rPr lang="en-US" sz="6000" b="1" spc="-150" dirty="0">
                <a:solidFill>
                  <a:srgbClr val="19A683"/>
                </a:solidFill>
                <a:cs typeface="Arial" panose="020B0604020202020204" pitchFamily="34" charset="0"/>
              </a:rPr>
              <a:t>Smart money</a:t>
            </a:r>
          </a:p>
        </p:txBody>
      </p:sp>
      <p:pic>
        <p:nvPicPr>
          <p:cNvPr id="14" name="Picture 13">
            <a:extLst>
              <a:ext uri="{FF2B5EF4-FFF2-40B4-BE49-F238E27FC236}">
                <a16:creationId xmlns:a16="http://schemas.microsoft.com/office/drawing/2014/main" id="{CE23C566-FEFD-114A-B9FB-3CF5D89583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7806" y="10567"/>
            <a:ext cx="3364193" cy="1275565"/>
          </a:xfrm>
          <a:prstGeom prst="rect">
            <a:avLst/>
          </a:prstGeom>
        </p:spPr>
      </p:pic>
      <p:grpSp>
        <p:nvGrpSpPr>
          <p:cNvPr id="29" name="Group 28">
            <a:extLst>
              <a:ext uri="{FF2B5EF4-FFF2-40B4-BE49-F238E27FC236}">
                <a16:creationId xmlns:a16="http://schemas.microsoft.com/office/drawing/2014/main" id="{9C63A025-9CF5-2E47-84B3-39FEF95AC598}"/>
              </a:ext>
            </a:extLst>
          </p:cNvPr>
          <p:cNvGrpSpPr/>
          <p:nvPr/>
        </p:nvGrpSpPr>
        <p:grpSpPr>
          <a:xfrm>
            <a:off x="1762552" y="1458093"/>
            <a:ext cx="13520165" cy="4670855"/>
            <a:chOff x="1933202" y="1894055"/>
            <a:chExt cx="12830531" cy="4432605"/>
          </a:xfrm>
        </p:grpSpPr>
        <p:pic>
          <p:nvPicPr>
            <p:cNvPr id="28" name="Picture 2" descr="The ups and downs of looking after your grandchildren | Moneywise">
              <a:extLst>
                <a:ext uri="{FF2B5EF4-FFF2-40B4-BE49-F238E27FC236}">
                  <a16:creationId xmlns:a16="http://schemas.microsoft.com/office/drawing/2014/main" id="{3308E827-D2D2-6B4F-899E-6F49334CA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505" y="4949598"/>
              <a:ext cx="2079683" cy="13770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 descr="Will Your Retirement Income Be Enough?">
              <a:extLst>
                <a:ext uri="{FF2B5EF4-FFF2-40B4-BE49-F238E27FC236}">
                  <a16:creationId xmlns:a16="http://schemas.microsoft.com/office/drawing/2014/main" id="{3251BBDA-A138-7848-BED5-92701DB3AB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3202" y="2104815"/>
              <a:ext cx="2090986" cy="1317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AF6DE3-567D-4147-B281-1912059D30F2}"/>
                </a:ext>
              </a:extLst>
            </p:cNvPr>
            <p:cNvSpPr txBox="1"/>
            <p:nvPr/>
          </p:nvSpPr>
          <p:spPr>
            <a:xfrm>
              <a:off x="4193065" y="3260967"/>
              <a:ext cx="10570667" cy="1362809"/>
            </a:xfrm>
            <a:prstGeom prst="rect">
              <a:avLst/>
            </a:prstGeom>
            <a:noFill/>
          </p:spPr>
          <p:txBody>
            <a:bodyPr wrap="square" rtlCol="0">
              <a:spAutoFit/>
            </a:bodyPr>
            <a:lstStyle/>
            <a:p>
              <a:pPr>
                <a:lnSpc>
                  <a:spcPct val="200000"/>
                </a:lnSpc>
              </a:pPr>
              <a:r>
                <a:rPr lang="en-US" sz="4800" b="1" dirty="0">
                  <a:solidFill>
                    <a:srgbClr val="00604B"/>
                  </a:solidFill>
                </a:rPr>
                <a:t>Liquidity</a:t>
              </a:r>
            </a:p>
          </p:txBody>
        </p:sp>
        <p:sp>
          <p:nvSpPr>
            <p:cNvPr id="16" name="TextBox 15">
              <a:extLst>
                <a:ext uri="{FF2B5EF4-FFF2-40B4-BE49-F238E27FC236}">
                  <a16:creationId xmlns:a16="http://schemas.microsoft.com/office/drawing/2014/main" id="{E488DEE4-5340-9944-9671-1E2092E3C112}"/>
                </a:ext>
              </a:extLst>
            </p:cNvPr>
            <p:cNvSpPr txBox="1"/>
            <p:nvPr/>
          </p:nvSpPr>
          <p:spPr>
            <a:xfrm>
              <a:off x="4193066" y="1894055"/>
              <a:ext cx="10549354" cy="1362809"/>
            </a:xfrm>
            <a:prstGeom prst="rect">
              <a:avLst/>
            </a:prstGeom>
            <a:noFill/>
          </p:spPr>
          <p:txBody>
            <a:bodyPr wrap="square" rtlCol="0">
              <a:spAutoFit/>
            </a:bodyPr>
            <a:lstStyle/>
            <a:p>
              <a:pPr>
                <a:lnSpc>
                  <a:spcPct val="200000"/>
                </a:lnSpc>
              </a:pPr>
              <a:r>
                <a:rPr lang="en-US" sz="4800" b="1" dirty="0">
                  <a:solidFill>
                    <a:srgbClr val="00604B"/>
                  </a:solidFill>
                </a:rPr>
                <a:t>Leverage</a:t>
              </a:r>
            </a:p>
          </p:txBody>
        </p:sp>
        <p:sp>
          <p:nvSpPr>
            <p:cNvPr id="22" name="TextBox 21">
              <a:extLst>
                <a:ext uri="{FF2B5EF4-FFF2-40B4-BE49-F238E27FC236}">
                  <a16:creationId xmlns:a16="http://schemas.microsoft.com/office/drawing/2014/main" id="{C907D068-78E4-0348-AE19-5A5290C336DF}"/>
                </a:ext>
              </a:extLst>
            </p:cNvPr>
            <p:cNvSpPr txBox="1"/>
            <p:nvPr/>
          </p:nvSpPr>
          <p:spPr>
            <a:xfrm>
              <a:off x="4193065" y="4661612"/>
              <a:ext cx="10570668" cy="1362809"/>
            </a:xfrm>
            <a:prstGeom prst="rect">
              <a:avLst/>
            </a:prstGeom>
            <a:noFill/>
          </p:spPr>
          <p:txBody>
            <a:bodyPr wrap="square" rtlCol="0">
              <a:spAutoFit/>
            </a:bodyPr>
            <a:lstStyle/>
            <a:p>
              <a:pPr>
                <a:lnSpc>
                  <a:spcPct val="200000"/>
                </a:lnSpc>
              </a:pPr>
              <a:r>
                <a:rPr lang="en-US" sz="4800" b="1" dirty="0">
                  <a:solidFill>
                    <a:srgbClr val="00604B"/>
                  </a:solidFill>
                </a:rPr>
                <a:t>Legacy</a:t>
              </a:r>
            </a:p>
          </p:txBody>
        </p:sp>
      </p:grpSp>
    </p:spTree>
    <p:extLst>
      <p:ext uri="{BB962C8B-B14F-4D97-AF65-F5344CB8AC3E}">
        <p14:creationId xmlns:p14="http://schemas.microsoft.com/office/powerpoint/2010/main" val="230428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3924"/>
            <a:ext cx="8047348" cy="769441"/>
          </a:xfrm>
          <a:prstGeom prst="rect">
            <a:avLst/>
          </a:prstGeom>
          <a:noFill/>
        </p:spPr>
        <p:txBody>
          <a:bodyPr wrap="square" rtlCol="0">
            <a:spAutoFit/>
          </a:bodyPr>
          <a:lstStyle/>
          <a:p>
            <a:pPr marL="569913"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srgbClr val="00604B"/>
                </a:solidFill>
                <a:latin typeface="Calibri" panose="020F0502020204030204"/>
              </a:rPr>
              <a:t>Leverage</a:t>
            </a:r>
            <a:endParaRPr kumimoji="0" lang="en-US" sz="4400" b="1" i="0" u="none" strike="noStrike" kern="1200" cap="none" spc="0" normalizeH="0" baseline="0" noProof="0" dirty="0">
              <a:ln>
                <a:noFill/>
              </a:ln>
              <a:solidFill>
                <a:srgbClr val="00604B"/>
              </a:solidFill>
              <a:effectLst/>
              <a:uLnTx/>
              <a:uFillTx/>
              <a:latin typeface="Calibri" panose="020F0502020204030204"/>
              <a:ea typeface="+mn-ea"/>
              <a:cs typeface="+mn-cs"/>
            </a:endParaRPr>
          </a:p>
        </p:txBody>
      </p:sp>
      <p:sp>
        <p:nvSpPr>
          <p:cNvPr id="3" name="TextBox 2"/>
          <p:cNvSpPr txBox="1"/>
          <p:nvPr/>
        </p:nvSpPr>
        <p:spPr>
          <a:xfrm>
            <a:off x="0" y="968644"/>
            <a:ext cx="8634395" cy="4524315"/>
          </a:xfrm>
          <a:prstGeom prst="rect">
            <a:avLst/>
          </a:prstGeom>
          <a:noFill/>
        </p:spPr>
        <p:txBody>
          <a:bodyPr wrap="square" rtlCol="0">
            <a:spAutoFit/>
          </a:bodyPr>
          <a:lstStyle/>
          <a:p>
            <a:pPr marL="687388" marR="0" lvl="0" algn="l" defTabSz="457200" rtl="0" eaLnBrk="1" fontAlgn="auto" latinLnBrk="0" hangingPunct="1">
              <a:lnSpc>
                <a:spcPct val="100000"/>
              </a:lnSpc>
              <a:spcBef>
                <a:spcPts val="0"/>
              </a:spcBef>
              <a:spcAft>
                <a:spcPts val="0"/>
              </a:spcAft>
              <a:buClrTx/>
              <a:buSzTx/>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rPr>
              <a:t>Retirement income	</a:t>
            </a: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noProof="0" dirty="0">
                <a:solidFill>
                  <a:srgbClr val="19A683"/>
                </a:solidFill>
                <a:latin typeface="Calibri" panose="020F0502020204030204"/>
              </a:rPr>
              <a:t>Inflation hedge</a:t>
            </a: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noProof="0" dirty="0">
                <a:solidFill>
                  <a:srgbClr val="19A683"/>
                </a:solidFill>
                <a:latin typeface="Calibri" panose="020F0502020204030204"/>
              </a:rPr>
              <a:t>Downside protection</a:t>
            </a:r>
            <a:r>
              <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rPr>
              <a:t> </a:t>
            </a:r>
          </a:p>
          <a:p>
            <a:pPr marL="1144588"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dirty="0">
                <a:solidFill>
                  <a:srgbClr val="19A683"/>
                </a:solidFill>
                <a:latin typeface="Calibri" panose="020F0502020204030204"/>
              </a:rPr>
              <a:t>Tax deferral</a:t>
            </a: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a:p>
            <a:pPr marL="687388"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9A683"/>
              </a:solidFill>
              <a:effectLst/>
              <a:uLnTx/>
              <a:uFillTx/>
              <a:latin typeface="Calibri" panose="020F0502020204030204"/>
              <a:ea typeface="+mn-ea"/>
              <a:cs typeface="+mn-cs"/>
            </a:endParaRPr>
          </a:p>
        </p:txBody>
      </p:sp>
      <p:pic>
        <p:nvPicPr>
          <p:cNvPr id="7" name="Picture 2" descr="Will Your Retirement Income Be Enough?">
            <a:extLst>
              <a:ext uri="{FF2B5EF4-FFF2-40B4-BE49-F238E27FC236}">
                <a16:creationId xmlns:a16="http://schemas.microsoft.com/office/drawing/2014/main" id="{52F41DF4-B1FB-5949-BA90-B18F7FB6D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055" y="760303"/>
            <a:ext cx="5827150" cy="3770510"/>
          </a:xfrm>
          <a:prstGeom prst="rect">
            <a:avLst/>
          </a:prstGeom>
          <a:noFill/>
          <a:ln w="12700">
            <a:solidFill>
              <a:schemeClr val="bg1"/>
            </a:solidFill>
          </a:ln>
          <a:effectLst>
            <a:outerShdw blurRad="266700" dist="38100" dir="2700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384137"/>
      </p:ext>
    </p:extLst>
  </p:cSld>
  <p:clrMapOvr>
    <a:masterClrMapping/>
  </p:clrMapOvr>
</p:sld>
</file>

<file path=ppt/theme/theme1.xml><?xml version="1.0" encoding="utf-8"?>
<a:theme xmlns:a="http://schemas.openxmlformats.org/drawingml/2006/main" name="Custom Design">
  <a:themeElements>
    <a:clrScheme name="North American Colors">
      <a:dk1>
        <a:srgbClr val="003D31"/>
      </a:dk1>
      <a:lt1>
        <a:srgbClr val="19A683"/>
      </a:lt1>
      <a:dk2>
        <a:srgbClr val="00604B"/>
      </a:dk2>
      <a:lt2>
        <a:srgbClr val="FFFFFF"/>
      </a:lt2>
      <a:accent1>
        <a:srgbClr val="003D31"/>
      </a:accent1>
      <a:accent2>
        <a:srgbClr val="00604B"/>
      </a:accent2>
      <a:accent3>
        <a:srgbClr val="19A683"/>
      </a:accent3>
      <a:accent4>
        <a:srgbClr val="FFFFFF"/>
      </a:accent4>
      <a:accent5>
        <a:srgbClr val="FFFFFF"/>
      </a:accent5>
      <a:accent6>
        <a:srgbClr val="FFFFFF"/>
      </a:accent6>
      <a:hlink>
        <a:srgbClr val="00604B"/>
      </a:hlink>
      <a:folHlink>
        <a:srgbClr val="0060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2076</TotalTime>
  <Words>1498</Words>
  <Application>Microsoft Office PowerPoint</Application>
  <PresentationFormat>Widescreen</PresentationFormat>
  <Paragraphs>135</Paragraphs>
  <Slides>18</Slides>
  <Notes>16</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18</vt:i4>
      </vt:variant>
    </vt:vector>
  </HeadingPairs>
  <TitlesOfParts>
    <vt:vector size="32" baseType="lpstr">
      <vt:lpstr>Arial</vt:lpstr>
      <vt:lpstr>Calibri</vt:lpstr>
      <vt:lpstr>Calibri Light</vt:lpstr>
      <vt:lpstr>Custom Design</vt:lpstr>
      <vt:lpstr>8_Custom Design</vt:lpstr>
      <vt:lpstr>1_Custom Design</vt:lpstr>
      <vt:lpstr>2_Custom Design</vt:lpstr>
      <vt:lpstr>3_Custom Design</vt:lpstr>
      <vt:lpstr>4_Custom Design</vt:lpstr>
      <vt:lpstr>5_Custom Design</vt:lpstr>
      <vt:lpstr>6_Custom Design</vt:lpstr>
      <vt:lpstr>7_Custom Design</vt:lpstr>
      <vt:lpstr>6_Office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cam5207</dc:creator>
  <cp:lastModifiedBy>Eide, Andrew</cp:lastModifiedBy>
  <cp:revision>146</cp:revision>
  <dcterms:created xsi:type="dcterms:W3CDTF">2019-11-13T16:32:29Z</dcterms:created>
  <dcterms:modified xsi:type="dcterms:W3CDTF">2020-07-13T18:00:02Z</dcterms:modified>
</cp:coreProperties>
</file>