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8" r:id="rId2"/>
    <p:sldMasterId id="2147483664" r:id="rId3"/>
    <p:sldMasterId id="2147483666" r:id="rId4"/>
    <p:sldMasterId id="2147483668" r:id="rId5"/>
    <p:sldMasterId id="2147483670" r:id="rId6"/>
    <p:sldMasterId id="2147483672" r:id="rId7"/>
    <p:sldMasterId id="2147483674" r:id="rId8"/>
    <p:sldMasterId id="2147483676" r:id="rId9"/>
    <p:sldMasterId id="2147483818" r:id="rId10"/>
    <p:sldMasterId id="2147483827" r:id="rId11"/>
  </p:sldMasterIdLst>
  <p:notesMasterIdLst>
    <p:notesMasterId r:id="rId30"/>
  </p:notesMasterIdLst>
  <p:handoutMasterIdLst>
    <p:handoutMasterId r:id="rId31"/>
  </p:handoutMasterIdLst>
  <p:sldIdLst>
    <p:sldId id="327" r:id="rId12"/>
    <p:sldId id="277" r:id="rId13"/>
    <p:sldId id="271" r:id="rId14"/>
    <p:sldId id="345" r:id="rId15"/>
    <p:sldId id="337" r:id="rId16"/>
    <p:sldId id="261" r:id="rId17"/>
    <p:sldId id="262" r:id="rId18"/>
    <p:sldId id="264" r:id="rId19"/>
    <p:sldId id="338" r:id="rId20"/>
    <p:sldId id="339" r:id="rId21"/>
    <p:sldId id="340" r:id="rId22"/>
    <p:sldId id="341" r:id="rId23"/>
    <p:sldId id="343" r:id="rId24"/>
    <p:sldId id="270" r:id="rId25"/>
    <p:sldId id="265" r:id="rId26"/>
    <p:sldId id="266" r:id="rId27"/>
    <p:sldId id="333" r:id="rId28"/>
    <p:sldId id="33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4B"/>
    <a:srgbClr val="004B4B"/>
    <a:srgbClr val="19A683"/>
    <a:srgbClr val="009491"/>
    <a:srgbClr val="003D31"/>
    <a:srgbClr val="37E1B9"/>
    <a:srgbClr val="002F2D"/>
    <a:srgbClr val="000000"/>
    <a:srgbClr val="A80B7A"/>
    <a:srgbClr val="621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9" autoAdjust="0"/>
    <p:restoredTop sz="86410" autoAdjust="0"/>
  </p:normalViewPr>
  <p:slideViewPr>
    <p:cSldViewPr snapToGrid="0">
      <p:cViewPr>
        <p:scale>
          <a:sx n="50" d="100"/>
          <a:sy n="50" d="100"/>
        </p:scale>
        <p:origin x="918" y="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aseline="0" dirty="0">
                <a:solidFill>
                  <a:srgbClr val="00604B"/>
                </a:solidFill>
              </a:rPr>
              <a:t>P</a:t>
            </a:r>
            <a:r>
              <a:rPr lang="en-US" dirty="0">
                <a:solidFill>
                  <a:srgbClr val="00604B"/>
                </a:solidFill>
              </a:rPr>
              <a:t>ortfolio Before</a:t>
            </a:r>
            <a:r>
              <a:rPr lang="en-US" baseline="0" dirty="0">
                <a:solidFill>
                  <a:srgbClr val="00604B"/>
                </a:solidFill>
              </a:rPr>
              <a:t> Market Downturn</a:t>
            </a:r>
          </a:p>
          <a:p>
            <a:pPr>
              <a:defRPr/>
            </a:pPr>
            <a:r>
              <a:rPr lang="en-US" baseline="0" dirty="0">
                <a:solidFill>
                  <a:srgbClr val="00604B"/>
                </a:solidFill>
              </a:rPr>
              <a:t>$3,350,000</a:t>
            </a:r>
            <a:endParaRPr lang="en-US" dirty="0">
              <a:solidFill>
                <a:srgbClr val="00604B"/>
              </a:solidFill>
            </a:endParaRPr>
          </a:p>
        </c:rich>
      </c:tx>
      <c:layout>
        <c:manualLayout>
          <c:xMode val="edge"/>
          <c:yMode val="edge"/>
          <c:x val="6.7115277539025436E-2"/>
          <c:y val="1.900955242482807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Portfolio</c:v>
                </c:pt>
              </c:strCache>
            </c:strRef>
          </c:tx>
          <c:dPt>
            <c:idx val="0"/>
            <c:bubble3D val="0"/>
            <c:spPr>
              <a:solidFill>
                <a:srgbClr val="002F2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806-42C9-8C95-84FD1F06998E}"/>
              </c:ext>
            </c:extLst>
          </c:dPt>
          <c:dPt>
            <c:idx val="1"/>
            <c:bubble3D val="0"/>
            <c:spPr>
              <a:solidFill>
                <a:srgbClr val="19A68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806-42C9-8C95-84FD1F06998E}"/>
              </c:ext>
            </c:extLst>
          </c:dPt>
          <c:dPt>
            <c:idx val="2"/>
            <c:bubble3D val="0"/>
            <c:spPr>
              <a:solidFill>
                <a:srgbClr val="00604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806-42C9-8C95-84FD1F06998E}"/>
              </c:ext>
            </c:extLst>
          </c:dPt>
          <c:dLbls>
            <c:dLbl>
              <c:idx val="0"/>
              <c:tx>
                <c:rich>
                  <a:bodyPr/>
                  <a:lstStyle/>
                  <a:p>
                    <a:r>
                      <a:rPr lang="en-US" dirty="0"/>
                      <a:t>$1.75m</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06-42C9-8C95-84FD1F06998E}"/>
                </c:ext>
              </c:extLst>
            </c:dLbl>
            <c:dLbl>
              <c:idx val="1"/>
              <c:tx>
                <c:rich>
                  <a:bodyPr/>
                  <a:lstStyle/>
                  <a:p>
                    <a:r>
                      <a:rPr lang="en-US" dirty="0"/>
                      <a:t>$600k</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806-42C9-8C95-84FD1F06998E}"/>
                </c:ext>
              </c:extLst>
            </c:dLbl>
            <c:dLbl>
              <c:idx val="2"/>
              <c:tx>
                <c:rich>
                  <a:bodyPr/>
                  <a:lstStyle/>
                  <a:p>
                    <a:r>
                      <a:rPr lang="en-US" dirty="0"/>
                      <a:t>$1m</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806-42C9-8C95-84FD1F06998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401k</c:v>
                </c:pt>
                <c:pt idx="1">
                  <c:v>IRA</c:v>
                </c:pt>
                <c:pt idx="2">
                  <c:v>Managed Account</c:v>
                </c:pt>
              </c:strCache>
            </c:strRef>
          </c:cat>
          <c:val>
            <c:numRef>
              <c:f>Sheet1!$B$2:$B$4</c:f>
              <c:numCache>
                <c:formatCode>"$"#,##0_);[Red]\("$"#,##0\)</c:formatCode>
                <c:ptCount val="3"/>
                <c:pt idx="0">
                  <c:v>1750000</c:v>
                </c:pt>
                <c:pt idx="1">
                  <c:v>600000</c:v>
                </c:pt>
                <c:pt idx="2">
                  <c:v>1000000</c:v>
                </c:pt>
              </c:numCache>
            </c:numRef>
          </c:val>
          <c:extLst>
            <c:ext xmlns:c16="http://schemas.microsoft.com/office/drawing/2014/chart" uri="{C3380CC4-5D6E-409C-BE32-E72D297353CC}">
              <c16:uniqueId val="{00000006-2806-42C9-8C95-84FD1F06998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604B"/>
                </a:solidFill>
              </a:rPr>
              <a:t>Portfolio After Market Downturn</a:t>
            </a:r>
          </a:p>
          <a:p>
            <a:pPr>
              <a:defRPr/>
            </a:pPr>
            <a:r>
              <a:rPr lang="en-US" dirty="0">
                <a:solidFill>
                  <a:srgbClr val="00604B"/>
                </a:solidFill>
              </a:rPr>
              <a:t>$2,395,000</a:t>
            </a:r>
          </a:p>
        </c:rich>
      </c:tx>
      <c:layout>
        <c:manualLayout>
          <c:xMode val="edge"/>
          <c:yMode val="edge"/>
          <c:x val="1.3166702843622686E-2"/>
          <c:y val="1.592549975973812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Portfolio</c:v>
                </c:pt>
              </c:strCache>
            </c:strRef>
          </c:tx>
          <c:dPt>
            <c:idx val="0"/>
            <c:bubble3D val="0"/>
            <c:spPr>
              <a:solidFill>
                <a:srgbClr val="002F2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47E-4CA9-A005-20922A2230ED}"/>
              </c:ext>
            </c:extLst>
          </c:dPt>
          <c:dPt>
            <c:idx val="1"/>
            <c:bubble3D val="0"/>
            <c:spPr>
              <a:solidFill>
                <a:srgbClr val="19A68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47E-4CA9-A005-20922A2230ED}"/>
              </c:ext>
            </c:extLst>
          </c:dPt>
          <c:dPt>
            <c:idx val="2"/>
            <c:bubble3D val="0"/>
            <c:spPr>
              <a:solidFill>
                <a:srgbClr val="00604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47E-4CA9-A005-20922A2230ED}"/>
              </c:ext>
            </c:extLst>
          </c:dPt>
          <c:dLbls>
            <c:dLbl>
              <c:idx val="0"/>
              <c:tx>
                <c:rich>
                  <a:bodyPr/>
                  <a:lstStyle/>
                  <a:p>
                    <a:r>
                      <a:rPr lang="en-US" dirty="0"/>
                      <a:t>$1.225m</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47E-4CA9-A005-20922A2230ED}"/>
                </c:ext>
              </c:extLst>
            </c:dLbl>
            <c:dLbl>
              <c:idx val="1"/>
              <c:tx>
                <c:rich>
                  <a:bodyPr/>
                  <a:lstStyle/>
                  <a:p>
                    <a:r>
                      <a:rPr lang="en-US" dirty="0"/>
                      <a:t>$420k</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47E-4CA9-A005-20922A2230ED}"/>
                </c:ext>
              </c:extLst>
            </c:dLbl>
            <c:dLbl>
              <c:idx val="2"/>
              <c:layout>
                <c:manualLayout>
                  <c:x val="0.18756683241878033"/>
                  <c:y val="0.12988119327729022"/>
                </c:manualLayout>
              </c:layout>
              <c:tx>
                <c:rich>
                  <a:bodyPr/>
                  <a:lstStyle/>
                  <a:p>
                    <a:r>
                      <a:rPr lang="en-US" dirty="0"/>
                      <a:t>$750k</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47E-4CA9-A005-20922A2230E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401k</c:v>
                </c:pt>
                <c:pt idx="1">
                  <c:v>IRA</c:v>
                </c:pt>
                <c:pt idx="2">
                  <c:v>Managed Account</c:v>
                </c:pt>
              </c:strCache>
            </c:strRef>
          </c:cat>
          <c:val>
            <c:numRef>
              <c:f>Sheet1!$B$2:$B$4</c:f>
              <c:numCache>
                <c:formatCode>"$"#,##0_);[Red]\("$"#,##0\)</c:formatCode>
                <c:ptCount val="3"/>
                <c:pt idx="0">
                  <c:v>1225000</c:v>
                </c:pt>
                <c:pt idx="1">
                  <c:v>420000</c:v>
                </c:pt>
                <c:pt idx="2">
                  <c:v>750000</c:v>
                </c:pt>
              </c:numCache>
            </c:numRef>
          </c:val>
          <c:extLst>
            <c:ext xmlns:c16="http://schemas.microsoft.com/office/drawing/2014/chart" uri="{C3380CC4-5D6E-409C-BE32-E72D297353CC}">
              <c16:uniqueId val="{00000006-847E-4CA9-A005-20922A2230E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604B"/>
                </a:solidFill>
              </a:rPr>
              <a:t>Portfolio After Market Downturn</a:t>
            </a:r>
          </a:p>
          <a:p>
            <a:pPr>
              <a:defRPr/>
            </a:pPr>
            <a:r>
              <a:rPr lang="en-US" dirty="0">
                <a:solidFill>
                  <a:srgbClr val="00604B"/>
                </a:solidFill>
              </a:rPr>
              <a:t>$2,395,000</a:t>
            </a:r>
          </a:p>
        </c:rich>
      </c:tx>
      <c:layout>
        <c:manualLayout>
          <c:xMode val="edge"/>
          <c:yMode val="edge"/>
          <c:x val="1.3166702843622686E-2"/>
          <c:y val="1.592549975973812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Portfolio</c:v>
                </c:pt>
              </c:strCache>
            </c:strRef>
          </c:tx>
          <c:dPt>
            <c:idx val="0"/>
            <c:bubble3D val="0"/>
            <c:spPr>
              <a:solidFill>
                <a:srgbClr val="002F2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756-4A5B-ADB2-000F0B65E007}"/>
              </c:ext>
            </c:extLst>
          </c:dPt>
          <c:dPt>
            <c:idx val="1"/>
            <c:bubble3D val="0"/>
            <c:spPr>
              <a:solidFill>
                <a:srgbClr val="19A68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756-4A5B-ADB2-000F0B65E007}"/>
              </c:ext>
            </c:extLst>
          </c:dPt>
          <c:dPt>
            <c:idx val="2"/>
            <c:bubble3D val="0"/>
            <c:spPr>
              <a:solidFill>
                <a:srgbClr val="00604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756-4A5B-ADB2-000F0B65E007}"/>
              </c:ext>
            </c:extLst>
          </c:dPt>
          <c:dLbls>
            <c:dLbl>
              <c:idx val="0"/>
              <c:tx>
                <c:rich>
                  <a:bodyPr/>
                  <a:lstStyle/>
                  <a:p>
                    <a:r>
                      <a:rPr lang="en-US" dirty="0"/>
                      <a:t>$1.225m</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756-4A5B-ADB2-000F0B65E007}"/>
                </c:ext>
              </c:extLst>
            </c:dLbl>
            <c:dLbl>
              <c:idx val="1"/>
              <c:tx>
                <c:rich>
                  <a:bodyPr/>
                  <a:lstStyle/>
                  <a:p>
                    <a:r>
                      <a:rPr lang="en-US" dirty="0"/>
                      <a:t>$420k</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56-4A5B-ADB2-000F0B65E007}"/>
                </c:ext>
              </c:extLst>
            </c:dLbl>
            <c:dLbl>
              <c:idx val="2"/>
              <c:layout>
                <c:manualLayout>
                  <c:x val="0.18756683241878033"/>
                  <c:y val="0.12988119327729022"/>
                </c:manualLayout>
              </c:layout>
              <c:tx>
                <c:rich>
                  <a:bodyPr/>
                  <a:lstStyle/>
                  <a:p>
                    <a:r>
                      <a:rPr lang="en-US" dirty="0"/>
                      <a:t>$750k</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756-4A5B-ADB2-000F0B65E00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401k</c:v>
                </c:pt>
                <c:pt idx="1">
                  <c:v>IRA</c:v>
                </c:pt>
                <c:pt idx="2">
                  <c:v>Managed Account</c:v>
                </c:pt>
              </c:strCache>
            </c:strRef>
          </c:cat>
          <c:val>
            <c:numRef>
              <c:f>Sheet1!$B$2:$B$4</c:f>
              <c:numCache>
                <c:formatCode>"$"#,##0_);[Red]\("$"#,##0\)</c:formatCode>
                <c:ptCount val="3"/>
                <c:pt idx="0">
                  <c:v>1225000</c:v>
                </c:pt>
                <c:pt idx="1">
                  <c:v>420000</c:v>
                </c:pt>
                <c:pt idx="2">
                  <c:v>750000</c:v>
                </c:pt>
              </c:numCache>
            </c:numRef>
          </c:val>
          <c:extLst>
            <c:ext xmlns:c16="http://schemas.microsoft.com/office/drawing/2014/chart" uri="{C3380CC4-5D6E-409C-BE32-E72D297353CC}">
              <c16:uniqueId val="{00000006-E756-4A5B-ADB2-000F0B65E00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00604B"/>
                </a:solidFill>
              </a:rPr>
              <a:t>Portfolio + Life Insurance</a:t>
            </a:r>
          </a:p>
          <a:p>
            <a:pPr>
              <a:defRPr/>
            </a:pPr>
            <a:r>
              <a:rPr lang="en-US" dirty="0">
                <a:solidFill>
                  <a:srgbClr val="00604B"/>
                </a:solidFill>
              </a:rPr>
              <a:t>$3,395,000</a:t>
            </a:r>
          </a:p>
        </c:rich>
      </c:tx>
      <c:layout>
        <c:manualLayout>
          <c:xMode val="edge"/>
          <c:yMode val="edge"/>
          <c:x val="8.6065620061344633E-2"/>
          <c:y val="2.219733792938266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Portfolio</c:v>
                </c:pt>
              </c:strCache>
            </c:strRef>
          </c:tx>
          <c:spPr>
            <a:ln w="57150"/>
          </c:spPr>
          <c:dPt>
            <c:idx val="0"/>
            <c:bubble3D val="0"/>
            <c:spPr>
              <a:solidFill>
                <a:srgbClr val="002F2D"/>
              </a:solidFill>
              <a:ln w="571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33F-4E4B-A366-272BAF48F100}"/>
              </c:ext>
            </c:extLst>
          </c:dPt>
          <c:dPt>
            <c:idx val="1"/>
            <c:bubble3D val="0"/>
            <c:spPr>
              <a:solidFill>
                <a:srgbClr val="19A683"/>
              </a:solidFill>
              <a:ln w="571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33F-4E4B-A366-272BAF48F100}"/>
              </c:ext>
            </c:extLst>
          </c:dPt>
          <c:dPt>
            <c:idx val="2"/>
            <c:bubble3D val="0"/>
            <c:spPr>
              <a:solidFill>
                <a:srgbClr val="00604B"/>
              </a:solidFill>
              <a:ln w="571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33F-4E4B-A366-272BAF48F100}"/>
              </c:ext>
            </c:extLst>
          </c:dPt>
          <c:dPt>
            <c:idx val="3"/>
            <c:bubble3D val="0"/>
            <c:spPr>
              <a:solidFill>
                <a:srgbClr val="004B4B"/>
              </a:solidFill>
              <a:ln w="57150">
                <a:solidFill>
                  <a:srgbClr val="00949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33F-4E4B-A366-272BAF48F100}"/>
              </c:ext>
            </c:extLst>
          </c:dPt>
          <c:dLbls>
            <c:dLbl>
              <c:idx val="0"/>
              <c:tx>
                <c:rich>
                  <a:bodyPr/>
                  <a:lstStyle/>
                  <a:p>
                    <a:r>
                      <a:rPr lang="en-US" dirty="0"/>
                      <a:t>$1.225m</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3F-4E4B-A366-272BAF48F100}"/>
                </c:ext>
              </c:extLst>
            </c:dLbl>
            <c:dLbl>
              <c:idx val="1"/>
              <c:tx>
                <c:rich>
                  <a:bodyPr/>
                  <a:lstStyle/>
                  <a:p>
                    <a:r>
                      <a:rPr lang="en-US" dirty="0"/>
                      <a:t>$420k</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3F-4E4B-A366-272BAF48F100}"/>
                </c:ext>
              </c:extLst>
            </c:dLbl>
            <c:dLbl>
              <c:idx val="2"/>
              <c:layout>
                <c:manualLayout>
                  <c:x val="0.10996484672635717"/>
                  <c:y val="-0.16578000940774423"/>
                </c:manualLayout>
              </c:layout>
              <c:tx>
                <c:rich>
                  <a:bodyPr/>
                  <a:lstStyle/>
                  <a:p>
                    <a:r>
                      <a:rPr lang="en-US" dirty="0"/>
                      <a:t>$750k</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3F-4E4B-A366-272BAF48F100}"/>
                </c:ext>
              </c:extLst>
            </c:dLbl>
            <c:dLbl>
              <c:idx val="3"/>
              <c:tx>
                <c:rich>
                  <a:bodyPr/>
                  <a:lstStyle/>
                  <a:p>
                    <a:r>
                      <a:rPr lang="en-US"/>
                      <a:t>$1m</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33F-4E4B-A366-272BAF48F10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401k</c:v>
                </c:pt>
                <c:pt idx="1">
                  <c:v>IRA</c:v>
                </c:pt>
                <c:pt idx="2">
                  <c:v>Managed Account</c:v>
                </c:pt>
                <c:pt idx="3">
                  <c:v>Life Insurance</c:v>
                </c:pt>
              </c:strCache>
            </c:strRef>
          </c:cat>
          <c:val>
            <c:numRef>
              <c:f>Sheet1!$B$2:$B$5</c:f>
              <c:numCache>
                <c:formatCode>"$"#,##0_);[Red]\("$"#,##0\)</c:formatCode>
                <c:ptCount val="4"/>
                <c:pt idx="0">
                  <c:v>1225000</c:v>
                </c:pt>
                <c:pt idx="1">
                  <c:v>420000</c:v>
                </c:pt>
                <c:pt idx="2">
                  <c:v>750000</c:v>
                </c:pt>
                <c:pt idx="3">
                  <c:v>1000000</c:v>
                </c:pt>
              </c:numCache>
            </c:numRef>
          </c:val>
          <c:extLst>
            <c:ext xmlns:c16="http://schemas.microsoft.com/office/drawing/2014/chart" uri="{C3380CC4-5D6E-409C-BE32-E72D297353CC}">
              <c16:uniqueId val="{00000008-233F-4E4B-A366-272BAF48F1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8C7CC-CFA2-43EC-9571-5437D3169338}" type="datetimeFigureOut">
              <a:rPr lang="en-US" smtClean="0"/>
              <a:t>7/13/2020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1097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2DC37-7257-4D50-8A47-9FC0A1BDCA87}"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2912E-4BCA-4537-9CA2-50BCABF11891}" type="slidenum">
              <a:rPr lang="en-US" smtClean="0"/>
              <a:t>‹#›</a:t>
            </a:fld>
            <a:endParaRPr lang="en-US"/>
          </a:p>
        </p:txBody>
      </p:sp>
    </p:spTree>
    <p:extLst>
      <p:ext uri="{BB962C8B-B14F-4D97-AF65-F5344CB8AC3E}">
        <p14:creationId xmlns:p14="http://schemas.microsoft.com/office/powerpoint/2010/main" val="351141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2</a:t>
            </a:fld>
            <a:endParaRPr lang="en-US"/>
          </a:p>
        </p:txBody>
      </p:sp>
    </p:spTree>
    <p:extLst>
      <p:ext uri="{BB962C8B-B14F-4D97-AF65-F5344CB8AC3E}">
        <p14:creationId xmlns:p14="http://schemas.microsoft.com/office/powerpoint/2010/main" val="269270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a:buFont typeface="Arial" panose="020B0604020202020204" pitchFamily="34" charset="0"/>
              <a:buNone/>
            </a:pPr>
            <a:r>
              <a:rPr lang="en-US" dirty="0">
                <a:solidFill>
                  <a:prstClr val="black"/>
                </a:solidFill>
                <a:latin typeface="Arial" panose="020B0604020202020204" pitchFamily="34" charset="0"/>
                <a:cs typeface="Arial" panose="020B0604020202020204" pitchFamily="34" charset="0"/>
              </a:rPr>
              <a:t>- Now let’s look at a case study. Here we have a 59-year-old with a death benefit need. She recently has</a:t>
            </a:r>
            <a:r>
              <a:rPr lang="en-US" baseline="0" dirty="0">
                <a:solidFill>
                  <a:prstClr val="black"/>
                </a:solidFill>
                <a:latin typeface="Arial" panose="020B0604020202020204" pitchFamily="34" charset="0"/>
                <a:cs typeface="Arial" panose="020B0604020202020204" pitchFamily="34" charset="0"/>
              </a:rPr>
              <a:t> e</a:t>
            </a:r>
            <a:r>
              <a:rPr lang="en-US" dirty="0">
                <a:solidFill>
                  <a:prstClr val="black"/>
                </a:solidFill>
                <a:latin typeface="Arial" panose="020B0604020202020204" pitchFamily="34" charset="0"/>
                <a:cs typeface="Arial" panose="020B0604020202020204" pitchFamily="34" charset="0"/>
              </a:rPr>
              <a:t>xperienced a loss in the value of her assets. </a:t>
            </a:r>
          </a:p>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11</a:t>
            </a:fld>
            <a:endParaRPr lang="en-US"/>
          </a:p>
        </p:txBody>
      </p:sp>
    </p:spTree>
    <p:extLst>
      <p:ext uri="{BB962C8B-B14F-4D97-AF65-F5344CB8AC3E}">
        <p14:creationId xmlns:p14="http://schemas.microsoft.com/office/powerpoint/2010/main" val="225939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is a hypothetical example of her assets.</a:t>
            </a:r>
            <a:r>
              <a:rPr lang="en-US" baseline="0" dirty="0"/>
              <a:t> On the left you can see the value before any downturn and on the right, you can see how they’ve been impacted and are now valued at less. </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12</a:t>
            </a:fld>
            <a:endParaRPr lang="en-US"/>
          </a:p>
        </p:txBody>
      </p:sp>
    </p:spTree>
    <p:extLst>
      <p:ext uri="{BB962C8B-B14F-4D97-AF65-F5344CB8AC3E}">
        <p14:creationId xmlns:p14="http://schemas.microsoft.com/office/powerpoint/2010/main" val="249921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continuing with our hypothetical</a:t>
            </a:r>
            <a:r>
              <a:rPr lang="en-US" baseline="0" dirty="0"/>
              <a:t> example – you see that if she were to pass away, the value of her assets would be less and therefore her heirs would get less. But on the right we see that she has purchased a $1mm term policy. That immediately boosts her overall assets and now she has the peace of mind knowing she will not leave less to her loved ones. </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13</a:t>
            </a:fld>
            <a:endParaRPr lang="en-US"/>
          </a:p>
        </p:txBody>
      </p:sp>
    </p:spTree>
    <p:extLst>
      <p:ext uri="{BB962C8B-B14F-4D97-AF65-F5344CB8AC3E}">
        <p14:creationId xmlns:p14="http://schemas.microsoft.com/office/powerpoint/2010/main" val="239818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t>
            </a:r>
            <a:r>
              <a:rPr lang="en-US" baseline="0" dirty="0"/>
              <a:t> In </a:t>
            </a:r>
            <a:r>
              <a:rPr lang="en-US" baseline="0" dirty="0" smtClean="0"/>
              <a:t>summary</a:t>
            </a:r>
            <a:r>
              <a:rPr lang="en-US" baseline="0" dirty="0"/>
              <a:t>, we talked about reduction, how a client’s assets may have been affected in a downturn. Result, how that would mean less money to pass on to heirs, and lastly recovery, how you can use term to cover the gap and make up the </a:t>
            </a:r>
            <a:r>
              <a:rPr lang="en-US" baseline="0" dirty="0" smtClean="0"/>
              <a:t>difference.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24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084263" indent="0">
              <a:buFont typeface="Arial" panose="020B0604020202020204" pitchFamily="34" charset="0"/>
              <a:buNone/>
            </a:pPr>
            <a:r>
              <a:rPr lang="en-US" sz="1200" dirty="0"/>
              <a:t>So</a:t>
            </a:r>
            <a:r>
              <a:rPr lang="en-US" sz="1200" baseline="0" dirty="0"/>
              <a:t> what this means for clients, is it can provide a death benefit to them as well as making them whole again for any losses. For the financial professional, this is another concept they can run with to help their clients and </a:t>
            </a:r>
            <a:r>
              <a:rPr lang="en-US" sz="1200" baseline="0" dirty="0" smtClean="0"/>
              <a:t>help grow </a:t>
            </a:r>
            <a:r>
              <a:rPr lang="en-US" sz="1200" baseline="0" dirty="0"/>
              <a:t>their book of business.  </a:t>
            </a: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87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541463" indent="-45720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42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17</a:t>
            </a:fld>
            <a:endParaRPr lang="en-US"/>
          </a:p>
        </p:txBody>
      </p:sp>
    </p:spTree>
    <p:extLst>
      <p:ext uri="{BB962C8B-B14F-4D97-AF65-F5344CB8AC3E}">
        <p14:creationId xmlns:p14="http://schemas.microsoft.com/office/powerpoint/2010/main" val="203679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3</a:t>
            </a:fld>
            <a:endParaRPr lang="en-US"/>
          </a:p>
        </p:txBody>
      </p:sp>
    </p:spTree>
    <p:extLst>
      <p:ext uri="{BB962C8B-B14F-4D97-AF65-F5344CB8AC3E}">
        <p14:creationId xmlns:p14="http://schemas.microsoft.com/office/powerpoint/2010/main" val="68091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1450" indent="-171450">
              <a:buFontTx/>
              <a:buChar char="-"/>
            </a:pPr>
            <a:r>
              <a:rPr lang="en-US" baseline="0" dirty="0"/>
              <a:t>Information taken from “S&amp;P 500 Historical Index Change Detail” page on North American IUL Illustration </a:t>
            </a:r>
          </a:p>
          <a:p>
            <a:pPr marL="171450" indent="-171450">
              <a:buFontTx/>
              <a:buChar char="-"/>
            </a:pPr>
            <a:endParaRPr lang="en-US" baseline="0" dirty="0"/>
          </a:p>
          <a:p>
            <a:pPr marL="0" indent="0">
              <a:buFontTx/>
              <a:buNone/>
            </a:pPr>
            <a:r>
              <a:rPr lang="en-US" baseline="0" dirty="0"/>
              <a:t>As you can see here, the S&amp;P 500 has shown some volatility over the last 20 years. This could have an impact on a client’s portfolio. The points in red are two recent downturns – the Great Recession of ‘08 and then earlier this year when COVID-19 created a downturn.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57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Taken from annuity marketing piece </a:t>
            </a:r>
            <a:r>
              <a:rPr lang="en-US" sz="1200" b="0" i="0" u="none" strike="noStrike" kern="1200" baseline="0" dirty="0">
                <a:solidFill>
                  <a:schemeClr val="tx1"/>
                </a:solidFill>
                <a:latin typeface="+mn-lt"/>
                <a:ea typeface="+mn-ea"/>
                <a:cs typeface="+mn-cs"/>
              </a:rPr>
              <a:t>27272Z-P.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Clients sometime don’t understand that even when there is a downturn – of let’s say 10%. A rebound of 10% does not mean you’ve broken even. In fact, the amount needed to fully recover is higher than the downturn. See the slide on how, for example in a 30% downturn you would actually need 42.9% upswing to bring you back to even.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11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Need new title and new picture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09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Need new title and new pics</a:t>
            </a:r>
          </a:p>
          <a:p>
            <a:endParaRPr lang="en-US" dirty="0"/>
          </a:p>
          <a:p>
            <a:r>
              <a:rPr lang="en-US" dirty="0"/>
              <a:t>-</a:t>
            </a:r>
            <a:r>
              <a:rPr lang="en-US" baseline="0" dirty="0"/>
              <a:t> Today I’d like to briefly cover 3 topics – reduction, result, and recovery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8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084263" indent="0">
              <a:buFont typeface="Arial" panose="020B0604020202020204" pitchFamily="34" charset="0"/>
              <a:buNone/>
            </a:pPr>
            <a:r>
              <a:rPr lang="en-US" sz="1200" dirty="0"/>
              <a:t>Reduction</a:t>
            </a:r>
          </a:p>
          <a:p>
            <a:pPr marL="1084263" indent="0">
              <a:buFont typeface="Arial" panose="020B0604020202020204" pitchFamily="34" charset="0"/>
              <a:buNone/>
            </a:pPr>
            <a:r>
              <a:rPr lang="en-US" sz="1200" dirty="0"/>
              <a:t>-</a:t>
            </a:r>
            <a:r>
              <a:rPr lang="en-US" sz="1200" baseline="0" dirty="0"/>
              <a:t> We saw earlier the impact a down market could have on a client's assets.  Depending on their exposure, the reduction in their values can be very impactful. We also saw that the road to recovery is not as easy as making up the losses. The break even point is higher than the loss.</a:t>
            </a: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73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Result</a:t>
            </a:r>
            <a:endParaRPr lang="en-US" sz="1200" dirty="0"/>
          </a:p>
          <a:p>
            <a:pPr marL="171450" indent="-171450">
              <a:buFontTx/>
              <a:buChar char="-"/>
            </a:pPr>
            <a:r>
              <a:rPr lang="en-US" sz="1200" baseline="0" dirty="0"/>
              <a:t>The result of a decline and reduction is that one’s value is lower. If a client's assets have been reduced, they are not worth as much as they were prior to those assets losing value. What happens if they pass away? Will less be passed on to their spouse? Their kids? How long will it take to make up any losses? These are all important questions. And while it is unknown how long it will take, if ever, to recover one’s losses – what is known is that life insurance can fill the gap and provide the protection needed today.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8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1450" indent="-171450">
              <a:spcAft>
                <a:spcPts val="1200"/>
              </a:spcAft>
              <a:buFontTx/>
              <a:buChar char="-"/>
            </a:pPr>
            <a:r>
              <a:rPr lang="en-US" sz="1200" dirty="0"/>
              <a:t>North American’s </a:t>
            </a:r>
            <a:r>
              <a:rPr lang="en-US" sz="1200" dirty="0" err="1"/>
              <a:t>ADDvantage</a:t>
            </a:r>
            <a:r>
              <a:rPr lang="en-US" sz="1200" dirty="0"/>
              <a:t> Term can make the client whole today. They don’t need to worry about</a:t>
            </a:r>
            <a:r>
              <a:rPr lang="en-US" sz="1200" baseline="0" dirty="0"/>
              <a:t> passing on less money their loved ones if they pass away because the gap is filled. Moreover, term is a cost efficient way to accomplish that goal. </a:t>
            </a:r>
          </a:p>
          <a:p>
            <a:pPr marL="171450" indent="-171450">
              <a:spcAft>
                <a:spcPts val="1200"/>
              </a:spcAft>
              <a:buFontTx/>
              <a:buChar char="-"/>
            </a:pPr>
            <a:r>
              <a:rPr lang="en-US" sz="1200" baseline="0" dirty="0" err="1"/>
              <a:t>ADDvantage</a:t>
            </a:r>
            <a:r>
              <a:rPr lang="en-US" sz="1200" baseline="0" dirty="0"/>
              <a:t> Term is offered in </a:t>
            </a:r>
            <a:r>
              <a:rPr lang="en-US" sz="1200" dirty="0"/>
              <a:t>10, 15, 20, and 30 year durations. It</a:t>
            </a:r>
            <a:r>
              <a:rPr lang="en-US" sz="1200" baseline="0" dirty="0"/>
              <a:t> has c</a:t>
            </a:r>
            <a:r>
              <a:rPr lang="en-US" sz="1200" dirty="0"/>
              <a:t>ompetitive premiums, is convertible to </a:t>
            </a:r>
            <a:r>
              <a:rPr lang="en-US" sz="1200" b="1" dirty="0"/>
              <a:t>any</a:t>
            </a:r>
            <a:r>
              <a:rPr lang="en-US" sz="1200" dirty="0"/>
              <a:t> permanent product,</a:t>
            </a:r>
            <a:r>
              <a:rPr lang="en-US" sz="1200" baseline="0" dirty="0"/>
              <a:t> and includes Living Benefits. </a:t>
            </a: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2912E-4BCA-4537-9CA2-50BCABF118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78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2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8134" y="2293408"/>
            <a:ext cx="5386917" cy="3951288"/>
          </a:xfrm>
          <a:prstGeom prst="rect">
            <a:avLst/>
          </a:prstGeom>
        </p:spPr>
        <p:txBody>
          <a:bodyPr/>
          <a:lstStyle>
            <a:lvl1pPr>
              <a:buClr>
                <a:srgbClr val="00378A"/>
              </a:buClr>
              <a:defRPr sz="2400"/>
            </a:lvl1pPr>
            <a:lvl2pPr>
              <a:buClr>
                <a:srgbClr val="00378A"/>
              </a:buClr>
              <a:defRPr sz="2000"/>
            </a:lvl2pPr>
            <a:lvl3pPr>
              <a:buClr>
                <a:srgbClr val="00378A"/>
              </a:buClr>
              <a:defRPr sz="1800"/>
            </a:lvl3pPr>
            <a:lvl4pPr>
              <a:buClr>
                <a:srgbClr val="00378A"/>
              </a:buClr>
              <a:defRPr sz="1600"/>
            </a:lvl4pPr>
            <a:lvl5pPr>
              <a:buClr>
                <a:srgbClr val="00378A"/>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30440" y="2293408"/>
            <a:ext cx="5389033" cy="3951288"/>
          </a:xfrm>
          <a:prstGeom prst="rect">
            <a:avLst/>
          </a:prstGeom>
        </p:spPr>
        <p:txBody>
          <a:bodyPr/>
          <a:lstStyle>
            <a:lvl1pPr>
              <a:buClr>
                <a:srgbClr val="00378A"/>
              </a:buClr>
              <a:defRPr sz="2400"/>
            </a:lvl1pPr>
            <a:lvl2pPr>
              <a:buClr>
                <a:srgbClr val="00378A"/>
              </a:buClr>
              <a:defRPr sz="2000"/>
            </a:lvl2pPr>
            <a:lvl3pPr>
              <a:buClr>
                <a:srgbClr val="00378A"/>
              </a:buClr>
              <a:defRPr sz="1800"/>
            </a:lvl3pPr>
            <a:lvl4pPr>
              <a:buClr>
                <a:srgbClr val="00378A"/>
              </a:buClr>
              <a:defRPr sz="1600"/>
            </a:lvl4pPr>
            <a:lvl5pPr>
              <a:buClr>
                <a:srgbClr val="00378A"/>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p:cNvSpPr>
            <a:spLocks noGrp="1" noChangeArrowheads="1"/>
          </p:cNvSpPr>
          <p:nvPr>
            <p:ph type="sldNum" sz="quarter" idx="11"/>
          </p:nvPr>
        </p:nvSpPr>
        <p:spPr bwMode="auto">
          <a:xfrm>
            <a:off x="11684000" y="6553200"/>
            <a:ext cx="508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smtClean="0">
                <a:solidFill>
                  <a:schemeClr val="tx1"/>
                </a:solidFill>
              </a:defRPr>
            </a:lvl1pPr>
          </a:lstStyle>
          <a:p>
            <a:pPr>
              <a:defRPr/>
            </a:pPr>
            <a:fld id="{591CE39F-2E7C-4456-BDAB-A3CAF5EC5BE9}" type="slidenum">
              <a:rPr lang="en-US" smtClean="0"/>
              <a:pPr>
                <a:defRPr/>
              </a:pPr>
              <a:t>‹#›</a:t>
            </a:fld>
            <a:endParaRPr lang="en-US" dirty="0"/>
          </a:p>
        </p:txBody>
      </p:sp>
      <p:sp>
        <p:nvSpPr>
          <p:cNvPr id="7" name="Rectangle 5"/>
          <p:cNvSpPr>
            <a:spLocks noGrp="1" noChangeArrowheads="1"/>
          </p:cNvSpPr>
          <p:nvPr>
            <p:ph type="ftr" sz="quarter" idx="3"/>
          </p:nvPr>
        </p:nvSpPr>
        <p:spPr bwMode="auto">
          <a:xfrm>
            <a:off x="-568959" y="6603078"/>
            <a:ext cx="9144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800" b="1" smtClean="0">
                <a:solidFill>
                  <a:schemeClr val="tx1"/>
                </a:solidFill>
              </a:defRPr>
            </a:lvl1pPr>
          </a:lstStyle>
          <a:p>
            <a:pPr>
              <a:defRPr/>
            </a:pPr>
            <a:r>
              <a:rPr lang="en-US" dirty="0"/>
              <a:t>FOR AGENT USE ONLY. NOT TO BE USED FOR CONSUMER SOLICITATION PURPOSES.</a:t>
            </a:r>
          </a:p>
        </p:txBody>
      </p:sp>
      <p:sp>
        <p:nvSpPr>
          <p:cNvPr id="8" name="Date Placeholder 3"/>
          <p:cNvSpPr>
            <a:spLocks noGrp="1"/>
          </p:cNvSpPr>
          <p:nvPr>
            <p:ph type="dt" sz="half" idx="12"/>
          </p:nvPr>
        </p:nvSpPr>
        <p:spPr>
          <a:xfrm>
            <a:off x="44336" y="6604260"/>
            <a:ext cx="1625600" cy="228600"/>
          </a:xfrm>
          <a:prstGeom prst="rect">
            <a:avLst/>
          </a:prstGeom>
        </p:spPr>
        <p:txBody>
          <a:bodyPr/>
          <a:lstStyle>
            <a:lvl1pPr>
              <a:defRPr sz="800"/>
            </a:lvl1pPr>
          </a:lstStyle>
          <a:p>
            <a:pPr>
              <a:defRPr/>
            </a:pPr>
            <a:r>
              <a:rPr lang="en-US" dirty="0"/>
              <a:t>285M   11/16</a:t>
            </a:r>
          </a:p>
        </p:txBody>
      </p:sp>
    </p:spTree>
    <p:extLst>
      <p:ext uri="{BB962C8B-B14F-4D97-AF65-F5344CB8AC3E}">
        <p14:creationId xmlns:p14="http://schemas.microsoft.com/office/powerpoint/2010/main" val="188314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5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1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0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0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lvl1pPr algn="ctr">
              <a:defRPr b="1">
                <a:solidFill>
                  <a:srgbClr val="00703C"/>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8617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9F44ACED-7DFA-2D4E-9626-719C90A061C5}"/>
              </a:ext>
            </a:extLst>
          </p:cNvPr>
          <p:cNvSpPr>
            <a:spLocks noGrp="1"/>
          </p:cNvSpPr>
          <p:nvPr>
            <p:ph type="pic" sz="quarter" idx="13"/>
          </p:nvPr>
        </p:nvSpPr>
        <p:spPr>
          <a:xfrm>
            <a:off x="0" y="0"/>
            <a:ext cx="12192000" cy="6629400"/>
          </a:xfrm>
          <a:prstGeom prst="rect">
            <a:avLst/>
          </a:prstGeom>
        </p:spPr>
        <p:txBody>
          <a:bodyPr/>
          <a:lstStyle/>
          <a:p>
            <a:endParaRPr lang="en-US" dirty="0"/>
          </a:p>
        </p:txBody>
      </p:sp>
      <p:grpSp>
        <p:nvGrpSpPr>
          <p:cNvPr id="4" name="Group 3">
            <a:extLst>
              <a:ext uri="{FF2B5EF4-FFF2-40B4-BE49-F238E27FC236}">
                <a16:creationId xmlns:a16="http://schemas.microsoft.com/office/drawing/2014/main" id="{FE4A294B-73C0-D940-817E-F31595D120F3}"/>
              </a:ext>
            </a:extLst>
          </p:cNvPr>
          <p:cNvGrpSpPr/>
          <p:nvPr userDrawn="1"/>
        </p:nvGrpSpPr>
        <p:grpSpPr>
          <a:xfrm>
            <a:off x="8766286" y="-20097"/>
            <a:ext cx="3262399" cy="979361"/>
            <a:chOff x="6596400" y="-92869"/>
            <a:chExt cx="2446799" cy="979361"/>
          </a:xfrm>
        </p:grpSpPr>
        <p:pic>
          <p:nvPicPr>
            <p:cNvPr id="5" name="Picture 4">
              <a:extLst>
                <a:ext uri="{FF2B5EF4-FFF2-40B4-BE49-F238E27FC236}">
                  <a16:creationId xmlns:a16="http://schemas.microsoft.com/office/drawing/2014/main" id="{91E18549-8FF9-684A-9C8D-F95034AD0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9902" y="308938"/>
              <a:ext cx="1653297" cy="563154"/>
            </a:xfrm>
            <a:prstGeom prst="rect">
              <a:avLst/>
            </a:prstGeom>
          </p:spPr>
        </p:pic>
        <p:pic>
          <p:nvPicPr>
            <p:cNvPr id="6" name="Picture 5">
              <a:extLst>
                <a:ext uri="{FF2B5EF4-FFF2-40B4-BE49-F238E27FC236}">
                  <a16:creationId xmlns:a16="http://schemas.microsoft.com/office/drawing/2014/main" id="{82AEB8DE-1FDE-594E-A042-81AB9E74C5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96400" y="-92869"/>
              <a:ext cx="736767" cy="979361"/>
            </a:xfrm>
            <a:prstGeom prst="rect">
              <a:avLst/>
            </a:prstGeom>
          </p:spPr>
        </p:pic>
      </p:grpSp>
    </p:spTree>
    <p:extLst>
      <p:ext uri="{BB962C8B-B14F-4D97-AF65-F5344CB8AC3E}">
        <p14:creationId xmlns:p14="http://schemas.microsoft.com/office/powerpoint/2010/main" val="35521913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6E1E-DC8A-4E4A-810F-3A6315034B20}"/>
              </a:ext>
            </a:extLst>
          </p:cNvPr>
          <p:cNvSpPr>
            <a:spLocks noGrp="1"/>
          </p:cNvSpPr>
          <p:nvPr>
            <p:ph type="title" hasCustomPrompt="1"/>
          </p:nvPr>
        </p:nvSpPr>
        <p:spPr>
          <a:xfrm>
            <a:off x="609600" y="1009594"/>
            <a:ext cx="10972800" cy="661686"/>
          </a:xfrm>
          <a:prstGeom prst="rect">
            <a:avLst/>
          </a:prstGeom>
        </p:spPr>
        <p:txBody>
          <a:bodyPr/>
          <a:lstStyle>
            <a:lvl1pPr>
              <a:defRPr b="1">
                <a:solidFill>
                  <a:srgbClr val="00703C"/>
                </a:solidFill>
              </a:defRPr>
            </a:lvl1pPr>
          </a:lstStyle>
          <a:p>
            <a:r>
              <a:rPr lang="en-US" dirty="0"/>
              <a:t>Agenda</a:t>
            </a:r>
          </a:p>
        </p:txBody>
      </p:sp>
      <p:sp>
        <p:nvSpPr>
          <p:cNvPr id="3" name="Content Placeholder 2">
            <a:extLst>
              <a:ext uri="{FF2B5EF4-FFF2-40B4-BE49-F238E27FC236}">
                <a16:creationId xmlns:a16="http://schemas.microsoft.com/office/drawing/2014/main" id="{7AE8D50E-DFA6-1243-B160-8232E6B0A022}"/>
              </a:ext>
            </a:extLst>
          </p:cNvPr>
          <p:cNvSpPr>
            <a:spLocks noGrp="1"/>
          </p:cNvSpPr>
          <p:nvPr>
            <p:ph idx="13" hasCustomPrompt="1"/>
          </p:nvPr>
        </p:nvSpPr>
        <p:spPr>
          <a:xfrm>
            <a:off x="606096" y="2043549"/>
            <a:ext cx="8528269" cy="532512"/>
          </a:xfrm>
          <a:prstGeom prst="rect">
            <a:avLst/>
          </a:prstGeom>
        </p:spPr>
        <p:txBody>
          <a:bodyPr/>
          <a:lstStyle>
            <a:lvl1pPr>
              <a:lnSpc>
                <a:spcPct val="100000"/>
              </a:lnSpc>
              <a:spcBef>
                <a:spcPts val="0"/>
              </a:spcBef>
              <a:defRPr b="1"/>
            </a:lvl1pPr>
          </a:lstStyle>
          <a:p>
            <a:pPr lvl="0"/>
            <a:r>
              <a:rPr lang="en-US" dirty="0"/>
              <a:t>Topic A</a:t>
            </a:r>
          </a:p>
        </p:txBody>
      </p:sp>
      <p:sp>
        <p:nvSpPr>
          <p:cNvPr id="4" name="Picture Placeholder 11">
            <a:extLst>
              <a:ext uri="{FF2B5EF4-FFF2-40B4-BE49-F238E27FC236}">
                <a16:creationId xmlns:a16="http://schemas.microsoft.com/office/drawing/2014/main" id="{08776FE8-FD79-C847-AC05-535FCE6A6618}"/>
              </a:ext>
            </a:extLst>
          </p:cNvPr>
          <p:cNvSpPr>
            <a:spLocks noGrp="1"/>
          </p:cNvSpPr>
          <p:nvPr>
            <p:ph type="pic" sz="quarter" idx="14"/>
          </p:nvPr>
        </p:nvSpPr>
        <p:spPr>
          <a:xfrm>
            <a:off x="9144000" y="1747449"/>
            <a:ext cx="2438400" cy="1124712"/>
          </a:xfrm>
          <a:prstGeom prst="rect">
            <a:avLst/>
          </a:prstGeom>
          <a:noFill/>
          <a:ln w="28575">
            <a:noFill/>
          </a:ln>
        </p:spPr>
        <p:txBody>
          <a:bodyPr>
            <a:normAutofit/>
          </a:bodyPr>
          <a:lstStyle>
            <a:lvl1pPr algn="ctr">
              <a:buNone/>
              <a:defRPr sz="1000"/>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43673465-44AC-D948-B08C-F82B8CA799B9}"/>
              </a:ext>
            </a:extLst>
          </p:cNvPr>
          <p:cNvSpPr>
            <a:spLocks noGrp="1"/>
          </p:cNvSpPr>
          <p:nvPr>
            <p:ph idx="15" hasCustomPrompt="1"/>
          </p:nvPr>
        </p:nvSpPr>
        <p:spPr>
          <a:xfrm>
            <a:off x="625365" y="3490349"/>
            <a:ext cx="8509000" cy="532512"/>
          </a:xfrm>
          <a:prstGeom prst="rect">
            <a:avLst/>
          </a:prstGeom>
        </p:spPr>
        <p:txBody>
          <a:bodyPr/>
          <a:lstStyle>
            <a:lvl1pPr>
              <a:lnSpc>
                <a:spcPct val="100000"/>
              </a:lnSpc>
              <a:spcBef>
                <a:spcPts val="0"/>
              </a:spcBef>
              <a:defRPr b="1"/>
            </a:lvl1pPr>
          </a:lstStyle>
          <a:p>
            <a:pPr lvl="0"/>
            <a:r>
              <a:rPr lang="en-US" dirty="0"/>
              <a:t>Topic B</a:t>
            </a:r>
          </a:p>
        </p:txBody>
      </p:sp>
      <p:sp>
        <p:nvSpPr>
          <p:cNvPr id="6" name="Picture Placeholder 11">
            <a:extLst>
              <a:ext uri="{FF2B5EF4-FFF2-40B4-BE49-F238E27FC236}">
                <a16:creationId xmlns:a16="http://schemas.microsoft.com/office/drawing/2014/main" id="{8D41D9AC-A400-3841-80D0-D4FB739ADEE0}"/>
              </a:ext>
            </a:extLst>
          </p:cNvPr>
          <p:cNvSpPr>
            <a:spLocks noGrp="1"/>
          </p:cNvSpPr>
          <p:nvPr>
            <p:ph type="pic" sz="quarter" idx="16"/>
          </p:nvPr>
        </p:nvSpPr>
        <p:spPr>
          <a:xfrm>
            <a:off x="9144000" y="3194249"/>
            <a:ext cx="2438400" cy="1124712"/>
          </a:xfrm>
          <a:prstGeom prst="rect">
            <a:avLst/>
          </a:prstGeom>
          <a:noFill/>
          <a:ln w="28575">
            <a:noFill/>
          </a:ln>
        </p:spPr>
        <p:txBody>
          <a:bodyPr>
            <a:normAutofit/>
          </a:bodyPr>
          <a:lstStyle>
            <a:lvl1pPr algn="ctr">
              <a:buNone/>
              <a:defRPr sz="1000"/>
            </a:lvl1pPr>
          </a:lstStyle>
          <a:p>
            <a:r>
              <a:rPr lang="en-US"/>
              <a:t>Click icon to add picture</a:t>
            </a:r>
            <a:endParaRPr lang="en-US" dirty="0"/>
          </a:p>
        </p:txBody>
      </p:sp>
      <p:sp>
        <p:nvSpPr>
          <p:cNvPr id="7" name="Content Placeholder 2">
            <a:extLst>
              <a:ext uri="{FF2B5EF4-FFF2-40B4-BE49-F238E27FC236}">
                <a16:creationId xmlns:a16="http://schemas.microsoft.com/office/drawing/2014/main" id="{206AE898-A975-A14F-8E64-FDDF13852257}"/>
              </a:ext>
            </a:extLst>
          </p:cNvPr>
          <p:cNvSpPr>
            <a:spLocks noGrp="1"/>
          </p:cNvSpPr>
          <p:nvPr>
            <p:ph idx="17" hasCustomPrompt="1"/>
          </p:nvPr>
        </p:nvSpPr>
        <p:spPr>
          <a:xfrm>
            <a:off x="676165" y="4985274"/>
            <a:ext cx="8458200" cy="532512"/>
          </a:xfrm>
          <a:prstGeom prst="rect">
            <a:avLst/>
          </a:prstGeom>
        </p:spPr>
        <p:txBody>
          <a:bodyPr/>
          <a:lstStyle>
            <a:lvl1pPr>
              <a:lnSpc>
                <a:spcPct val="100000"/>
              </a:lnSpc>
              <a:spcBef>
                <a:spcPts val="0"/>
              </a:spcBef>
              <a:defRPr b="1"/>
            </a:lvl1pPr>
          </a:lstStyle>
          <a:p>
            <a:pPr lvl="0"/>
            <a:r>
              <a:rPr lang="en-US" dirty="0"/>
              <a:t>Topic C</a:t>
            </a:r>
          </a:p>
        </p:txBody>
      </p:sp>
      <p:sp>
        <p:nvSpPr>
          <p:cNvPr id="8" name="Picture Placeholder 11">
            <a:extLst>
              <a:ext uri="{FF2B5EF4-FFF2-40B4-BE49-F238E27FC236}">
                <a16:creationId xmlns:a16="http://schemas.microsoft.com/office/drawing/2014/main" id="{605EAD39-369C-CF45-89A1-C23CE4AFF5D8}"/>
              </a:ext>
            </a:extLst>
          </p:cNvPr>
          <p:cNvSpPr>
            <a:spLocks noGrp="1"/>
          </p:cNvSpPr>
          <p:nvPr>
            <p:ph type="pic" sz="quarter" idx="18"/>
          </p:nvPr>
        </p:nvSpPr>
        <p:spPr>
          <a:xfrm>
            <a:off x="9144000" y="4689174"/>
            <a:ext cx="2438400" cy="1124712"/>
          </a:xfrm>
          <a:prstGeom prst="rect">
            <a:avLst/>
          </a:prstGeom>
          <a:noFill/>
          <a:ln w="28575">
            <a:noFill/>
          </a:ln>
        </p:spPr>
        <p:txBody>
          <a:bodyPr>
            <a:normAutofit/>
          </a:bodyPr>
          <a:lstStyle>
            <a:lvl1pPr algn="ctr">
              <a:buNone/>
              <a:defRPr sz="1000"/>
            </a:lvl1pPr>
          </a:lstStyle>
          <a:p>
            <a:r>
              <a:rPr lang="en-US"/>
              <a:t>Click icon to add picture</a:t>
            </a:r>
            <a:endParaRPr lang="en-US" dirty="0"/>
          </a:p>
        </p:txBody>
      </p:sp>
    </p:spTree>
    <p:extLst>
      <p:ext uri="{BB962C8B-B14F-4D97-AF65-F5344CB8AC3E}">
        <p14:creationId xmlns:p14="http://schemas.microsoft.com/office/powerpoint/2010/main" val="3536121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0BE353-1576-5B44-8457-85B59B81A1DC}"/>
              </a:ext>
            </a:extLst>
          </p:cNvPr>
          <p:cNvSpPr>
            <a:spLocks noGrp="1"/>
          </p:cNvSpPr>
          <p:nvPr>
            <p:ph idx="1" hasCustomPrompt="1"/>
          </p:nvPr>
        </p:nvSpPr>
        <p:spPr>
          <a:xfrm>
            <a:off x="624198" y="1921759"/>
            <a:ext cx="8528269" cy="532512"/>
          </a:xfrm>
          <a:prstGeom prst="rect">
            <a:avLst/>
          </a:prstGeom>
        </p:spPr>
        <p:txBody>
          <a:bodyPr/>
          <a:lstStyle>
            <a:lvl1pPr>
              <a:lnSpc>
                <a:spcPct val="100000"/>
              </a:lnSpc>
              <a:spcBef>
                <a:spcPts val="0"/>
              </a:spcBef>
              <a:defRPr b="1"/>
            </a:lvl1pPr>
          </a:lstStyle>
          <a:p>
            <a:pPr lvl="0"/>
            <a:r>
              <a:rPr lang="en-US" dirty="0"/>
              <a:t>Topic A</a:t>
            </a:r>
          </a:p>
        </p:txBody>
      </p:sp>
      <p:sp>
        <p:nvSpPr>
          <p:cNvPr id="3" name="Picture Placeholder 11">
            <a:extLst>
              <a:ext uri="{FF2B5EF4-FFF2-40B4-BE49-F238E27FC236}">
                <a16:creationId xmlns:a16="http://schemas.microsoft.com/office/drawing/2014/main" id="{C0B570B2-2537-2840-9A5E-083D32110B78}"/>
              </a:ext>
            </a:extLst>
          </p:cNvPr>
          <p:cNvSpPr>
            <a:spLocks noGrp="1"/>
          </p:cNvSpPr>
          <p:nvPr>
            <p:ph type="pic" sz="quarter" idx="13"/>
          </p:nvPr>
        </p:nvSpPr>
        <p:spPr>
          <a:xfrm>
            <a:off x="9162101" y="1911409"/>
            <a:ext cx="2438400" cy="1124712"/>
          </a:xfrm>
          <a:prstGeom prst="rect">
            <a:avLst/>
          </a:prstGeom>
          <a:noFill/>
          <a:ln w="28575">
            <a:noFill/>
          </a:ln>
        </p:spPr>
        <p:txBody>
          <a:bodyPr>
            <a:normAutofit/>
          </a:bodyPr>
          <a:lstStyle>
            <a:lvl1pPr algn="ctr">
              <a:buNone/>
              <a:defRPr sz="1000"/>
            </a:lvl1pPr>
          </a:lstStyle>
          <a:p>
            <a:r>
              <a:rPr lang="en-US"/>
              <a:t>Click icon to add picture</a:t>
            </a:r>
            <a:endParaRPr lang="en-US" dirty="0"/>
          </a:p>
        </p:txBody>
      </p:sp>
      <p:sp>
        <p:nvSpPr>
          <p:cNvPr id="4" name="Content Placeholder 2">
            <a:extLst>
              <a:ext uri="{FF2B5EF4-FFF2-40B4-BE49-F238E27FC236}">
                <a16:creationId xmlns:a16="http://schemas.microsoft.com/office/drawing/2014/main" id="{62FCD739-F531-D74B-AE2A-78DEC5B554D8}"/>
              </a:ext>
            </a:extLst>
          </p:cNvPr>
          <p:cNvSpPr>
            <a:spLocks noGrp="1"/>
          </p:cNvSpPr>
          <p:nvPr>
            <p:ph idx="14" hasCustomPrompt="1"/>
          </p:nvPr>
        </p:nvSpPr>
        <p:spPr>
          <a:xfrm>
            <a:off x="643467" y="3368559"/>
            <a:ext cx="8509000" cy="532512"/>
          </a:xfrm>
          <a:prstGeom prst="rect">
            <a:avLst/>
          </a:prstGeom>
        </p:spPr>
        <p:txBody>
          <a:bodyPr/>
          <a:lstStyle>
            <a:lvl1pPr>
              <a:lnSpc>
                <a:spcPct val="100000"/>
              </a:lnSpc>
              <a:spcBef>
                <a:spcPts val="0"/>
              </a:spcBef>
              <a:defRPr b="1"/>
            </a:lvl1pPr>
          </a:lstStyle>
          <a:p>
            <a:pPr lvl="0"/>
            <a:r>
              <a:rPr lang="en-US" dirty="0"/>
              <a:t>Topic B</a:t>
            </a:r>
          </a:p>
        </p:txBody>
      </p:sp>
      <p:sp>
        <p:nvSpPr>
          <p:cNvPr id="5" name="Picture Placeholder 11">
            <a:extLst>
              <a:ext uri="{FF2B5EF4-FFF2-40B4-BE49-F238E27FC236}">
                <a16:creationId xmlns:a16="http://schemas.microsoft.com/office/drawing/2014/main" id="{849C6263-09EC-9D44-AB98-431DF009B819}"/>
              </a:ext>
            </a:extLst>
          </p:cNvPr>
          <p:cNvSpPr>
            <a:spLocks noGrp="1"/>
          </p:cNvSpPr>
          <p:nvPr>
            <p:ph type="pic" sz="quarter" idx="15"/>
          </p:nvPr>
        </p:nvSpPr>
        <p:spPr>
          <a:xfrm>
            <a:off x="9162101" y="3358209"/>
            <a:ext cx="2438400" cy="1124712"/>
          </a:xfrm>
          <a:prstGeom prst="rect">
            <a:avLst/>
          </a:prstGeom>
          <a:noFill/>
          <a:ln w="28575">
            <a:noFill/>
          </a:ln>
        </p:spPr>
        <p:txBody>
          <a:bodyPr>
            <a:normAutofit/>
          </a:bodyPr>
          <a:lstStyle>
            <a:lvl1pPr algn="ctr">
              <a:buNone/>
              <a:defRPr sz="1000"/>
            </a:lvl1pPr>
          </a:lstStyle>
          <a:p>
            <a:r>
              <a:rPr lang="en-US"/>
              <a:t>Click icon to add picture</a:t>
            </a:r>
            <a:endParaRPr lang="en-US" dirty="0"/>
          </a:p>
        </p:txBody>
      </p:sp>
      <p:sp>
        <p:nvSpPr>
          <p:cNvPr id="6" name="Content Placeholder 2">
            <a:extLst>
              <a:ext uri="{FF2B5EF4-FFF2-40B4-BE49-F238E27FC236}">
                <a16:creationId xmlns:a16="http://schemas.microsoft.com/office/drawing/2014/main" id="{C8153044-A930-FC45-9F8C-B8FF5C9E569E}"/>
              </a:ext>
            </a:extLst>
          </p:cNvPr>
          <p:cNvSpPr>
            <a:spLocks noGrp="1"/>
          </p:cNvSpPr>
          <p:nvPr>
            <p:ph idx="16" hasCustomPrompt="1"/>
          </p:nvPr>
        </p:nvSpPr>
        <p:spPr>
          <a:xfrm>
            <a:off x="694267" y="4863484"/>
            <a:ext cx="8458200" cy="532512"/>
          </a:xfrm>
          <a:prstGeom prst="rect">
            <a:avLst/>
          </a:prstGeom>
        </p:spPr>
        <p:txBody>
          <a:bodyPr/>
          <a:lstStyle>
            <a:lvl1pPr>
              <a:lnSpc>
                <a:spcPct val="100000"/>
              </a:lnSpc>
              <a:spcBef>
                <a:spcPts val="0"/>
              </a:spcBef>
              <a:defRPr b="1"/>
            </a:lvl1pPr>
          </a:lstStyle>
          <a:p>
            <a:pPr lvl="0"/>
            <a:r>
              <a:rPr lang="en-US" dirty="0"/>
              <a:t>Topic C</a:t>
            </a:r>
          </a:p>
        </p:txBody>
      </p:sp>
      <p:sp>
        <p:nvSpPr>
          <p:cNvPr id="7" name="Picture Placeholder 11">
            <a:extLst>
              <a:ext uri="{FF2B5EF4-FFF2-40B4-BE49-F238E27FC236}">
                <a16:creationId xmlns:a16="http://schemas.microsoft.com/office/drawing/2014/main" id="{EB5EE43C-A27D-BF48-9FA6-6ACE6E2E6056}"/>
              </a:ext>
            </a:extLst>
          </p:cNvPr>
          <p:cNvSpPr>
            <a:spLocks noGrp="1"/>
          </p:cNvSpPr>
          <p:nvPr>
            <p:ph type="pic" sz="quarter" idx="17"/>
          </p:nvPr>
        </p:nvSpPr>
        <p:spPr>
          <a:xfrm>
            <a:off x="9162101" y="4853134"/>
            <a:ext cx="2438400" cy="1124712"/>
          </a:xfrm>
          <a:prstGeom prst="rect">
            <a:avLst/>
          </a:prstGeom>
          <a:noFill/>
          <a:ln w="28575">
            <a:noFill/>
          </a:ln>
        </p:spPr>
        <p:txBody>
          <a:bodyPr>
            <a:normAutofit/>
          </a:bodyPr>
          <a:lstStyle>
            <a:lvl1pPr algn="ctr">
              <a:buNone/>
              <a:defRPr sz="1000"/>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12A74E97-21DF-204A-9091-4CED278B8B9D}"/>
              </a:ext>
            </a:extLst>
          </p:cNvPr>
          <p:cNvSpPr>
            <a:spLocks noGrp="1"/>
          </p:cNvSpPr>
          <p:nvPr>
            <p:ph idx="18" hasCustomPrompt="1"/>
          </p:nvPr>
        </p:nvSpPr>
        <p:spPr>
          <a:xfrm>
            <a:off x="624198" y="2474209"/>
            <a:ext cx="8528269" cy="532512"/>
          </a:xfrm>
          <a:prstGeom prst="rect">
            <a:avLst/>
          </a:prstGeom>
        </p:spPr>
        <p:txBody>
          <a:bodyPr/>
          <a:lstStyle>
            <a:lvl1pPr>
              <a:lnSpc>
                <a:spcPct val="100000"/>
              </a:lnSpc>
              <a:spcBef>
                <a:spcPts val="0"/>
              </a:spcBef>
              <a:defRPr/>
            </a:lvl1pPr>
            <a:lvl2pPr>
              <a:buFontTx/>
              <a:buNone/>
              <a:defRPr i="1" baseline="0">
                <a:solidFill>
                  <a:srgbClr val="00703C"/>
                </a:solidFill>
              </a:defRPr>
            </a:lvl2pPr>
          </a:lstStyle>
          <a:p>
            <a:pPr lvl="1"/>
            <a:r>
              <a:rPr lang="en-US" dirty="0"/>
              <a:t>	Key Point A</a:t>
            </a:r>
          </a:p>
        </p:txBody>
      </p:sp>
      <p:sp>
        <p:nvSpPr>
          <p:cNvPr id="9" name="Content Placeholder 2">
            <a:extLst>
              <a:ext uri="{FF2B5EF4-FFF2-40B4-BE49-F238E27FC236}">
                <a16:creationId xmlns:a16="http://schemas.microsoft.com/office/drawing/2014/main" id="{6EED8448-E234-CC46-9C01-B64B2A99E131}"/>
              </a:ext>
            </a:extLst>
          </p:cNvPr>
          <p:cNvSpPr>
            <a:spLocks noGrp="1"/>
          </p:cNvSpPr>
          <p:nvPr>
            <p:ph idx="19" hasCustomPrompt="1"/>
          </p:nvPr>
        </p:nvSpPr>
        <p:spPr>
          <a:xfrm>
            <a:off x="643467" y="3921009"/>
            <a:ext cx="8509000" cy="532512"/>
          </a:xfrm>
          <a:prstGeom prst="rect">
            <a:avLst/>
          </a:prstGeom>
        </p:spPr>
        <p:txBody>
          <a:bodyPr/>
          <a:lstStyle>
            <a:lvl1pPr>
              <a:lnSpc>
                <a:spcPct val="100000"/>
              </a:lnSpc>
              <a:spcBef>
                <a:spcPts val="0"/>
              </a:spcBef>
              <a:defRPr/>
            </a:lvl1pPr>
            <a:lvl2pPr>
              <a:buFontTx/>
              <a:buNone/>
              <a:defRPr i="1">
                <a:solidFill>
                  <a:srgbClr val="00703C"/>
                </a:solidFill>
              </a:defRPr>
            </a:lvl2pPr>
          </a:lstStyle>
          <a:p>
            <a:pPr lvl="1"/>
            <a:r>
              <a:rPr lang="en-US" dirty="0"/>
              <a:t>	 Key Point B</a:t>
            </a:r>
          </a:p>
        </p:txBody>
      </p:sp>
      <p:sp>
        <p:nvSpPr>
          <p:cNvPr id="10" name="Content Placeholder 2">
            <a:extLst>
              <a:ext uri="{FF2B5EF4-FFF2-40B4-BE49-F238E27FC236}">
                <a16:creationId xmlns:a16="http://schemas.microsoft.com/office/drawing/2014/main" id="{0A057076-1C09-1D41-87BA-F66C2D2B24FA}"/>
              </a:ext>
            </a:extLst>
          </p:cNvPr>
          <p:cNvSpPr>
            <a:spLocks noGrp="1"/>
          </p:cNvSpPr>
          <p:nvPr>
            <p:ph idx="20" hasCustomPrompt="1"/>
          </p:nvPr>
        </p:nvSpPr>
        <p:spPr>
          <a:xfrm>
            <a:off x="694267" y="5415934"/>
            <a:ext cx="8458200" cy="532512"/>
          </a:xfrm>
          <a:prstGeom prst="rect">
            <a:avLst/>
          </a:prstGeom>
        </p:spPr>
        <p:txBody>
          <a:bodyPr/>
          <a:lstStyle>
            <a:lvl1pPr>
              <a:lnSpc>
                <a:spcPct val="100000"/>
              </a:lnSpc>
              <a:spcBef>
                <a:spcPts val="0"/>
              </a:spcBef>
              <a:defRPr/>
            </a:lvl1pPr>
            <a:lvl2pPr>
              <a:buFontTx/>
              <a:buNone/>
              <a:defRPr i="1">
                <a:solidFill>
                  <a:srgbClr val="00703C"/>
                </a:solidFill>
              </a:defRPr>
            </a:lvl2pPr>
          </a:lstStyle>
          <a:p>
            <a:pPr lvl="1"/>
            <a:r>
              <a:rPr lang="en-US" dirty="0"/>
              <a:t>	 Key Point C</a:t>
            </a:r>
          </a:p>
        </p:txBody>
      </p:sp>
      <p:sp>
        <p:nvSpPr>
          <p:cNvPr id="11" name="Title 1">
            <a:extLst>
              <a:ext uri="{FF2B5EF4-FFF2-40B4-BE49-F238E27FC236}">
                <a16:creationId xmlns:a16="http://schemas.microsoft.com/office/drawing/2014/main" id="{B1B1DFE9-7C6E-3144-B027-AAE97642D1A5}"/>
              </a:ext>
            </a:extLst>
          </p:cNvPr>
          <p:cNvSpPr>
            <a:spLocks noGrp="1"/>
          </p:cNvSpPr>
          <p:nvPr>
            <p:ph type="title" hasCustomPrompt="1"/>
          </p:nvPr>
        </p:nvSpPr>
        <p:spPr>
          <a:xfrm>
            <a:off x="609600" y="1009594"/>
            <a:ext cx="10972800" cy="661686"/>
          </a:xfrm>
          <a:prstGeom prst="rect">
            <a:avLst/>
          </a:prstGeom>
        </p:spPr>
        <p:txBody>
          <a:bodyPr/>
          <a:lstStyle>
            <a:lvl1pPr>
              <a:defRPr b="1">
                <a:solidFill>
                  <a:srgbClr val="00703C"/>
                </a:solidFill>
              </a:defRPr>
            </a:lvl1pPr>
          </a:lstStyle>
          <a:p>
            <a:r>
              <a:rPr lang="en-US" dirty="0"/>
              <a:t>Summary</a:t>
            </a:r>
          </a:p>
        </p:txBody>
      </p:sp>
    </p:spTree>
    <p:extLst>
      <p:ext uri="{BB962C8B-B14F-4D97-AF65-F5344CB8AC3E}">
        <p14:creationId xmlns:p14="http://schemas.microsoft.com/office/powerpoint/2010/main" val="33989638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AABF08-5E62-BE41-9E73-B1B2CC8EB10D}"/>
              </a:ext>
            </a:extLst>
          </p:cNvPr>
          <p:cNvSpPr>
            <a:spLocks noGrp="1"/>
          </p:cNvSpPr>
          <p:nvPr>
            <p:ph type="title"/>
          </p:nvPr>
        </p:nvSpPr>
        <p:spPr>
          <a:xfrm>
            <a:off x="838200" y="900112"/>
            <a:ext cx="10515600" cy="928688"/>
          </a:xfrm>
          <a:prstGeom prst="rect">
            <a:avLst/>
          </a:prstGeom>
        </p:spPr>
        <p:txBody>
          <a:bodyPr>
            <a:normAutofit/>
          </a:bodyPr>
          <a:lstStyle>
            <a:lvl1pPr algn="l">
              <a:defRPr sz="3600" b="1">
                <a:solidFill>
                  <a:srgbClr val="00703C"/>
                </a:solidFill>
                <a:latin typeface="+mn-lt"/>
              </a:defRPr>
            </a:lvl1pPr>
          </a:lstStyle>
          <a:p>
            <a:r>
              <a:rPr lang="en-US" dirty="0"/>
              <a:t>Click to edit Master title style</a:t>
            </a:r>
          </a:p>
        </p:txBody>
      </p:sp>
      <p:sp>
        <p:nvSpPr>
          <p:cNvPr id="6" name="Content Placeholder 2">
            <a:extLst>
              <a:ext uri="{FF2B5EF4-FFF2-40B4-BE49-F238E27FC236}">
                <a16:creationId xmlns:a16="http://schemas.microsoft.com/office/drawing/2014/main" id="{4CB6EEE8-83F6-8B4F-83C4-23F7CA8B9E8D}"/>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53277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02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2A0958-F1C0-254C-AB54-098CCE7591C0}"/>
              </a:ext>
            </a:extLst>
          </p:cNvPr>
          <p:cNvSpPr>
            <a:spLocks noGrp="1"/>
          </p:cNvSpPr>
          <p:nvPr>
            <p:ph type="title"/>
          </p:nvPr>
        </p:nvSpPr>
        <p:spPr>
          <a:xfrm>
            <a:off x="838200" y="900112"/>
            <a:ext cx="10515600" cy="928688"/>
          </a:xfrm>
          <a:prstGeom prst="rect">
            <a:avLst/>
          </a:prstGeom>
        </p:spPr>
        <p:txBody>
          <a:bodyPr>
            <a:normAutofit/>
          </a:bodyPr>
          <a:lstStyle>
            <a:lvl1pPr algn="l">
              <a:defRPr sz="3600" b="1">
                <a:solidFill>
                  <a:srgbClr val="00703C"/>
                </a:solidFill>
                <a:latin typeface="+mn-lt"/>
              </a:defRPr>
            </a:lvl1pPr>
          </a:lstStyle>
          <a:p>
            <a:r>
              <a:rPr lang="en-US" dirty="0"/>
              <a:t>Click to edit Master title style</a:t>
            </a:r>
          </a:p>
        </p:txBody>
      </p:sp>
      <p:sp>
        <p:nvSpPr>
          <p:cNvPr id="4" name="Content Placeholder 2">
            <a:extLst>
              <a:ext uri="{FF2B5EF4-FFF2-40B4-BE49-F238E27FC236}">
                <a16:creationId xmlns:a16="http://schemas.microsoft.com/office/drawing/2014/main" id="{FAC931A2-785B-8D45-9ABC-1F7D80DCFF3D}"/>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5886509-70D4-054C-9F9E-77DF8CBBE54B}"/>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78390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F59E82-EC35-6741-83FC-8748DBCB1A5D}"/>
              </a:ext>
            </a:extLst>
          </p:cNvPr>
          <p:cNvSpPr>
            <a:spLocks noGrp="1"/>
          </p:cNvSpPr>
          <p:nvPr>
            <p:ph idx="1" hasCustomPrompt="1"/>
          </p:nvPr>
        </p:nvSpPr>
        <p:spPr>
          <a:xfrm>
            <a:off x="638628" y="1927776"/>
            <a:ext cx="11227552" cy="4269824"/>
          </a:xfrm>
          <a:prstGeom prst="rect">
            <a:avLst/>
          </a:prstGeom>
        </p:spPr>
        <p:txBody>
          <a:bodyPr>
            <a:normAutofit/>
          </a:bodyPr>
          <a:lstStyle>
            <a:lvl1pPr marL="0" indent="0">
              <a:lnSpc>
                <a:spcPct val="100000"/>
              </a:lnSpc>
              <a:spcBef>
                <a:spcPts val="0"/>
              </a:spcBef>
              <a:buFont typeface="Arial" pitchFamily="34" charset="0"/>
              <a:buChar char="•"/>
              <a:defRPr sz="3200"/>
            </a:lvl1pPr>
            <a:lvl2pPr>
              <a:spcBef>
                <a:spcPts val="0"/>
              </a:spcBef>
              <a:defRPr sz="1000"/>
            </a:lvl2pPr>
            <a:lvl3pPr>
              <a:spcBef>
                <a:spcPts val="0"/>
              </a:spcBef>
              <a:defRPr sz="1000"/>
            </a:lvl3pPr>
            <a:lvl4pPr>
              <a:spcBef>
                <a:spcPts val="0"/>
              </a:spcBef>
              <a:defRPr sz="1000"/>
            </a:lvl4pPr>
            <a:lvl5pPr>
              <a:spcBef>
                <a:spcPts val="0"/>
              </a:spcBef>
              <a:defRPr sz="1000"/>
            </a:lvl5pPr>
          </a:lstStyle>
          <a:p>
            <a:pPr lvl="0"/>
            <a:r>
              <a:rPr lang="en-US" dirty="0"/>
              <a:t> Click to edit Master text styles </a:t>
            </a:r>
          </a:p>
        </p:txBody>
      </p:sp>
      <p:sp>
        <p:nvSpPr>
          <p:cNvPr id="3" name="Picture Placeholder 9">
            <a:extLst>
              <a:ext uri="{FF2B5EF4-FFF2-40B4-BE49-F238E27FC236}">
                <a16:creationId xmlns:a16="http://schemas.microsoft.com/office/drawing/2014/main" id="{905BB2AA-067D-B64C-A831-D492D8ED8F46}"/>
              </a:ext>
            </a:extLst>
          </p:cNvPr>
          <p:cNvSpPr>
            <a:spLocks noGrp="1"/>
          </p:cNvSpPr>
          <p:nvPr>
            <p:ph type="pic" sz="quarter" idx="13"/>
          </p:nvPr>
        </p:nvSpPr>
        <p:spPr>
          <a:xfrm>
            <a:off x="9169400" y="2333669"/>
            <a:ext cx="2616200" cy="1504949"/>
          </a:xfrm>
          <a:prstGeom prst="rect">
            <a:avLst/>
          </a:prstGeom>
        </p:spPr>
        <p:txBody>
          <a:bodyPr/>
          <a:lstStyle/>
          <a:p>
            <a:endParaRPr lang="en-US" dirty="0"/>
          </a:p>
        </p:txBody>
      </p:sp>
      <p:sp>
        <p:nvSpPr>
          <p:cNvPr id="4" name="Picture Placeholder 9">
            <a:extLst>
              <a:ext uri="{FF2B5EF4-FFF2-40B4-BE49-F238E27FC236}">
                <a16:creationId xmlns:a16="http://schemas.microsoft.com/office/drawing/2014/main" id="{58BB8210-38D1-DD4F-84A8-59BAEB3BC116}"/>
              </a:ext>
            </a:extLst>
          </p:cNvPr>
          <p:cNvSpPr>
            <a:spLocks noGrp="1"/>
          </p:cNvSpPr>
          <p:nvPr>
            <p:ph type="pic" sz="quarter" idx="14"/>
          </p:nvPr>
        </p:nvSpPr>
        <p:spPr>
          <a:xfrm>
            <a:off x="9169400" y="4000501"/>
            <a:ext cx="2616200" cy="1504949"/>
          </a:xfrm>
          <a:prstGeom prst="rect">
            <a:avLst/>
          </a:prstGeom>
        </p:spPr>
        <p:txBody>
          <a:bodyPr/>
          <a:lstStyle/>
          <a:p>
            <a:endParaRPr lang="en-US" dirty="0"/>
          </a:p>
        </p:txBody>
      </p:sp>
      <p:sp>
        <p:nvSpPr>
          <p:cNvPr id="5" name="Title 1">
            <a:extLst>
              <a:ext uri="{FF2B5EF4-FFF2-40B4-BE49-F238E27FC236}">
                <a16:creationId xmlns:a16="http://schemas.microsoft.com/office/drawing/2014/main" id="{F26938D0-BDAF-4C48-B616-C7E73D0117CF}"/>
              </a:ext>
            </a:extLst>
          </p:cNvPr>
          <p:cNvSpPr>
            <a:spLocks noGrp="1"/>
          </p:cNvSpPr>
          <p:nvPr>
            <p:ph type="title" hasCustomPrompt="1"/>
          </p:nvPr>
        </p:nvSpPr>
        <p:spPr>
          <a:xfrm>
            <a:off x="609601" y="1280160"/>
            <a:ext cx="10972799" cy="647617"/>
          </a:xfrm>
          <a:prstGeom prst="rect">
            <a:avLst/>
          </a:prstGeom>
        </p:spPr>
        <p:txBody>
          <a:bodyPr/>
          <a:lstStyle>
            <a:lvl1pPr>
              <a:defRPr sz="3600" b="1" baseline="0">
                <a:solidFill>
                  <a:srgbClr val="00703C"/>
                </a:solidFill>
              </a:defRPr>
            </a:lvl1pPr>
          </a:lstStyle>
          <a:p>
            <a:r>
              <a:rPr lang="en-US" dirty="0"/>
              <a:t>Main Idea (bottom line)</a:t>
            </a:r>
          </a:p>
        </p:txBody>
      </p:sp>
    </p:spTree>
    <p:extLst>
      <p:ext uri="{BB962C8B-B14F-4D97-AF65-F5344CB8AC3E}">
        <p14:creationId xmlns:p14="http://schemas.microsoft.com/office/powerpoint/2010/main" val="38309277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42A897F-FC8C-6C47-A884-B0F4132C0904}"/>
              </a:ext>
            </a:extLst>
          </p:cNvPr>
          <p:cNvSpPr>
            <a:spLocks noGrp="1"/>
          </p:cNvSpPr>
          <p:nvPr>
            <p:ph idx="1" hasCustomPrompt="1"/>
          </p:nvPr>
        </p:nvSpPr>
        <p:spPr>
          <a:xfrm>
            <a:off x="619276" y="1927777"/>
            <a:ext cx="11246904" cy="4088013"/>
          </a:xfrm>
          <a:prstGeom prst="rect">
            <a:avLst/>
          </a:prstGeom>
        </p:spPr>
        <p:txBody>
          <a:bodyPr>
            <a:normAutofit/>
          </a:bodyPr>
          <a:lstStyle>
            <a:lvl1pPr marL="0" indent="0">
              <a:lnSpc>
                <a:spcPct val="100000"/>
              </a:lnSpc>
              <a:spcBef>
                <a:spcPts val="2400"/>
              </a:spcBef>
              <a:buFont typeface="Arial" pitchFamily="34" charset="0"/>
              <a:buChar char="•"/>
              <a:defRPr sz="3200" baseline="0"/>
            </a:lvl1pPr>
            <a:lvl2pPr>
              <a:spcBef>
                <a:spcPts val="0"/>
              </a:spcBef>
              <a:defRPr sz="1000"/>
            </a:lvl2pPr>
            <a:lvl3pPr>
              <a:spcBef>
                <a:spcPts val="0"/>
              </a:spcBef>
              <a:defRPr sz="1000"/>
            </a:lvl3pPr>
            <a:lvl4pPr>
              <a:spcBef>
                <a:spcPts val="0"/>
              </a:spcBef>
              <a:defRPr sz="1000"/>
            </a:lvl4pPr>
            <a:lvl5pPr>
              <a:spcBef>
                <a:spcPts val="0"/>
              </a:spcBef>
              <a:defRPr sz="1000"/>
            </a:lvl5pPr>
          </a:lstStyle>
          <a:p>
            <a:pPr lvl="0"/>
            <a:r>
              <a:rPr lang="en-US" dirty="0"/>
              <a:t> #1</a:t>
            </a:r>
          </a:p>
          <a:p>
            <a:pPr lvl="0"/>
            <a:r>
              <a:rPr lang="en-US" dirty="0"/>
              <a:t> #2</a:t>
            </a:r>
          </a:p>
        </p:txBody>
      </p:sp>
      <p:sp>
        <p:nvSpPr>
          <p:cNvPr id="3" name="Picture Placeholder 9">
            <a:extLst>
              <a:ext uri="{FF2B5EF4-FFF2-40B4-BE49-F238E27FC236}">
                <a16:creationId xmlns:a16="http://schemas.microsoft.com/office/drawing/2014/main" id="{1B1BB380-CB1A-574A-9AC3-462ACE7EBADA}"/>
              </a:ext>
            </a:extLst>
          </p:cNvPr>
          <p:cNvSpPr>
            <a:spLocks noGrp="1"/>
          </p:cNvSpPr>
          <p:nvPr>
            <p:ph type="pic" sz="quarter" idx="14"/>
          </p:nvPr>
        </p:nvSpPr>
        <p:spPr>
          <a:xfrm>
            <a:off x="7035800" y="1927776"/>
            <a:ext cx="4775200" cy="4015824"/>
          </a:xfrm>
          <a:prstGeom prst="rect">
            <a:avLst/>
          </a:prstGeom>
        </p:spPr>
        <p:txBody>
          <a:bodyPr/>
          <a:lstStyle/>
          <a:p>
            <a:endParaRPr lang="en-US" dirty="0"/>
          </a:p>
        </p:txBody>
      </p:sp>
      <p:sp>
        <p:nvSpPr>
          <p:cNvPr id="4" name="Title 1">
            <a:extLst>
              <a:ext uri="{FF2B5EF4-FFF2-40B4-BE49-F238E27FC236}">
                <a16:creationId xmlns:a16="http://schemas.microsoft.com/office/drawing/2014/main" id="{BA58FFB2-99DF-1B4C-97B6-755D6EC93DA1}"/>
              </a:ext>
            </a:extLst>
          </p:cNvPr>
          <p:cNvSpPr>
            <a:spLocks noGrp="1"/>
          </p:cNvSpPr>
          <p:nvPr>
            <p:ph type="title" hasCustomPrompt="1"/>
          </p:nvPr>
        </p:nvSpPr>
        <p:spPr>
          <a:xfrm>
            <a:off x="609601" y="1280160"/>
            <a:ext cx="10972799" cy="647617"/>
          </a:xfrm>
          <a:prstGeom prst="rect">
            <a:avLst/>
          </a:prstGeom>
        </p:spPr>
        <p:txBody>
          <a:bodyPr/>
          <a:lstStyle>
            <a:lvl1pPr>
              <a:defRPr sz="4000" b="1">
                <a:solidFill>
                  <a:srgbClr val="00703C"/>
                </a:solidFill>
              </a:defRPr>
            </a:lvl1pPr>
          </a:lstStyle>
          <a:p>
            <a:r>
              <a:rPr lang="en-US" dirty="0"/>
              <a:t>Next steps</a:t>
            </a:r>
          </a:p>
        </p:txBody>
      </p:sp>
    </p:spTree>
    <p:extLst>
      <p:ext uri="{BB962C8B-B14F-4D97-AF65-F5344CB8AC3E}">
        <p14:creationId xmlns:p14="http://schemas.microsoft.com/office/powerpoint/2010/main" val="8820568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FF28-738E-6B46-9620-C02BF85FDDE8}"/>
              </a:ext>
            </a:extLst>
          </p:cNvPr>
          <p:cNvSpPr>
            <a:spLocks noGrp="1"/>
          </p:cNvSpPr>
          <p:nvPr>
            <p:ph type="ctrTitle"/>
          </p:nvPr>
        </p:nvSpPr>
        <p:spPr>
          <a:xfrm>
            <a:off x="711200" y="1122363"/>
            <a:ext cx="10769600" cy="2387600"/>
          </a:xfrm>
          <a:prstGeom prst="rect">
            <a:avLst/>
          </a:prstGeom>
        </p:spPr>
        <p:txBody>
          <a:bodyPr anchor="b">
            <a:normAutofit/>
          </a:bodyPr>
          <a:lstStyle>
            <a:lvl1pPr algn="ctr">
              <a:defRPr sz="4800" b="1">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89F7A05D-9D6D-3B47-8830-35415DB70F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5021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33D9-109F-734A-8F45-F0F99EC1E726}"/>
              </a:ext>
            </a:extLst>
          </p:cNvPr>
          <p:cNvSpPr>
            <a:spLocks noGrp="1"/>
          </p:cNvSpPr>
          <p:nvPr>
            <p:ph type="title"/>
          </p:nvPr>
        </p:nvSpPr>
        <p:spPr>
          <a:xfrm>
            <a:off x="831851" y="1709739"/>
            <a:ext cx="10515600" cy="2852737"/>
          </a:xfrm>
          <a:prstGeom prst="rect">
            <a:avLst/>
          </a:prstGeom>
        </p:spPr>
        <p:txBody>
          <a:bodyPr anchor="b">
            <a:normAutofit/>
          </a:bodyPr>
          <a:lstStyle>
            <a:lvl1pPr>
              <a:defRPr sz="48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1E47CD93-615D-B343-B709-C4C024191918}"/>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09528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EAED-B8D9-8B4C-919C-C477C49BF1FD}"/>
              </a:ext>
            </a:extLst>
          </p:cNvPr>
          <p:cNvSpPr>
            <a:spLocks noGrp="1"/>
          </p:cNvSpPr>
          <p:nvPr>
            <p:ph type="title"/>
          </p:nvPr>
        </p:nvSpPr>
        <p:spPr>
          <a:xfrm>
            <a:off x="838200" y="365126"/>
            <a:ext cx="10515600" cy="1325563"/>
          </a:xfrm>
          <a:prstGeom prst="rect">
            <a:avLst/>
          </a:prstGeom>
        </p:spPr>
        <p:txBody>
          <a:bodyPr>
            <a:normAutofit/>
          </a:bodyPr>
          <a:lstStyle>
            <a:lvl1pPr>
              <a:defRPr sz="36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E5D08A9-9954-1247-9E36-222BA5D9B172}"/>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009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44F9-BB3A-CA45-BA12-7D2B1463368A}"/>
              </a:ext>
            </a:extLst>
          </p:cNvPr>
          <p:cNvSpPr>
            <a:spLocks noGrp="1"/>
          </p:cNvSpPr>
          <p:nvPr>
            <p:ph type="title"/>
          </p:nvPr>
        </p:nvSpPr>
        <p:spPr>
          <a:xfrm>
            <a:off x="838200" y="365126"/>
            <a:ext cx="10515600" cy="1325563"/>
          </a:xfrm>
          <a:prstGeom prst="rect">
            <a:avLst/>
          </a:prstGeom>
        </p:spPr>
        <p:txBody>
          <a:bodyPr>
            <a:normAutofit/>
          </a:bodyPr>
          <a:lstStyle>
            <a:lvl1pPr>
              <a:defRPr sz="36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4D05E8C-E2AF-964C-9CA6-E591C3AE6219}"/>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84D83-5BCA-F645-BC55-6A4ED9CE37D5}"/>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731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A246-098E-1D46-8788-7BB7A70166CB}"/>
              </a:ext>
            </a:extLst>
          </p:cNvPr>
          <p:cNvSpPr>
            <a:spLocks noGrp="1"/>
          </p:cNvSpPr>
          <p:nvPr>
            <p:ph type="title"/>
          </p:nvPr>
        </p:nvSpPr>
        <p:spPr>
          <a:xfrm>
            <a:off x="840317" y="365126"/>
            <a:ext cx="10515600" cy="1325563"/>
          </a:xfrm>
          <a:prstGeom prst="rect">
            <a:avLst/>
          </a:prstGeom>
        </p:spPr>
        <p:txBody>
          <a:bodyPr>
            <a:normAutofit/>
          </a:bodyPr>
          <a:lstStyle>
            <a:lvl1pPr>
              <a:defRPr sz="36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305918F6-429A-6C4D-B969-2EE0DF28207B}"/>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50D5E3-3545-C948-816E-C3C9DED8412F}"/>
              </a:ext>
            </a:extLst>
          </p:cNvPr>
          <p:cNvSpPr>
            <a:spLocks noGrp="1"/>
          </p:cNvSpPr>
          <p:nvPr>
            <p:ph sz="half" idx="2"/>
          </p:nvPr>
        </p:nvSpPr>
        <p:spPr>
          <a:xfrm>
            <a:off x="840318" y="2505075"/>
            <a:ext cx="515831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C4417-CD8E-1D4E-9257-07E1B8EE97DB}"/>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9F757A-7E89-FF46-9BFC-1E5B84A20634}"/>
              </a:ext>
            </a:extLst>
          </p:cNvPr>
          <p:cNvSpPr>
            <a:spLocks noGrp="1"/>
          </p:cNvSpPr>
          <p:nvPr>
            <p:ph sz="quarter" idx="4"/>
          </p:nvPr>
        </p:nvSpPr>
        <p:spPr>
          <a:xfrm>
            <a:off x="6172200" y="2505075"/>
            <a:ext cx="518371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575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ADD6-91DE-CD42-908E-73362111C0FF}"/>
              </a:ext>
            </a:extLst>
          </p:cNvPr>
          <p:cNvSpPr>
            <a:spLocks noGrp="1"/>
          </p:cNvSpPr>
          <p:nvPr>
            <p:ph type="title"/>
          </p:nvPr>
        </p:nvSpPr>
        <p:spPr>
          <a:xfrm>
            <a:off x="838200" y="365126"/>
            <a:ext cx="10515600" cy="1325563"/>
          </a:xfrm>
          <a:prstGeom prst="rect">
            <a:avLst/>
          </a:prstGeom>
        </p:spPr>
        <p:txBody>
          <a:bodyPr>
            <a:normAutofit/>
          </a:bodyPr>
          <a:lstStyle>
            <a:lvl1pPr>
              <a:defRPr sz="3600" b="1">
                <a:latin typeface="+mn-lt"/>
              </a:defRPr>
            </a:lvl1pPr>
          </a:lstStyle>
          <a:p>
            <a:r>
              <a:rPr lang="en-US" dirty="0"/>
              <a:t>Click to edit Master title style</a:t>
            </a:r>
          </a:p>
        </p:txBody>
      </p:sp>
    </p:spTree>
    <p:extLst>
      <p:ext uri="{BB962C8B-B14F-4D97-AF65-F5344CB8AC3E}">
        <p14:creationId xmlns:p14="http://schemas.microsoft.com/office/powerpoint/2010/main" val="172280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B089DF47-3848-6A45-A2A3-F3EB9AD42640}"/>
              </a:ext>
            </a:extLst>
          </p:cNvPr>
          <p:cNvSpPr>
            <a:spLocks noGrp="1"/>
          </p:cNvSpPr>
          <p:nvPr>
            <p:ph type="pic" sz="quarter" idx="13"/>
          </p:nvPr>
        </p:nvSpPr>
        <p:spPr>
          <a:xfrm>
            <a:off x="0" y="0"/>
            <a:ext cx="12192000" cy="6172200"/>
          </a:xfrm>
          <a:prstGeom prst="rect">
            <a:avLst/>
          </a:prstGeom>
        </p:spPr>
        <p:txBody>
          <a:bodyPr/>
          <a:lstStyle/>
          <a:p>
            <a:endParaRPr lang="en-US" dirty="0"/>
          </a:p>
        </p:txBody>
      </p:sp>
      <p:pic>
        <p:nvPicPr>
          <p:cNvPr id="4" name="Picture 3">
            <a:extLst>
              <a:ext uri="{FF2B5EF4-FFF2-40B4-BE49-F238E27FC236}">
                <a16:creationId xmlns:a16="http://schemas.microsoft.com/office/drawing/2014/main" id="{96FC86B2-62EA-8C46-BBA8-ACAAB8CEDCF3}"/>
              </a:ext>
            </a:extLst>
          </p:cNvPr>
          <p:cNvPicPr>
            <a:picLocks noChangeAspect="1"/>
          </p:cNvPicPr>
          <p:nvPr userDrawn="1"/>
        </p:nvPicPr>
        <p:blipFill>
          <a:blip r:embed="rId2"/>
          <a:stretch>
            <a:fillRect/>
          </a:stretch>
        </p:blipFill>
        <p:spPr>
          <a:xfrm>
            <a:off x="10363200" y="-111760"/>
            <a:ext cx="1258597" cy="1254760"/>
          </a:xfrm>
          <a:prstGeom prst="rect">
            <a:avLst/>
          </a:prstGeom>
        </p:spPr>
      </p:pic>
    </p:spTree>
    <p:extLst>
      <p:ext uri="{BB962C8B-B14F-4D97-AF65-F5344CB8AC3E}">
        <p14:creationId xmlns:p14="http://schemas.microsoft.com/office/powerpoint/2010/main" val="106587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088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97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5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3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4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1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3" y="1280162"/>
            <a:ext cx="10972799" cy="647617"/>
          </a:xfrm>
          <a:prstGeom prst="rect">
            <a:avLst/>
          </a:prstGeom>
        </p:spPr>
        <p:txBody>
          <a:bodyPr/>
          <a:lstStyle/>
          <a:p>
            <a:r>
              <a:rPr lang="en-US" dirty="0"/>
              <a:t>Click to edit Master title style</a:t>
            </a:r>
          </a:p>
        </p:txBody>
      </p:sp>
      <p:sp>
        <p:nvSpPr>
          <p:cNvPr id="8" name="Content Placeholder 2"/>
          <p:cNvSpPr>
            <a:spLocks noGrp="1"/>
          </p:cNvSpPr>
          <p:nvPr>
            <p:ph idx="1"/>
          </p:nvPr>
        </p:nvSpPr>
        <p:spPr>
          <a:xfrm>
            <a:off x="609600" y="2034143"/>
            <a:ext cx="10972800" cy="4270407"/>
          </a:xfrm>
          <a:prstGeom prst="rect">
            <a:avLst/>
          </a:prstGeom>
        </p:spPr>
        <p:txBody>
          <a:bodyPr/>
          <a:lstStyle>
            <a:lvl1pPr>
              <a:spcBef>
                <a:spcPts val="1800"/>
              </a:spcBef>
              <a:defRPr/>
            </a:lvl1pPr>
            <a:lvl2pPr>
              <a:spcBef>
                <a:spcPts val="9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r>
              <a:rPr lang="en-US"/>
              <a:t>1150NM-3</a:t>
            </a:r>
            <a:endParaRPr lang="en-US" dirty="0"/>
          </a:p>
        </p:txBody>
      </p:sp>
      <p:sp>
        <p:nvSpPr>
          <p:cNvPr id="3" name="Footer Placeholder 2"/>
          <p:cNvSpPr>
            <a:spLocks noGrp="1"/>
          </p:cNvSpPr>
          <p:nvPr>
            <p:ph type="ftr" sz="quarter" idx="11"/>
          </p:nvPr>
        </p:nvSpPr>
        <p:spPr/>
        <p:txBody>
          <a:bodyPr/>
          <a:lstStyle/>
          <a:p>
            <a:r>
              <a:rPr lang="en-US"/>
              <a:t>FOR AGENT USE ONLY. NOT TO BE USED FOR CONSUMER SOLICITATION.</a:t>
            </a:r>
            <a:endParaRPr lang="en-US" sz="450" b="0" dirty="0"/>
          </a:p>
        </p:txBody>
      </p:sp>
      <p:sp>
        <p:nvSpPr>
          <p:cNvPr id="9" name="Slide Number Placeholder 3"/>
          <p:cNvSpPr>
            <a:spLocks noGrp="1"/>
          </p:cNvSpPr>
          <p:nvPr>
            <p:ph type="sldNum" sz="quarter" idx="4"/>
          </p:nvPr>
        </p:nvSpPr>
        <p:spPr>
          <a:xfrm>
            <a:off x="10593317" y="6611093"/>
            <a:ext cx="1584960" cy="228600"/>
          </a:xfrm>
          <a:prstGeom prst="rect">
            <a:avLst/>
          </a:prstGeom>
        </p:spPr>
        <p:txBody>
          <a:bodyPr vert="horz" lIns="91440" tIns="45720" rIns="91440" bIns="45720" rtlCol="0" anchor="ctr"/>
          <a:lstStyle>
            <a:lvl1pPr algn="r">
              <a:defRPr sz="800" b="1">
                <a:solidFill>
                  <a:schemeClr val="tx1">
                    <a:tint val="75000"/>
                  </a:schemeClr>
                </a:solidFill>
                <a:latin typeface="Arial" panose="020B0604020202020204" pitchFamily="34" charset="0"/>
                <a:cs typeface="Arial" panose="020B0604020202020204" pitchFamily="34" charset="0"/>
              </a:defRPr>
            </a:lvl1pPr>
          </a:lstStyle>
          <a:p>
            <a:r>
              <a:rPr lang="en-US" b="0" dirty="0"/>
              <a:t>REV 9-11-19</a:t>
            </a:r>
            <a:r>
              <a:rPr lang="en-US" dirty="0"/>
              <a:t>  |   </a:t>
            </a:r>
            <a:fld id="{7FEC6BA5-5C42-4716-84A4-CCB0D055CCE7}" type="slidenum">
              <a:rPr lang="en-US" smtClean="0"/>
              <a:pPr/>
              <a:t>‹#›</a:t>
            </a:fld>
            <a:endParaRPr lang="en-US" dirty="0"/>
          </a:p>
        </p:txBody>
      </p:sp>
    </p:spTree>
    <p:extLst>
      <p:ext uri="{BB962C8B-B14F-4D97-AF65-F5344CB8AC3E}">
        <p14:creationId xmlns:p14="http://schemas.microsoft.com/office/powerpoint/2010/main" val="122036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B84F00-7A55-F74B-8579-AE706479C623}"/>
              </a:ext>
            </a:extLst>
          </p:cNvPr>
          <p:cNvSpPr/>
          <p:nvPr userDrawn="1"/>
        </p:nvSpPr>
        <p:spPr>
          <a:xfrm>
            <a:off x="10297297" y="-65903"/>
            <a:ext cx="1449860" cy="1598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78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2.tif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1.png"/><Relationship Id="rId5" Type="http://schemas.openxmlformats.org/officeDocument/2006/relationships/slideLayout" Target="../slideLayouts/slideLayout19.xml"/><Relationship Id="rId10" Type="http://schemas.openxmlformats.org/officeDocument/2006/relationships/image" Target="../media/image10.png"/><Relationship Id="rId4" Type="http://schemas.openxmlformats.org/officeDocument/2006/relationships/slideLayout" Target="../slideLayouts/slideLayout1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5.tiff"/><Relationship Id="rId5" Type="http://schemas.openxmlformats.org/officeDocument/2006/relationships/slideLayout" Target="../slideLayouts/slideLayout27.xml"/><Relationship Id="rId10" Type="http://schemas.openxmlformats.org/officeDocument/2006/relationships/image" Target="../media/image14.png"/><Relationship Id="rId4" Type="http://schemas.openxmlformats.org/officeDocument/2006/relationships/slideLayout" Target="../slideLayouts/slideLayout26.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79069" cy="6852756"/>
          </a:xfrm>
          <a:prstGeom prst="rect">
            <a:avLst/>
          </a:prstGeom>
        </p:spPr>
      </p:pic>
      <p:sp>
        <p:nvSpPr>
          <p:cNvPr id="4" name="TextBox 8">
            <a:extLst>
              <a:ext uri="{FF2B5EF4-FFF2-40B4-BE49-F238E27FC236}">
                <a16:creationId xmlns:a16="http://schemas.microsoft.com/office/drawing/2014/main" id="{DC540A5F-5EBB-F840-AB00-E61ACE82B42C}"/>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1300NP-4</a:t>
            </a:r>
          </a:p>
        </p:txBody>
      </p:sp>
      <p:sp>
        <p:nvSpPr>
          <p:cNvPr id="5" name="TextBox 3">
            <a:extLst>
              <a:ext uri="{FF2B5EF4-FFF2-40B4-BE49-F238E27FC236}">
                <a16:creationId xmlns:a16="http://schemas.microsoft.com/office/drawing/2014/main" id="{6300251B-0CCB-6C49-ACE5-5A99F56F248A}"/>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6" name="TextBox 5">
            <a:extLst>
              <a:ext uri="{FF2B5EF4-FFF2-40B4-BE49-F238E27FC236}">
                <a16:creationId xmlns:a16="http://schemas.microsoft.com/office/drawing/2014/main" id="{CE679CF0-B815-4649-A855-AC313458054A}"/>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7-20</a:t>
            </a:r>
          </a:p>
        </p:txBody>
      </p:sp>
    </p:spTree>
    <p:extLst>
      <p:ext uri="{BB962C8B-B14F-4D97-AF65-F5344CB8AC3E}">
        <p14:creationId xmlns:p14="http://schemas.microsoft.com/office/powerpoint/2010/main" val="99253598"/>
      </p:ext>
    </p:extLst>
  </p:cSld>
  <p:clrMap bg1="lt1" tx1="dk1" bg2="lt2" tx2="dk2" accent1="accent1" accent2="accent2" accent3="accent3" accent4="accent4" accent5="accent5" accent6="accent6" hlink="hlink" folHlink="folHlink"/>
  <p:sldLayoutIdLst>
    <p:sldLayoutId id="2147483812" r:id="rId1"/>
    <p:sldLayoutId id="21474838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8432800" y="0"/>
            <a:ext cx="3759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F7E86B64-5647-BE42-B320-4F17075624B3}"/>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4419601"/>
            <a:ext cx="12192000" cy="2455237"/>
          </a:xfrm>
          <a:prstGeom prst="rect">
            <a:avLst/>
          </a:prstGeom>
        </p:spPr>
      </p:pic>
      <p:sp>
        <p:nvSpPr>
          <p:cNvPr id="17" name="Date Placeholder 3">
            <a:extLst>
              <a:ext uri="{FF2B5EF4-FFF2-40B4-BE49-F238E27FC236}">
                <a16:creationId xmlns:a16="http://schemas.microsoft.com/office/drawing/2014/main" id="{3308FDF4-7139-4C4A-9EFE-3002FA8A76BA}"/>
              </a:ext>
            </a:extLst>
          </p:cNvPr>
          <p:cNvSpPr txBox="1">
            <a:spLocks/>
          </p:cNvSpPr>
          <p:nvPr userDrawn="1"/>
        </p:nvSpPr>
        <p:spPr>
          <a:xfrm>
            <a:off x="2235201" y="6608446"/>
            <a:ext cx="7808927" cy="213141"/>
          </a:xfrm>
          <a:prstGeom prst="rect">
            <a:avLst/>
          </a:prstGeom>
        </p:spPr>
        <p:txBody>
          <a:bodyPr anchor="ctr"/>
          <a:lstStyle>
            <a:lvl1pPr algn="l">
              <a:defRPr sz="1000" b="0" i="0">
                <a:solidFill>
                  <a:schemeClr val="bg1"/>
                </a:solidFill>
                <a:latin typeface="Arial"/>
                <a:cs typeface="Arial"/>
              </a:defRPr>
            </a:lvl1pPr>
          </a:lstStyle>
          <a:p>
            <a:pPr algn="ctr" defTabSz="457200" fontAlgn="auto">
              <a:spcBef>
                <a:spcPts val="0"/>
              </a:spcBef>
              <a:spcAft>
                <a:spcPts val="0"/>
              </a:spcAft>
              <a:defRPr/>
            </a:pPr>
            <a:r>
              <a:rPr lang="en-US" sz="900" b="1" cap="all" dirty="0">
                <a:solidFill>
                  <a:schemeClr val="tx1"/>
                </a:solidFill>
                <a:latin typeface="+mj-lt"/>
              </a:rPr>
              <a:t>For MGA Use Only. Not to be used for consumer solicitation purposes.</a:t>
            </a:r>
          </a:p>
        </p:txBody>
      </p:sp>
      <p:sp>
        <p:nvSpPr>
          <p:cNvPr id="18" name="TextBox 17">
            <a:extLst>
              <a:ext uri="{FF2B5EF4-FFF2-40B4-BE49-F238E27FC236}">
                <a16:creationId xmlns:a16="http://schemas.microsoft.com/office/drawing/2014/main" id="{33ECD0B4-059F-8749-87C9-C29DEBCA0280}"/>
              </a:ext>
            </a:extLst>
          </p:cNvPr>
          <p:cNvSpPr txBox="1"/>
          <p:nvPr userDrawn="1"/>
        </p:nvSpPr>
        <p:spPr>
          <a:xfrm>
            <a:off x="218543" y="6608445"/>
            <a:ext cx="1113732" cy="230832"/>
          </a:xfrm>
          <a:prstGeom prst="rect">
            <a:avLst/>
          </a:prstGeom>
          <a:noFill/>
        </p:spPr>
        <p:txBody>
          <a:bodyPr wrap="square" rtlCol="0">
            <a:spAutoFit/>
          </a:bodyPr>
          <a:lstStyle/>
          <a:p>
            <a:r>
              <a:rPr lang="en-US" sz="900" dirty="0">
                <a:solidFill>
                  <a:schemeClr val="tx1"/>
                </a:solidFill>
              </a:rPr>
              <a:t>1300NP-4</a:t>
            </a:r>
          </a:p>
        </p:txBody>
      </p:sp>
      <p:sp>
        <p:nvSpPr>
          <p:cNvPr id="19" name="TextBox 18">
            <a:extLst>
              <a:ext uri="{FF2B5EF4-FFF2-40B4-BE49-F238E27FC236}">
                <a16:creationId xmlns:a16="http://schemas.microsoft.com/office/drawing/2014/main" id="{8BC2EBB6-79C7-9941-93D1-DDD3DDA7EDC2}"/>
              </a:ext>
            </a:extLst>
          </p:cNvPr>
          <p:cNvSpPr txBox="1"/>
          <p:nvPr userDrawn="1"/>
        </p:nvSpPr>
        <p:spPr>
          <a:xfrm>
            <a:off x="11440916" y="6608445"/>
            <a:ext cx="587768" cy="230832"/>
          </a:xfrm>
          <a:prstGeom prst="rect">
            <a:avLst/>
          </a:prstGeom>
          <a:noFill/>
        </p:spPr>
        <p:txBody>
          <a:bodyPr wrap="square" rtlCol="0">
            <a:spAutoFit/>
          </a:bodyPr>
          <a:lstStyle/>
          <a:p>
            <a:pPr algn="r"/>
            <a:fld id="{A6AE37D1-A20D-8844-92B8-D4FE567C54EF}" type="slidenum">
              <a:rPr lang="en-US" sz="900" smtClean="0">
                <a:solidFill>
                  <a:schemeClr val="tx1"/>
                </a:solidFill>
              </a:rPr>
              <a:pPr algn="r"/>
              <a:t>‹#›</a:t>
            </a:fld>
            <a:endParaRPr lang="en-US" sz="900" dirty="0">
              <a:solidFill>
                <a:schemeClr val="tx1"/>
              </a:solidFill>
            </a:endParaRPr>
          </a:p>
        </p:txBody>
      </p:sp>
      <p:sp>
        <p:nvSpPr>
          <p:cNvPr id="20" name="TextBox 19">
            <a:extLst>
              <a:ext uri="{FF2B5EF4-FFF2-40B4-BE49-F238E27FC236}">
                <a16:creationId xmlns:a16="http://schemas.microsoft.com/office/drawing/2014/main" id="{C038A23F-A99A-B84D-8590-F2561363849B}"/>
              </a:ext>
            </a:extLst>
          </p:cNvPr>
          <p:cNvSpPr txBox="1"/>
          <p:nvPr userDrawn="1"/>
        </p:nvSpPr>
        <p:spPr>
          <a:xfrm>
            <a:off x="10363200" y="6608445"/>
            <a:ext cx="1524000" cy="230832"/>
          </a:xfrm>
          <a:prstGeom prst="rect">
            <a:avLst/>
          </a:prstGeom>
          <a:noFill/>
        </p:spPr>
        <p:txBody>
          <a:bodyPr wrap="square" rtlCol="0">
            <a:spAutoFit/>
          </a:bodyPr>
          <a:lstStyle/>
          <a:p>
            <a:r>
              <a:rPr lang="en-US" sz="900" dirty="0">
                <a:solidFill>
                  <a:schemeClr val="tx1"/>
                </a:solidFill>
              </a:rPr>
              <a:t>7-20</a:t>
            </a:r>
          </a:p>
        </p:txBody>
      </p:sp>
      <p:grpSp>
        <p:nvGrpSpPr>
          <p:cNvPr id="5" name="Group 4">
            <a:extLst>
              <a:ext uri="{FF2B5EF4-FFF2-40B4-BE49-F238E27FC236}">
                <a16:creationId xmlns:a16="http://schemas.microsoft.com/office/drawing/2014/main" id="{9D2A01F6-7BC7-3843-AFD1-88945F5926B6}"/>
              </a:ext>
            </a:extLst>
          </p:cNvPr>
          <p:cNvGrpSpPr/>
          <p:nvPr userDrawn="1"/>
        </p:nvGrpSpPr>
        <p:grpSpPr>
          <a:xfrm>
            <a:off x="8766286" y="-20097"/>
            <a:ext cx="3262399" cy="1317269"/>
            <a:chOff x="6596400" y="-92869"/>
            <a:chExt cx="2446799" cy="979361"/>
          </a:xfrm>
        </p:grpSpPr>
        <p:pic>
          <p:nvPicPr>
            <p:cNvPr id="4" name="Picture 3">
              <a:extLst>
                <a:ext uri="{FF2B5EF4-FFF2-40B4-BE49-F238E27FC236}">
                  <a16:creationId xmlns:a16="http://schemas.microsoft.com/office/drawing/2014/main" id="{7F8AE7B9-2083-B746-A43D-3FA302A8E81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89902" y="308938"/>
              <a:ext cx="1653297" cy="563154"/>
            </a:xfrm>
            <a:prstGeom prst="rect">
              <a:avLst/>
            </a:prstGeom>
          </p:spPr>
        </p:pic>
        <p:pic>
          <p:nvPicPr>
            <p:cNvPr id="22" name="Picture 21">
              <a:extLst>
                <a:ext uri="{FF2B5EF4-FFF2-40B4-BE49-F238E27FC236}">
                  <a16:creationId xmlns:a16="http://schemas.microsoft.com/office/drawing/2014/main" id="{441A705F-C6CD-8344-9E94-9B9EB75C3E2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596400" y="-92869"/>
              <a:ext cx="736767" cy="979361"/>
            </a:xfrm>
            <a:prstGeom prst="rect">
              <a:avLst/>
            </a:prstGeom>
          </p:spPr>
        </p:pic>
      </p:grpSp>
    </p:spTree>
    <p:extLst>
      <p:ext uri="{BB962C8B-B14F-4D97-AF65-F5344CB8AC3E}">
        <p14:creationId xmlns:p14="http://schemas.microsoft.com/office/powerpoint/2010/main" val="239957615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Lst>
  <mc:AlternateContent xmlns:mc="http://schemas.openxmlformats.org/markup-compatibility/2006" xmlns:p14="http://schemas.microsoft.com/office/powerpoint/2010/main">
    <mc:Choice Requires="p14">
      <p:transition p14:dur="250"/>
    </mc:Choice>
    <mc:Fallback xmlns="">
      <p:transition/>
    </mc:Fallback>
  </mc:AlternateConten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6C2AF4-BF11-1845-A5DC-09D2E5F94079}"/>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3976577"/>
            <a:ext cx="12192000" cy="2898267"/>
          </a:xfrm>
          <a:prstGeom prst="rect">
            <a:avLst/>
          </a:prstGeom>
        </p:spPr>
      </p:pic>
      <p:sp>
        <p:nvSpPr>
          <p:cNvPr id="8" name="Date Placeholder 3">
            <a:extLst>
              <a:ext uri="{FF2B5EF4-FFF2-40B4-BE49-F238E27FC236}">
                <a16:creationId xmlns:a16="http://schemas.microsoft.com/office/drawing/2014/main" id="{69ACBA5D-F530-ED4E-AF20-7D83305EC036}"/>
              </a:ext>
            </a:extLst>
          </p:cNvPr>
          <p:cNvSpPr txBox="1">
            <a:spLocks/>
          </p:cNvSpPr>
          <p:nvPr userDrawn="1"/>
        </p:nvSpPr>
        <p:spPr>
          <a:xfrm>
            <a:off x="914401" y="6608446"/>
            <a:ext cx="7808927" cy="221233"/>
          </a:xfrm>
          <a:prstGeom prst="rect">
            <a:avLst/>
          </a:prstGeom>
        </p:spPr>
        <p:txBody>
          <a:bodyPr anchor="ctr"/>
          <a:lstStyle>
            <a:lvl1pPr algn="l">
              <a:defRPr sz="1000" b="0" i="0">
                <a:solidFill>
                  <a:schemeClr val="bg1"/>
                </a:solidFill>
                <a:latin typeface="Arial"/>
                <a:cs typeface="Arial"/>
              </a:defRPr>
            </a:lvl1pPr>
          </a:lstStyle>
          <a:p>
            <a:pPr algn="ctr" defTabSz="457200" fontAlgn="auto">
              <a:spcBef>
                <a:spcPts val="0"/>
              </a:spcBef>
              <a:spcAft>
                <a:spcPts val="0"/>
              </a:spcAft>
              <a:defRPr/>
            </a:pPr>
            <a:r>
              <a:rPr lang="en-US" sz="900" b="1" cap="all" dirty="0">
                <a:solidFill>
                  <a:schemeClr val="bg1"/>
                </a:solidFill>
                <a:latin typeface="+mn-lt"/>
              </a:rPr>
              <a:t>For MGA Use Only. Not to be used for consumer solicitation purposes.</a:t>
            </a:r>
          </a:p>
        </p:txBody>
      </p:sp>
      <p:sp>
        <p:nvSpPr>
          <p:cNvPr id="9" name="TextBox 8">
            <a:extLst>
              <a:ext uri="{FF2B5EF4-FFF2-40B4-BE49-F238E27FC236}">
                <a16:creationId xmlns:a16="http://schemas.microsoft.com/office/drawing/2014/main" id="{3AEF7625-CD63-A647-8FB1-48C7F9A05BDE}"/>
              </a:ext>
            </a:extLst>
          </p:cNvPr>
          <p:cNvSpPr txBox="1"/>
          <p:nvPr userDrawn="1"/>
        </p:nvSpPr>
        <p:spPr>
          <a:xfrm>
            <a:off x="218543" y="6608445"/>
            <a:ext cx="1113732" cy="230832"/>
          </a:xfrm>
          <a:prstGeom prst="rect">
            <a:avLst/>
          </a:prstGeom>
          <a:noFill/>
        </p:spPr>
        <p:txBody>
          <a:bodyPr wrap="square" rtlCol="0">
            <a:spAutoFit/>
          </a:bodyPr>
          <a:lstStyle/>
          <a:p>
            <a:r>
              <a:rPr lang="en-US" sz="900" dirty="0">
                <a:solidFill>
                  <a:schemeClr val="bg1"/>
                </a:solidFill>
              </a:rPr>
              <a:t>1300NP-4</a:t>
            </a:r>
          </a:p>
        </p:txBody>
      </p:sp>
      <p:sp>
        <p:nvSpPr>
          <p:cNvPr id="10" name="TextBox 9">
            <a:extLst>
              <a:ext uri="{FF2B5EF4-FFF2-40B4-BE49-F238E27FC236}">
                <a16:creationId xmlns:a16="http://schemas.microsoft.com/office/drawing/2014/main" id="{A6E0194E-BCCE-0C4D-896A-CE7F180A24E0}"/>
              </a:ext>
            </a:extLst>
          </p:cNvPr>
          <p:cNvSpPr txBox="1"/>
          <p:nvPr userDrawn="1"/>
        </p:nvSpPr>
        <p:spPr>
          <a:xfrm>
            <a:off x="9002516" y="6608445"/>
            <a:ext cx="587768" cy="230832"/>
          </a:xfrm>
          <a:prstGeom prst="rect">
            <a:avLst/>
          </a:prstGeom>
          <a:noFill/>
        </p:spPr>
        <p:txBody>
          <a:bodyPr wrap="square" rtlCol="0">
            <a:spAutoFit/>
          </a:bodyPr>
          <a:lstStyle/>
          <a:p>
            <a:pPr algn="r"/>
            <a:fld id="{A6AE37D1-A20D-8844-92B8-D4FE567C54EF}" type="slidenum">
              <a:rPr lang="en-US" sz="900" smtClean="0">
                <a:solidFill>
                  <a:schemeClr val="bg1"/>
                </a:solidFill>
              </a:rPr>
              <a:pPr algn="r"/>
              <a:t>‹#›</a:t>
            </a:fld>
            <a:endParaRPr lang="en-US" sz="900" dirty="0">
              <a:solidFill>
                <a:schemeClr val="bg1"/>
              </a:solidFill>
            </a:endParaRPr>
          </a:p>
        </p:txBody>
      </p:sp>
      <p:sp>
        <p:nvSpPr>
          <p:cNvPr id="11" name="TextBox 10">
            <a:extLst>
              <a:ext uri="{FF2B5EF4-FFF2-40B4-BE49-F238E27FC236}">
                <a16:creationId xmlns:a16="http://schemas.microsoft.com/office/drawing/2014/main" id="{D8F56B31-0C3E-DF4F-B978-EDE66937A2CA}"/>
              </a:ext>
            </a:extLst>
          </p:cNvPr>
          <p:cNvSpPr txBox="1"/>
          <p:nvPr userDrawn="1"/>
        </p:nvSpPr>
        <p:spPr>
          <a:xfrm>
            <a:off x="8229600" y="6608445"/>
            <a:ext cx="1219200" cy="230832"/>
          </a:xfrm>
          <a:prstGeom prst="rect">
            <a:avLst/>
          </a:prstGeom>
          <a:noFill/>
        </p:spPr>
        <p:txBody>
          <a:bodyPr wrap="square" rtlCol="0">
            <a:spAutoFit/>
          </a:bodyPr>
          <a:lstStyle/>
          <a:p>
            <a:r>
              <a:rPr lang="en-US" sz="900" dirty="0">
                <a:solidFill>
                  <a:schemeClr val="bg1"/>
                </a:solidFill>
              </a:rPr>
              <a:t>7-20</a:t>
            </a:r>
          </a:p>
        </p:txBody>
      </p:sp>
      <p:pic>
        <p:nvPicPr>
          <p:cNvPr id="12" name="Picture 11">
            <a:extLst>
              <a:ext uri="{FF2B5EF4-FFF2-40B4-BE49-F238E27FC236}">
                <a16:creationId xmlns:a16="http://schemas.microsoft.com/office/drawing/2014/main" id="{8718002C-EC21-C446-82D7-A8E4C098A2F7}"/>
              </a:ext>
            </a:extLst>
          </p:cNvPr>
          <p:cNvPicPr>
            <a:picLocks noChangeAspect="1"/>
          </p:cNvPicPr>
          <p:nvPr userDrawn="1"/>
        </p:nvPicPr>
        <p:blipFill>
          <a:blip r:embed="rId11"/>
          <a:stretch>
            <a:fillRect/>
          </a:stretch>
        </p:blipFill>
        <p:spPr>
          <a:xfrm>
            <a:off x="10495183" y="-496186"/>
            <a:ext cx="1073040" cy="1467293"/>
          </a:xfrm>
          <a:prstGeom prst="rect">
            <a:avLst/>
          </a:prstGeom>
        </p:spPr>
      </p:pic>
    </p:spTree>
    <p:extLst>
      <p:ext uri="{BB962C8B-B14F-4D97-AF65-F5344CB8AC3E}">
        <p14:creationId xmlns:p14="http://schemas.microsoft.com/office/powerpoint/2010/main" val="324315340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Lst>
  <p:txStyles>
    <p:titleStyle>
      <a:lvl1pPr algn="l" defTabSz="914400" rtl="0" eaLnBrk="1" latinLnBrk="0" hangingPunct="1">
        <a:lnSpc>
          <a:spcPct val="90000"/>
        </a:lnSpc>
        <a:spcBef>
          <a:spcPct val="0"/>
        </a:spcBef>
        <a:buNone/>
        <a:defRPr sz="4000" b="1" kern="1200">
          <a:solidFill>
            <a:srgbClr val="00703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032"/>
            <a:ext cx="12192000" cy="6860032"/>
          </a:xfrm>
          <a:prstGeom prst="rect">
            <a:avLst/>
          </a:prstGeom>
        </p:spPr>
      </p:pic>
      <p:sp>
        <p:nvSpPr>
          <p:cNvPr id="4" name="TextBox 8">
            <a:extLst>
              <a:ext uri="{FF2B5EF4-FFF2-40B4-BE49-F238E27FC236}">
                <a16:creationId xmlns:a16="http://schemas.microsoft.com/office/drawing/2014/main" id="{F2927EBF-5BBE-C44F-A429-7181BA5D07C7}"/>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1">
                    <a:lumMod val="75000"/>
                  </a:schemeClr>
                </a:solidFill>
                <a:effectLst/>
                <a:latin typeface="+mn-lt"/>
                <a:ea typeface="+mn-ea"/>
                <a:cs typeface="+mn-cs"/>
              </a:rPr>
              <a:t>1300NP-4</a:t>
            </a:r>
          </a:p>
        </p:txBody>
      </p:sp>
      <p:sp>
        <p:nvSpPr>
          <p:cNvPr id="5" name="TextBox 3">
            <a:extLst>
              <a:ext uri="{FF2B5EF4-FFF2-40B4-BE49-F238E27FC236}">
                <a16:creationId xmlns:a16="http://schemas.microsoft.com/office/drawing/2014/main" id="{56562E99-7A3B-9040-A1E8-B69D71EAD299}"/>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1">
                    <a:lumMod val="75000"/>
                  </a:schemeClr>
                </a:solidFill>
              </a:rPr>
              <a:t>FOR MGA USE ONLY. NOT TO BE USED FOR CONSUMER SOLICATION PURPOSES.</a:t>
            </a:r>
            <a:endParaRPr lang="en-US" sz="1100" b="1" dirty="0">
              <a:solidFill>
                <a:schemeClr val="bg1">
                  <a:lumMod val="75000"/>
                </a:schemeClr>
              </a:solidFill>
            </a:endParaRPr>
          </a:p>
        </p:txBody>
      </p:sp>
      <p:sp>
        <p:nvSpPr>
          <p:cNvPr id="6" name="TextBox 5">
            <a:extLst>
              <a:ext uri="{FF2B5EF4-FFF2-40B4-BE49-F238E27FC236}">
                <a16:creationId xmlns:a16="http://schemas.microsoft.com/office/drawing/2014/main" id="{B4432B7D-2AAA-9E43-931D-D23AECC0E607}"/>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1">
                    <a:lumMod val="75000"/>
                  </a:schemeClr>
                </a:solidFill>
                <a:effectLst/>
                <a:latin typeface="+mn-lt"/>
                <a:ea typeface="+mn-ea"/>
                <a:cs typeface="+mn-cs"/>
              </a:rPr>
              <a:t>7-20</a:t>
            </a:r>
          </a:p>
        </p:txBody>
      </p:sp>
    </p:spTree>
    <p:extLst>
      <p:ext uri="{BB962C8B-B14F-4D97-AF65-F5344CB8AC3E}">
        <p14:creationId xmlns:p14="http://schemas.microsoft.com/office/powerpoint/2010/main" val="1394582816"/>
      </p:ext>
    </p:extLst>
  </p:cSld>
  <p:clrMap bg1="lt1" tx1="dk1" bg2="lt2" tx2="dk2" accent1="accent1" accent2="accent2" accent3="accent3" accent4="accent4" accent5="accent5" accent6="accent6" hlink="hlink" folHlink="folHlink"/>
  <p:sldLayoutIdLst>
    <p:sldLayoutId id="2147483679" r:id="rId1"/>
    <p:sldLayoutId id="214748381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7276"/>
            <a:ext cx="12192000" cy="6860032"/>
          </a:xfrm>
          <a:prstGeom prst="rect">
            <a:avLst/>
          </a:prstGeom>
        </p:spPr>
      </p:pic>
      <p:sp>
        <p:nvSpPr>
          <p:cNvPr id="4" name="TextBox 8">
            <a:extLst>
              <a:ext uri="{FF2B5EF4-FFF2-40B4-BE49-F238E27FC236}">
                <a16:creationId xmlns:a16="http://schemas.microsoft.com/office/drawing/2014/main" id="{4F34AD15-3915-7840-8951-0A290F0597B0}"/>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1300NP-4</a:t>
            </a:r>
          </a:p>
        </p:txBody>
      </p:sp>
      <p:sp>
        <p:nvSpPr>
          <p:cNvPr id="5" name="TextBox 3">
            <a:extLst>
              <a:ext uri="{FF2B5EF4-FFF2-40B4-BE49-F238E27FC236}">
                <a16:creationId xmlns:a16="http://schemas.microsoft.com/office/drawing/2014/main" id="{2286A321-01A0-8E49-BF9C-2772685432C2}"/>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6" name="TextBox 5">
            <a:extLst>
              <a:ext uri="{FF2B5EF4-FFF2-40B4-BE49-F238E27FC236}">
                <a16:creationId xmlns:a16="http://schemas.microsoft.com/office/drawing/2014/main" id="{68D3421A-1358-7248-80F2-CA4CFF3B5A80}"/>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7-20</a:t>
            </a:r>
          </a:p>
        </p:txBody>
      </p:sp>
    </p:spTree>
    <p:extLst>
      <p:ext uri="{BB962C8B-B14F-4D97-AF65-F5344CB8AC3E}">
        <p14:creationId xmlns:p14="http://schemas.microsoft.com/office/powerpoint/2010/main" val="189161237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5969" cy="6862265"/>
          </a:xfrm>
          <a:prstGeom prst="rect">
            <a:avLst/>
          </a:prstGeom>
        </p:spPr>
      </p:pic>
      <p:sp>
        <p:nvSpPr>
          <p:cNvPr id="4" name="TextBox 8">
            <a:extLst>
              <a:ext uri="{FF2B5EF4-FFF2-40B4-BE49-F238E27FC236}">
                <a16:creationId xmlns:a16="http://schemas.microsoft.com/office/drawing/2014/main" id="{DE9CB151-126D-7547-8AD4-2161AB4EFD89}"/>
              </a:ext>
            </a:extLst>
          </p:cNvPr>
          <p:cNvSpPr txBox="1"/>
          <p:nvPr userDrawn="1"/>
        </p:nvSpPr>
        <p:spPr>
          <a:xfrm>
            <a:off x="3731783"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1">
                    <a:lumMod val="75000"/>
                  </a:schemeClr>
                </a:solidFill>
                <a:effectLst/>
                <a:latin typeface="+mn-lt"/>
                <a:ea typeface="+mn-ea"/>
                <a:cs typeface="+mn-cs"/>
              </a:rPr>
              <a:t>1300NP-4</a:t>
            </a:r>
          </a:p>
        </p:txBody>
      </p:sp>
      <p:sp>
        <p:nvSpPr>
          <p:cNvPr id="5" name="TextBox 3">
            <a:extLst>
              <a:ext uri="{FF2B5EF4-FFF2-40B4-BE49-F238E27FC236}">
                <a16:creationId xmlns:a16="http://schemas.microsoft.com/office/drawing/2014/main" id="{DDD62369-403C-354A-9C8B-17A6F1162196}"/>
              </a:ext>
            </a:extLst>
          </p:cNvPr>
          <p:cNvSpPr txBox="1"/>
          <p:nvPr userDrawn="1"/>
        </p:nvSpPr>
        <p:spPr>
          <a:xfrm>
            <a:off x="5678559" y="6602036"/>
            <a:ext cx="483497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1">
                    <a:lumMod val="75000"/>
                  </a:schemeClr>
                </a:solidFill>
              </a:rPr>
              <a:t>FOR MGA USE ONLY. NOT TO BE USED FOR CONSUMER SOLICATION PURPOSES.</a:t>
            </a:r>
            <a:endParaRPr lang="en-US" sz="1100" b="1" dirty="0">
              <a:solidFill>
                <a:schemeClr val="bg1">
                  <a:lumMod val="75000"/>
                </a:schemeClr>
              </a:solidFill>
            </a:endParaRPr>
          </a:p>
        </p:txBody>
      </p:sp>
      <p:sp>
        <p:nvSpPr>
          <p:cNvPr id="6" name="TextBox 5">
            <a:extLst>
              <a:ext uri="{FF2B5EF4-FFF2-40B4-BE49-F238E27FC236}">
                <a16:creationId xmlns:a16="http://schemas.microsoft.com/office/drawing/2014/main" id="{B961888E-70E6-1045-A7FC-A9299BFF56B1}"/>
              </a:ext>
            </a:extLst>
          </p:cNvPr>
          <p:cNvSpPr txBox="1"/>
          <p:nvPr userDrawn="1"/>
        </p:nvSpPr>
        <p:spPr>
          <a:xfrm>
            <a:off x="10804235" y="6593567"/>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1">
                    <a:lumMod val="75000"/>
                  </a:schemeClr>
                </a:solidFill>
                <a:effectLst/>
                <a:latin typeface="+mn-lt"/>
                <a:ea typeface="+mn-ea"/>
                <a:cs typeface="+mn-cs"/>
              </a:rPr>
              <a:t>7-20</a:t>
            </a:r>
          </a:p>
        </p:txBody>
      </p:sp>
    </p:spTree>
    <p:extLst>
      <p:ext uri="{BB962C8B-B14F-4D97-AF65-F5344CB8AC3E}">
        <p14:creationId xmlns:p14="http://schemas.microsoft.com/office/powerpoint/2010/main" val="130255699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238081" cy="6885960"/>
          </a:xfrm>
          <a:prstGeom prst="rect">
            <a:avLst/>
          </a:prstGeom>
        </p:spPr>
      </p:pic>
      <p:sp>
        <p:nvSpPr>
          <p:cNvPr id="6" name="TextBox 8">
            <a:extLst>
              <a:ext uri="{FF2B5EF4-FFF2-40B4-BE49-F238E27FC236}">
                <a16:creationId xmlns:a16="http://schemas.microsoft.com/office/drawing/2014/main" id="{640FF6CA-AB21-2C43-B68B-BBC9C1FFB9C6}"/>
              </a:ext>
            </a:extLst>
          </p:cNvPr>
          <p:cNvSpPr txBox="1"/>
          <p:nvPr userDrawn="1"/>
        </p:nvSpPr>
        <p:spPr>
          <a:xfrm>
            <a:off x="4284676"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1">
                    <a:lumMod val="75000"/>
                  </a:schemeClr>
                </a:solidFill>
                <a:effectLst/>
                <a:latin typeface="+mn-lt"/>
                <a:ea typeface="+mn-ea"/>
                <a:cs typeface="+mn-cs"/>
              </a:rPr>
              <a:t>1300NP-4</a:t>
            </a:r>
          </a:p>
        </p:txBody>
      </p:sp>
      <p:sp>
        <p:nvSpPr>
          <p:cNvPr id="8" name="TextBox 3">
            <a:extLst>
              <a:ext uri="{FF2B5EF4-FFF2-40B4-BE49-F238E27FC236}">
                <a16:creationId xmlns:a16="http://schemas.microsoft.com/office/drawing/2014/main" id="{ACAAE487-4A66-4C45-BD16-5DB62935B986}"/>
              </a:ext>
            </a:extLst>
          </p:cNvPr>
          <p:cNvSpPr txBox="1"/>
          <p:nvPr userDrawn="1"/>
        </p:nvSpPr>
        <p:spPr>
          <a:xfrm>
            <a:off x="5990447"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1">
                    <a:lumMod val="75000"/>
                  </a:schemeClr>
                </a:solidFill>
              </a:rPr>
              <a:t>FOR MGA USE ONLY. NOT TO BE USED FOR CONSUMER SOLICATION PURPOSES.</a:t>
            </a:r>
            <a:endParaRPr lang="en-US" sz="1100" b="1" dirty="0">
              <a:solidFill>
                <a:schemeClr val="bg1">
                  <a:lumMod val="75000"/>
                </a:schemeClr>
              </a:solidFill>
            </a:endParaRPr>
          </a:p>
        </p:txBody>
      </p:sp>
      <p:sp>
        <p:nvSpPr>
          <p:cNvPr id="9" name="TextBox 8">
            <a:extLst>
              <a:ext uri="{FF2B5EF4-FFF2-40B4-BE49-F238E27FC236}">
                <a16:creationId xmlns:a16="http://schemas.microsoft.com/office/drawing/2014/main" id="{3A32B657-A495-A841-B535-2635BBF8F7FD}"/>
              </a:ext>
            </a:extLst>
          </p:cNvPr>
          <p:cNvSpPr txBox="1"/>
          <p:nvPr userDrawn="1"/>
        </p:nvSpPr>
        <p:spPr>
          <a:xfrm>
            <a:off x="10804235" y="6593567"/>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1">
                    <a:lumMod val="75000"/>
                  </a:schemeClr>
                </a:solidFill>
                <a:effectLst/>
                <a:latin typeface="+mn-lt"/>
                <a:ea typeface="+mn-ea"/>
                <a:cs typeface="+mn-cs"/>
              </a:rPr>
              <a:t>7-20</a:t>
            </a:r>
          </a:p>
        </p:txBody>
      </p:sp>
    </p:spTree>
    <p:extLst>
      <p:ext uri="{BB962C8B-B14F-4D97-AF65-F5344CB8AC3E}">
        <p14:creationId xmlns:p14="http://schemas.microsoft.com/office/powerpoint/2010/main" val="3212376009"/>
      </p:ext>
    </p:extLst>
  </p:cSld>
  <p:clrMap bg1="lt1" tx1="dk1" bg2="lt2" tx2="dk2" accent1="accent1" accent2="accent2" accent3="accent3" accent4="accent4" accent5="accent5" accent6="accent6" hlink="hlink" folHlink="folHlink"/>
  <p:sldLayoutIdLst>
    <p:sldLayoutId id="2147483669" r:id="rId1"/>
    <p:sldLayoutId id="21474838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070"/>
            <a:ext cx="12186303" cy="6856826"/>
          </a:xfrm>
          <a:prstGeom prst="rect">
            <a:avLst/>
          </a:prstGeom>
        </p:spPr>
      </p:pic>
      <p:sp>
        <p:nvSpPr>
          <p:cNvPr id="4" name="TextBox 8">
            <a:extLst>
              <a:ext uri="{FF2B5EF4-FFF2-40B4-BE49-F238E27FC236}">
                <a16:creationId xmlns:a16="http://schemas.microsoft.com/office/drawing/2014/main" id="{83AFECD7-8D39-2A4C-850F-BC2EFE3A15D2}"/>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1300NP-4</a:t>
            </a:r>
          </a:p>
        </p:txBody>
      </p:sp>
      <p:sp>
        <p:nvSpPr>
          <p:cNvPr id="5" name="TextBox 3">
            <a:extLst>
              <a:ext uri="{FF2B5EF4-FFF2-40B4-BE49-F238E27FC236}">
                <a16:creationId xmlns:a16="http://schemas.microsoft.com/office/drawing/2014/main" id="{69D88DF3-4D92-9E44-B2BD-54A5758ABEDF}"/>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6" name="TextBox 5">
            <a:extLst>
              <a:ext uri="{FF2B5EF4-FFF2-40B4-BE49-F238E27FC236}">
                <a16:creationId xmlns:a16="http://schemas.microsoft.com/office/drawing/2014/main" id="{8BCD4737-AA68-0B43-AEDC-900019A890E1}"/>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7-20</a:t>
            </a:r>
          </a:p>
        </p:txBody>
      </p:sp>
    </p:spTree>
    <p:extLst>
      <p:ext uri="{BB962C8B-B14F-4D97-AF65-F5344CB8AC3E}">
        <p14:creationId xmlns:p14="http://schemas.microsoft.com/office/powerpoint/2010/main" val="3014105256"/>
      </p:ext>
    </p:extLst>
  </p:cSld>
  <p:clrMap bg1="lt1" tx1="dk1" bg2="lt2" tx2="dk2" accent1="accent1" accent2="accent2" accent3="accent3" accent4="accent4" accent5="accent5" accent6="accent6" hlink="hlink" folHlink="folHlink"/>
  <p:sldLayoutIdLst>
    <p:sldLayoutId id="2147483671" r:id="rId1"/>
    <p:sldLayoutId id="21474838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233"/>
            <a:ext cx="12192000" cy="6860032"/>
          </a:xfrm>
          <a:prstGeom prst="rect">
            <a:avLst/>
          </a:prstGeom>
        </p:spPr>
      </p:pic>
      <p:sp>
        <p:nvSpPr>
          <p:cNvPr id="6" name="TextBox 8">
            <a:extLst>
              <a:ext uri="{FF2B5EF4-FFF2-40B4-BE49-F238E27FC236}">
                <a16:creationId xmlns:a16="http://schemas.microsoft.com/office/drawing/2014/main" id="{0EF83185-880E-6647-8D6C-9D80CE2242C9}"/>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1300NP-4</a:t>
            </a:r>
          </a:p>
        </p:txBody>
      </p:sp>
      <p:sp>
        <p:nvSpPr>
          <p:cNvPr id="9" name="TextBox 3">
            <a:extLst>
              <a:ext uri="{FF2B5EF4-FFF2-40B4-BE49-F238E27FC236}">
                <a16:creationId xmlns:a16="http://schemas.microsoft.com/office/drawing/2014/main" id="{8041FDB0-6735-174C-9048-419024716489}"/>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10" name="TextBox 9">
            <a:extLst>
              <a:ext uri="{FF2B5EF4-FFF2-40B4-BE49-F238E27FC236}">
                <a16:creationId xmlns:a16="http://schemas.microsoft.com/office/drawing/2014/main" id="{5CA531C9-3518-284F-82EB-4649C0A35457}"/>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7-20</a:t>
            </a:r>
          </a:p>
        </p:txBody>
      </p:sp>
    </p:spTree>
    <p:extLst>
      <p:ext uri="{BB962C8B-B14F-4D97-AF65-F5344CB8AC3E}">
        <p14:creationId xmlns:p14="http://schemas.microsoft.com/office/powerpoint/2010/main" val="15525729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FDF5BEC3-85D0-8440-8F90-D1EC3ED91228}"/>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1">
                    <a:lumMod val="75000"/>
                  </a:schemeClr>
                </a:solidFill>
                <a:effectLst/>
                <a:latin typeface="+mn-lt"/>
                <a:ea typeface="+mn-ea"/>
                <a:cs typeface="+mn-cs"/>
              </a:rPr>
              <a:t>1300NP-4</a:t>
            </a:r>
          </a:p>
        </p:txBody>
      </p:sp>
      <p:sp>
        <p:nvSpPr>
          <p:cNvPr id="5" name="TextBox 3">
            <a:extLst>
              <a:ext uri="{FF2B5EF4-FFF2-40B4-BE49-F238E27FC236}">
                <a16:creationId xmlns:a16="http://schemas.microsoft.com/office/drawing/2014/main" id="{91DAB9E3-85FC-D741-868D-648DB996E627}"/>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1">
                    <a:lumMod val="75000"/>
                  </a:schemeClr>
                </a:solidFill>
              </a:rPr>
              <a:t>FOR MGA USE ONLY. NOT TO BE USED FOR CONSUMER SOLICATION PURPOSES.</a:t>
            </a:r>
            <a:endParaRPr lang="en-US" sz="1100" b="1" dirty="0">
              <a:solidFill>
                <a:schemeClr val="bg1">
                  <a:lumMod val="75000"/>
                </a:schemeClr>
              </a:solidFill>
            </a:endParaRPr>
          </a:p>
        </p:txBody>
      </p:sp>
      <p:sp>
        <p:nvSpPr>
          <p:cNvPr id="6" name="TextBox 5">
            <a:extLst>
              <a:ext uri="{FF2B5EF4-FFF2-40B4-BE49-F238E27FC236}">
                <a16:creationId xmlns:a16="http://schemas.microsoft.com/office/drawing/2014/main" id="{91071A3F-C6AC-2549-85E9-7640D86DC91D}"/>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1">
                    <a:lumMod val="75000"/>
                  </a:schemeClr>
                </a:solidFill>
                <a:effectLst/>
                <a:latin typeface="+mn-lt"/>
                <a:ea typeface="+mn-ea"/>
                <a:cs typeface="+mn-cs"/>
              </a:rPr>
              <a:t>7-20</a:t>
            </a:r>
          </a:p>
        </p:txBody>
      </p:sp>
      <p:pic>
        <p:nvPicPr>
          <p:cNvPr id="7" name="Picture 6">
            <a:extLst>
              <a:ext uri="{FF2B5EF4-FFF2-40B4-BE49-F238E27FC236}">
                <a16:creationId xmlns:a16="http://schemas.microsoft.com/office/drawing/2014/main" id="{B5F608E7-F7E7-0746-8143-7B0AA4492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69053" y="51758"/>
            <a:ext cx="3022946" cy="1146178"/>
          </a:xfrm>
          <a:prstGeom prst="rect">
            <a:avLst/>
          </a:prstGeom>
        </p:spPr>
      </p:pic>
    </p:spTree>
    <p:extLst>
      <p:ext uri="{BB962C8B-B14F-4D97-AF65-F5344CB8AC3E}">
        <p14:creationId xmlns:p14="http://schemas.microsoft.com/office/powerpoint/2010/main" val="426733421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79069" cy="6852756"/>
          </a:xfrm>
          <a:prstGeom prst="rect">
            <a:avLst/>
          </a:prstGeom>
        </p:spPr>
      </p:pic>
      <p:sp>
        <p:nvSpPr>
          <p:cNvPr id="4" name="TextBox 8">
            <a:extLst>
              <a:ext uri="{FF2B5EF4-FFF2-40B4-BE49-F238E27FC236}">
                <a16:creationId xmlns:a16="http://schemas.microsoft.com/office/drawing/2014/main" id="{018E9BC6-1B81-FC4D-847C-F8DBDFB12DD2}"/>
              </a:ext>
            </a:extLst>
          </p:cNvPr>
          <p:cNvSpPr txBox="1"/>
          <p:nvPr userDrawn="1"/>
        </p:nvSpPr>
        <p:spPr>
          <a:xfrm>
            <a:off x="111162" y="6595998"/>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1300NP-4</a:t>
            </a:r>
          </a:p>
        </p:txBody>
      </p:sp>
      <p:sp>
        <p:nvSpPr>
          <p:cNvPr id="6" name="TextBox 3">
            <a:extLst>
              <a:ext uri="{FF2B5EF4-FFF2-40B4-BE49-F238E27FC236}">
                <a16:creationId xmlns:a16="http://schemas.microsoft.com/office/drawing/2014/main" id="{6A9D609F-396D-5541-885C-6BE984F6630B}"/>
              </a:ext>
            </a:extLst>
          </p:cNvPr>
          <p:cNvSpPr txBox="1"/>
          <p:nvPr userDrawn="1"/>
        </p:nvSpPr>
        <p:spPr>
          <a:xfrm>
            <a:off x="3848986" y="6595998"/>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7" name="TextBox 6">
            <a:extLst>
              <a:ext uri="{FF2B5EF4-FFF2-40B4-BE49-F238E27FC236}">
                <a16:creationId xmlns:a16="http://schemas.microsoft.com/office/drawing/2014/main" id="{8A780EFD-EB6F-5A45-A1EB-C3C5EDFDE939}"/>
              </a:ext>
            </a:extLst>
          </p:cNvPr>
          <p:cNvSpPr txBox="1"/>
          <p:nvPr userDrawn="1"/>
        </p:nvSpPr>
        <p:spPr>
          <a:xfrm>
            <a:off x="10804235" y="6572303"/>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7-20</a:t>
            </a:r>
          </a:p>
        </p:txBody>
      </p:sp>
    </p:spTree>
    <p:extLst>
      <p:ext uri="{BB962C8B-B14F-4D97-AF65-F5344CB8AC3E}">
        <p14:creationId xmlns:p14="http://schemas.microsoft.com/office/powerpoint/2010/main" val="1798751566"/>
      </p:ext>
    </p:extLst>
  </p:cSld>
  <p:clrMap bg1="lt1" tx1="dk1" bg2="lt2" tx2="dk2" accent1="accent1" accent2="accent2" accent3="accent3" accent4="accent4" accent5="accent5" accent6="accent6" hlink="hlink" folHlink="folHlink"/>
  <p:sldLayoutIdLst>
    <p:sldLayoutId id="2147483677"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tiff"/></Relationships>
</file>

<file path=ppt/slides/_rels/slide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9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a:solidFill>
                  <a:srgbClr val="00604B"/>
                </a:solidFill>
                <a:latin typeface="Calibri" panose="020F0502020204030204"/>
              </a:rPr>
              <a:t>Recovery</a:t>
            </a:r>
            <a:endParaRPr kumimoji="0" lang="en-US" sz="44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
        <p:nvSpPr>
          <p:cNvPr id="3" name="TextBox 2"/>
          <p:cNvSpPr txBox="1"/>
          <p:nvPr/>
        </p:nvSpPr>
        <p:spPr>
          <a:xfrm>
            <a:off x="0" y="747082"/>
            <a:ext cx="6672943" cy="4893647"/>
          </a:xfrm>
          <a:prstGeom prst="rect">
            <a:avLst/>
          </a:prstGeom>
          <a:noFill/>
        </p:spPr>
        <p:txBody>
          <a:bodyPr wrap="square" rtlCol="0">
            <a:spAutoFit/>
          </a:bodyPr>
          <a:lstStyle/>
          <a:p>
            <a:pPr marL="687388" marR="0" lvl="0" algn="l"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dirty="0">
                <a:solidFill>
                  <a:srgbClr val="19A683"/>
                </a:solidFill>
                <a:latin typeface="Calibri" panose="020F0502020204030204"/>
              </a:rPr>
              <a:t>Term to cover the gap</a:t>
            </a: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1144588"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lang="en-US" sz="3200" b="1" dirty="0">
                <a:solidFill>
                  <a:srgbClr val="19A683"/>
                </a:solidFill>
                <a:latin typeface="Calibri" panose="020F0502020204030204"/>
              </a:rPr>
              <a:t>Low cost</a:t>
            </a:r>
            <a:r>
              <a:rPr lang="en-US" sz="3200" b="1" noProof="0" dirty="0">
                <a:solidFill>
                  <a:srgbClr val="19A683"/>
                </a:solidFill>
                <a:latin typeface="Calibri" panose="020F0502020204030204"/>
              </a:rPr>
              <a:t> death benefit protection</a:t>
            </a:r>
          </a:p>
          <a:p>
            <a:pPr marL="1144588" indent="-457200">
              <a:lnSpc>
                <a:spcPct val="150000"/>
              </a:lnSpc>
              <a:buFont typeface="Arial" panose="020B0604020202020204" pitchFamily="34" charset="0"/>
              <a:buChar char="•"/>
              <a:defRPr/>
            </a:pPr>
            <a:r>
              <a:rPr lang="en-US" sz="3200" b="1" dirty="0" err="1">
                <a:solidFill>
                  <a:srgbClr val="19A683"/>
                </a:solidFill>
              </a:rPr>
              <a:t>ADDvantage</a:t>
            </a:r>
            <a:r>
              <a:rPr lang="en-US" sz="3200" b="1" dirty="0">
                <a:solidFill>
                  <a:srgbClr val="19A683"/>
                </a:solidFill>
              </a:rPr>
              <a:t>® </a:t>
            </a:r>
            <a:r>
              <a:rPr lang="en-US" sz="3200" b="1" dirty="0">
                <a:solidFill>
                  <a:srgbClr val="19A683"/>
                </a:solidFill>
                <a:latin typeface="Calibri" panose="020F0502020204030204"/>
              </a:rPr>
              <a:t>Term</a:t>
            </a:r>
          </a:p>
          <a:p>
            <a:pPr marL="687388" marR="0" lvl="0" algn="l" defTabSz="457200" rtl="0" eaLnBrk="1" fontAlgn="auto" latinLnBrk="0" hangingPunct="1">
              <a:spcBef>
                <a:spcPts val="0"/>
              </a:spcBef>
              <a:spcAft>
                <a:spcPts val="0"/>
              </a:spcAft>
              <a:buClrTx/>
              <a:buSzTx/>
              <a:tabLst/>
              <a:defRPr/>
            </a:pPr>
            <a:r>
              <a:rPr kumimoji="0" lang="en-US" sz="2800" i="0" u="none" strike="noStrike" kern="1200" cap="none" spc="0" normalizeH="0" baseline="0" noProof="0" dirty="0">
                <a:ln>
                  <a:noFill/>
                </a:ln>
                <a:solidFill>
                  <a:srgbClr val="19A683"/>
                </a:solidFill>
                <a:effectLst/>
                <a:uLnTx/>
                <a:uFillTx/>
                <a:latin typeface="Calibri" panose="020F0502020204030204"/>
                <a:ea typeface="+mn-ea"/>
                <a:cs typeface="+mn-cs"/>
              </a:rPr>
              <a:t>		- </a:t>
            </a:r>
            <a:r>
              <a:rPr kumimoji="0" lang="en-US" sz="2800" i="0" u="none" strike="noStrike" kern="1200" cap="none" spc="0" normalizeH="0" baseline="0" noProof="0" dirty="0">
                <a:ln>
                  <a:noFill/>
                </a:ln>
                <a:solidFill>
                  <a:srgbClr val="19A683"/>
                </a:solidFill>
                <a:effectLst/>
                <a:uLnTx/>
                <a:uFillTx/>
                <a:latin typeface="Calibri" panose="020F0502020204030204"/>
              </a:rPr>
              <a:t>Conversion</a:t>
            </a:r>
          </a:p>
          <a:p>
            <a:pPr marL="687388" marR="0" lvl="0" algn="l" defTabSz="457200" rtl="0" eaLnBrk="1" fontAlgn="auto" latinLnBrk="0" hangingPunct="1">
              <a:spcBef>
                <a:spcPts val="0"/>
              </a:spcBef>
              <a:spcAft>
                <a:spcPts val="0"/>
              </a:spcAft>
              <a:buClrTx/>
              <a:buSzTx/>
              <a:tabLst/>
              <a:defRPr/>
            </a:pPr>
            <a:r>
              <a:rPr lang="en-US" sz="2800" dirty="0">
                <a:solidFill>
                  <a:srgbClr val="19A683"/>
                </a:solidFill>
                <a:latin typeface="Calibri" panose="020F0502020204030204"/>
              </a:rPr>
              <a:t>		- Living benefits</a:t>
            </a:r>
            <a:r>
              <a:rPr lang="en-US" sz="2800" baseline="30000" dirty="0">
                <a:solidFill>
                  <a:srgbClr val="19A683"/>
                </a:solidFill>
                <a:latin typeface="Calibri" panose="020F0502020204030204"/>
              </a:rPr>
              <a:t>1</a:t>
            </a:r>
            <a:endParaRPr kumimoji="0" lang="en-US" sz="2800" i="0" u="none" strike="noStrike" kern="1200" cap="none" spc="0" normalizeH="0" baseline="30000" noProof="0" dirty="0">
              <a:ln>
                <a:noFill/>
              </a:ln>
              <a:solidFill>
                <a:srgbClr val="19A683"/>
              </a:solidFill>
              <a:effectLst/>
              <a:uLnTx/>
              <a:uFillTx/>
              <a:latin typeface="Calibri" panose="020F0502020204030204"/>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p:txBody>
      </p:sp>
      <p:sp>
        <p:nvSpPr>
          <p:cNvPr id="5" name="TextBox 4"/>
          <p:cNvSpPr txBox="1"/>
          <p:nvPr/>
        </p:nvSpPr>
        <p:spPr>
          <a:xfrm>
            <a:off x="497305" y="5034445"/>
            <a:ext cx="6705600" cy="246221"/>
          </a:xfrm>
          <a:prstGeom prst="rect">
            <a:avLst/>
          </a:prstGeom>
          <a:noFill/>
        </p:spPr>
        <p:txBody>
          <a:bodyPr wrap="square" rtlCol="0">
            <a:spAutoFit/>
          </a:bodyPr>
          <a:lstStyle/>
          <a:p>
            <a:r>
              <a:rPr lang="en-US" sz="1000" dirty="0">
                <a:solidFill>
                  <a:schemeClr val="bg1"/>
                </a:solidFill>
              </a:rPr>
              <a:t>1. Subject to eligibility requirements.</a:t>
            </a:r>
          </a:p>
        </p:txBody>
      </p:sp>
      <p:pic>
        <p:nvPicPr>
          <p:cNvPr id="6" name="Picture 5">
            <a:extLst>
              <a:ext uri="{FF2B5EF4-FFF2-40B4-BE49-F238E27FC236}">
                <a16:creationId xmlns:a16="http://schemas.microsoft.com/office/drawing/2014/main" id="{73A2C951-BA9E-D047-88E2-2EFA32D8D0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629" y="732969"/>
            <a:ext cx="5933418" cy="3762235"/>
          </a:xfrm>
          <a:prstGeom prst="rect">
            <a:avLst/>
          </a:prstGeom>
          <a:ln>
            <a:solidFill>
              <a:schemeClr val="bg1"/>
            </a:solidFill>
          </a:ln>
          <a:effectLst>
            <a:outerShdw blurRad="266700" sx="102000" sy="102000" algn="ctr" rotWithShape="0">
              <a:prstClr val="black">
                <a:alpha val="40000"/>
              </a:prstClr>
            </a:outerShdw>
          </a:effectLst>
        </p:spPr>
      </p:pic>
      <p:sp>
        <p:nvSpPr>
          <p:cNvPr id="7" name="Rectangle 6">
            <a:extLst>
              <a:ext uri="{FF2B5EF4-FFF2-40B4-BE49-F238E27FC236}">
                <a16:creationId xmlns:a16="http://schemas.microsoft.com/office/drawing/2014/main" id="{658B6422-25E6-7648-B518-8DCFB8EF6EF7}"/>
              </a:ext>
            </a:extLst>
          </p:cNvPr>
          <p:cNvSpPr/>
          <p:nvPr/>
        </p:nvSpPr>
        <p:spPr>
          <a:xfrm rot="10800000">
            <a:off x="5664629" y="433950"/>
            <a:ext cx="6993924" cy="4061254"/>
          </a:xfrm>
          <a:prstGeom prst="rect">
            <a:avLst/>
          </a:prstGeom>
          <a:gradFill flip="none" rotWithShape="1">
            <a:gsLst>
              <a:gs pos="70000">
                <a:srgbClr val="54998B">
                  <a:alpha val="53000"/>
                </a:srgbClr>
              </a:gs>
              <a:gs pos="55000">
                <a:schemeClr val="accent1">
                  <a:lumMod val="5000"/>
                  <a:lumOff val="95000"/>
                  <a:alpha val="0"/>
                </a:schemeClr>
              </a:gs>
              <a:gs pos="82000">
                <a:srgbClr val="227765">
                  <a:alpha val="87000"/>
                </a:srgbClr>
              </a:gs>
              <a:gs pos="100000">
                <a:srgbClr val="004B4B"/>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197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4A6680-F43A-3F4A-A75B-D5162CD647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4664" y="1705113"/>
            <a:ext cx="6269646" cy="3734511"/>
          </a:xfrm>
          <a:prstGeom prst="rect">
            <a:avLst/>
          </a:prstGeom>
          <a:ln>
            <a:solidFill>
              <a:schemeClr val="bg1"/>
            </a:solidFill>
          </a:ln>
          <a:effectLst>
            <a:outerShdw blurRad="266700" sx="102000" sy="102000" algn="ctr" rotWithShape="0">
              <a:prstClr val="black">
                <a:alpha val="40000"/>
              </a:prstClr>
            </a:outerShdw>
          </a:effectLst>
        </p:spPr>
      </p:pic>
      <p:sp>
        <p:nvSpPr>
          <p:cNvPr id="7" name="TextBox 6">
            <a:extLst>
              <a:ext uri="{FF2B5EF4-FFF2-40B4-BE49-F238E27FC236}">
                <a16:creationId xmlns:a16="http://schemas.microsoft.com/office/drawing/2014/main" id="{4F5B2FC9-0E8F-BC46-BD92-DF9E6937637B}"/>
              </a:ext>
            </a:extLst>
          </p:cNvPr>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smtClean="0">
                <a:solidFill>
                  <a:srgbClr val="00604B"/>
                </a:solidFill>
                <a:latin typeface="Calibri" panose="020F0502020204030204"/>
              </a:rPr>
              <a:t>Hypothetical case study</a:t>
            </a:r>
            <a:endParaRPr lang="en-US" sz="4400" b="1" dirty="0">
              <a:solidFill>
                <a:srgbClr val="00604B"/>
              </a:solidFill>
              <a:latin typeface="Calibri" panose="020F0502020204030204"/>
            </a:endParaRPr>
          </a:p>
        </p:txBody>
      </p:sp>
      <p:sp>
        <p:nvSpPr>
          <p:cNvPr id="8" name="Rectangle 7">
            <a:extLst>
              <a:ext uri="{FF2B5EF4-FFF2-40B4-BE49-F238E27FC236}">
                <a16:creationId xmlns:a16="http://schemas.microsoft.com/office/drawing/2014/main" id="{E2DF69CA-3583-284B-9A6B-D5E4379829F0}"/>
              </a:ext>
            </a:extLst>
          </p:cNvPr>
          <p:cNvSpPr/>
          <p:nvPr/>
        </p:nvSpPr>
        <p:spPr>
          <a:xfrm>
            <a:off x="4550386" y="1541741"/>
            <a:ext cx="6993924" cy="4061254"/>
          </a:xfrm>
          <a:prstGeom prst="rect">
            <a:avLst/>
          </a:prstGeom>
          <a:gradFill flip="none" rotWithShape="1">
            <a:gsLst>
              <a:gs pos="70000">
                <a:srgbClr val="54998B">
                  <a:alpha val="53000"/>
                </a:srgbClr>
              </a:gs>
              <a:gs pos="55000">
                <a:schemeClr val="accent1">
                  <a:lumMod val="5000"/>
                  <a:lumOff val="95000"/>
                  <a:alpha val="0"/>
                </a:schemeClr>
              </a:gs>
              <a:gs pos="82000">
                <a:srgbClr val="227765">
                  <a:alpha val="87000"/>
                </a:srgbClr>
              </a:gs>
              <a:gs pos="100000">
                <a:srgbClr val="004B4B"/>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3917" y="1705113"/>
            <a:ext cx="6672943" cy="2739211"/>
          </a:xfrm>
          <a:prstGeom prst="rect">
            <a:avLst/>
          </a:prstGeom>
          <a:noFill/>
        </p:spPr>
        <p:txBody>
          <a:bodyPr wrap="square" rtlCol="0">
            <a:spAutoFit/>
          </a:bodyPr>
          <a:lstStyle/>
          <a:p>
            <a:pPr marL="687388" marR="0" lvl="0" algn="l"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noProof="0" dirty="0" smtClean="0"/>
              <a:t>59 years old</a:t>
            </a: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dirty="0" smtClean="0">
                <a:ln>
                  <a:noFill/>
                </a:ln>
                <a:effectLst/>
                <a:uLnTx/>
                <a:uFillTx/>
              </a:rPr>
              <a:t>Death</a:t>
            </a:r>
            <a:r>
              <a:rPr kumimoji="0" lang="en-US" sz="2400" i="0" u="none" strike="noStrike" kern="1200" cap="none" spc="0" normalizeH="0" dirty="0" smtClean="0">
                <a:ln>
                  <a:noFill/>
                </a:ln>
                <a:effectLst/>
                <a:uLnTx/>
                <a:uFillTx/>
              </a:rPr>
              <a:t> benefit need - $1M</a:t>
            </a: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aseline="0" noProof="0" dirty="0" smtClean="0"/>
              <a:t>Loss</a:t>
            </a:r>
            <a:r>
              <a:rPr lang="en-US" sz="2400" noProof="0" dirty="0" smtClean="0"/>
              <a:t> of asset value</a:t>
            </a:r>
            <a:endParaRPr kumimoji="0" lang="en-US" sz="3200" i="0" u="none" strike="noStrike" kern="1200" cap="none" spc="0" normalizeH="0" baseline="0" noProof="0" dirty="0">
              <a:ln>
                <a:noFill/>
              </a:ln>
              <a:effectLst/>
              <a:uLnTx/>
              <a:uFillTx/>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97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006752808"/>
              </p:ext>
            </p:extLst>
          </p:nvPr>
        </p:nvGraphicFramePr>
        <p:xfrm>
          <a:off x="734938" y="1718665"/>
          <a:ext cx="5535386" cy="3760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882636300"/>
              </p:ext>
            </p:extLst>
          </p:nvPr>
        </p:nvGraphicFramePr>
        <p:xfrm>
          <a:off x="6814045" y="1804125"/>
          <a:ext cx="5250364" cy="369903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5EEA0BB3-38E7-954C-AAA2-4E21B7F6663C}"/>
              </a:ext>
            </a:extLst>
          </p:cNvPr>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smtClean="0">
                <a:solidFill>
                  <a:srgbClr val="00604B"/>
                </a:solidFill>
                <a:latin typeface="Calibri" panose="020F0502020204030204"/>
              </a:rPr>
              <a:t>Hypothetical case study</a:t>
            </a:r>
            <a:endParaRPr lang="en-US" sz="4400" b="1" dirty="0">
              <a:solidFill>
                <a:srgbClr val="00604B"/>
              </a:solidFill>
              <a:latin typeface="Calibri" panose="020F0502020204030204"/>
            </a:endParaRPr>
          </a:p>
        </p:txBody>
      </p:sp>
    </p:spTree>
    <p:extLst>
      <p:ext uri="{BB962C8B-B14F-4D97-AF65-F5344CB8AC3E}">
        <p14:creationId xmlns:p14="http://schemas.microsoft.com/office/powerpoint/2010/main" val="275793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33258666"/>
              </p:ext>
            </p:extLst>
          </p:nvPr>
        </p:nvGraphicFramePr>
        <p:xfrm>
          <a:off x="771921" y="1777741"/>
          <a:ext cx="5250364" cy="3699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65901147"/>
              </p:ext>
            </p:extLst>
          </p:nvPr>
        </p:nvGraphicFramePr>
        <p:xfrm>
          <a:off x="6751476" y="1783877"/>
          <a:ext cx="5263116" cy="36990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8375F94-FDE5-DB40-941D-CCE09B71C53D}"/>
              </a:ext>
            </a:extLst>
          </p:cNvPr>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smtClean="0">
                <a:solidFill>
                  <a:srgbClr val="00604B"/>
                </a:solidFill>
                <a:latin typeface="Calibri" panose="020F0502020204030204"/>
              </a:rPr>
              <a:t>Hypothetical case study</a:t>
            </a:r>
            <a:endParaRPr kumimoji="0" lang="en-US" sz="2800" i="0" u="none" strike="noStrike" kern="1200" cap="none" spc="0" normalizeH="0" baseline="0" noProof="0" dirty="0">
              <a:ln>
                <a:noFill/>
              </a:ln>
              <a:solidFill>
                <a:srgbClr val="19A683"/>
              </a:solidFill>
              <a:effectLst/>
              <a:uLnTx/>
              <a:uFillTx/>
              <a:latin typeface="+mj-lt"/>
              <a:ea typeface="+mn-ea"/>
              <a:cs typeface="+mn-cs"/>
            </a:endParaRPr>
          </a:p>
        </p:txBody>
      </p:sp>
    </p:spTree>
    <p:extLst>
      <p:ext uri="{BB962C8B-B14F-4D97-AF65-F5344CB8AC3E}">
        <p14:creationId xmlns:p14="http://schemas.microsoft.com/office/powerpoint/2010/main" val="3262001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9C42D1-A35F-8246-A342-88ED749520B4}"/>
              </a:ext>
            </a:extLst>
          </p:cNvPr>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a:solidFill>
                  <a:srgbClr val="00604B"/>
                </a:solidFill>
                <a:latin typeface="Calibri" panose="020F0502020204030204"/>
              </a:rPr>
              <a:t>Summary</a:t>
            </a:r>
            <a:endParaRPr kumimoji="0" lang="en-US" sz="4400" b="1" i="0" u="none" strike="noStrike" kern="1200" cap="none" spc="0" normalizeH="0" baseline="30000" noProof="0" dirty="0">
              <a:ln>
                <a:noFill/>
              </a:ln>
              <a:solidFill>
                <a:srgbClr val="00604B"/>
              </a:solidFill>
              <a:effectLst/>
              <a:uLnTx/>
              <a:uFillTx/>
              <a:latin typeface="Calibri" panose="020F0502020204030204"/>
              <a:ea typeface="+mn-ea"/>
              <a:cs typeface="+mn-cs"/>
            </a:endParaRPr>
          </a:p>
        </p:txBody>
      </p:sp>
      <p:sp>
        <p:nvSpPr>
          <p:cNvPr id="3" name="TextBox 2"/>
          <p:cNvSpPr txBox="1"/>
          <p:nvPr/>
        </p:nvSpPr>
        <p:spPr>
          <a:xfrm>
            <a:off x="85089" y="2265570"/>
            <a:ext cx="11662067" cy="3231654"/>
          </a:xfrm>
          <a:prstGeom prst="rect">
            <a:avLst/>
          </a:prstGeom>
          <a:noFill/>
        </p:spPr>
        <p:txBody>
          <a:bodyPr wrap="square" rtlCol="0">
            <a:spAutoFit/>
          </a:bodyPr>
          <a:lstStyle/>
          <a:p>
            <a:pPr marL="687388"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9A683"/>
                </a:solidFill>
                <a:effectLst/>
                <a:uLnTx/>
                <a:uFillTx/>
                <a:latin typeface="Calibri" panose="020F0502020204030204"/>
                <a:ea typeface="+mn-ea"/>
                <a:cs typeface="+mn-cs"/>
              </a:rPr>
              <a:t>Reduction – </a:t>
            </a:r>
            <a:r>
              <a:rPr lang="en-US" sz="3200" dirty="0">
                <a:solidFill>
                  <a:srgbClr val="00604B"/>
                </a:solidFill>
                <a:latin typeface="Calibri" panose="020F0502020204030204"/>
              </a:rPr>
              <a:t>Client’s assets affected by downturn</a:t>
            </a:r>
            <a:endParaRPr kumimoji="0" lang="en-US" sz="3200" i="0" u="none" strike="noStrike" kern="1200" cap="none" spc="0" normalizeH="0" baseline="0" noProof="0" dirty="0">
              <a:ln>
                <a:noFill/>
              </a:ln>
              <a:solidFill>
                <a:srgbClr val="00604B"/>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19A683"/>
              </a:solidFill>
              <a:latin typeface="Calibri" panose="020F0502020204030204"/>
            </a:endParaRPr>
          </a:p>
          <a:p>
            <a:pPr marL="687388"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19A683"/>
                </a:solidFill>
                <a:latin typeface="Calibri" panose="020F0502020204030204"/>
              </a:rPr>
              <a:t>Result</a:t>
            </a:r>
            <a:r>
              <a:rPr kumimoji="0" lang="en-US" sz="3600" b="1" i="0" u="none" strike="noStrike" kern="1200" cap="none" spc="0" normalizeH="0" baseline="0" noProof="0" dirty="0">
                <a:ln>
                  <a:noFill/>
                </a:ln>
                <a:solidFill>
                  <a:srgbClr val="19A683"/>
                </a:solidFill>
                <a:effectLst/>
                <a:uLnTx/>
                <a:uFillTx/>
                <a:latin typeface="Calibri" panose="020F0502020204030204"/>
                <a:ea typeface="+mn-ea"/>
                <a:cs typeface="+mn-cs"/>
              </a:rPr>
              <a:t> – </a:t>
            </a:r>
            <a:r>
              <a:rPr lang="en-US" sz="3200" dirty="0">
                <a:solidFill>
                  <a:srgbClr val="00604B"/>
                </a:solidFill>
                <a:latin typeface="Calibri" panose="020F0502020204030204"/>
              </a:rPr>
              <a:t>Less money to pass on to heirs </a:t>
            </a:r>
            <a:endParaRPr kumimoji="0" lang="en-US" sz="3200" i="0" u="none" strike="noStrike" kern="1200" cap="none" spc="0" normalizeH="0" baseline="0" noProof="0" dirty="0">
              <a:ln>
                <a:noFill/>
              </a:ln>
              <a:solidFill>
                <a:srgbClr val="00604B"/>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19A683"/>
              </a:solidFill>
              <a:latin typeface="Calibri" panose="020F0502020204030204"/>
            </a:endParaRPr>
          </a:p>
          <a:p>
            <a:pPr marL="687388"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9A683"/>
                </a:solidFill>
                <a:effectLst/>
                <a:uLnTx/>
                <a:uFillTx/>
                <a:latin typeface="Calibri" panose="020F0502020204030204"/>
                <a:ea typeface="+mn-ea"/>
                <a:cs typeface="+mn-cs"/>
              </a:rPr>
              <a:t>Recovery – </a:t>
            </a:r>
            <a:r>
              <a:rPr kumimoji="0" lang="en-US" sz="3200" i="0" u="none" strike="noStrike" kern="1200" cap="none" spc="0" normalizeH="0" baseline="0" noProof="0" dirty="0">
                <a:ln>
                  <a:noFill/>
                </a:ln>
                <a:solidFill>
                  <a:srgbClr val="00604B"/>
                </a:solidFill>
                <a:effectLst/>
                <a:uLnTx/>
                <a:uFillTx/>
                <a:latin typeface="Calibri" panose="020F0502020204030204"/>
                <a:ea typeface="+mn-ea"/>
                <a:cs typeface="+mn-cs"/>
              </a:rPr>
              <a:t>Use Term to make up</a:t>
            </a:r>
            <a:r>
              <a:rPr kumimoji="0" lang="en-US" sz="3200" i="0" u="none" strike="noStrike" kern="1200" cap="none" spc="0" normalizeH="0" noProof="0" dirty="0">
                <a:ln>
                  <a:noFill/>
                </a:ln>
                <a:solidFill>
                  <a:srgbClr val="00604B"/>
                </a:solidFill>
                <a:effectLst/>
                <a:uLnTx/>
                <a:uFillTx/>
                <a:latin typeface="Calibri" panose="020F0502020204030204"/>
                <a:ea typeface="+mn-ea"/>
                <a:cs typeface="+mn-cs"/>
              </a:rPr>
              <a:t> the </a:t>
            </a:r>
            <a:r>
              <a:rPr lang="en-US" sz="3200" dirty="0" smtClean="0">
                <a:solidFill>
                  <a:srgbClr val="00604B"/>
                </a:solidFill>
                <a:latin typeface="Calibri" panose="020F0502020204030204"/>
              </a:rPr>
              <a:t>difference</a:t>
            </a:r>
            <a:endParaRPr kumimoji="0" lang="en-US" sz="3200" i="0" u="none" strike="noStrike" kern="1200" cap="none" spc="0" normalizeH="0" baseline="0" noProof="0" dirty="0">
              <a:ln>
                <a:noFill/>
              </a:ln>
              <a:solidFill>
                <a:srgbClr val="00604B"/>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5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9" y="534999"/>
            <a:ext cx="6294474" cy="1631216"/>
          </a:xfrm>
          <a:prstGeom prst="rect">
            <a:avLst/>
          </a:prstGeom>
          <a:noFill/>
        </p:spPr>
        <p:txBody>
          <a:bodyPr wrap="square" rtlCol="0">
            <a:spAutoFit/>
          </a:bodyPr>
          <a:lstStyle/>
          <a:p>
            <a:pPr marL="569913" marR="0" lvl="0" indent="0" algn="l" defTabSz="457200" rtl="0" eaLnBrk="1" fontAlgn="auto" latinLnBrk="0" hangingPunct="1">
              <a:lnSpc>
                <a:spcPts val="4000"/>
              </a:lnSpc>
              <a:spcBef>
                <a:spcPts val="0"/>
              </a:spcBef>
              <a:spcAft>
                <a:spcPts val="0"/>
              </a:spcAft>
              <a:buClrTx/>
              <a:buSzTx/>
              <a:buFontTx/>
              <a:buNone/>
              <a:tabLst/>
              <a:defRPr/>
            </a:pPr>
            <a:r>
              <a:rPr lang="en-US" sz="4000" b="1" dirty="0">
                <a:solidFill>
                  <a:srgbClr val="00604B"/>
                </a:solidFill>
                <a:latin typeface="Calibri" panose="020F0502020204030204"/>
              </a:rPr>
              <a:t>Help p</a:t>
            </a:r>
            <a:r>
              <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rPr>
              <a:t>reserve the </a:t>
            </a:r>
            <a:br>
              <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rPr>
              <a:t>client’s </a:t>
            </a:r>
            <a:r>
              <a:rPr lang="en-US" sz="4000" b="1" dirty="0">
                <a:solidFill>
                  <a:srgbClr val="00604B"/>
                </a:solidFill>
                <a:latin typeface="Calibri" panose="020F0502020204030204"/>
              </a:rPr>
              <a:t> n</a:t>
            </a:r>
            <a:r>
              <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rPr>
              <a:t>et worth</a:t>
            </a:r>
            <a:r>
              <a:rPr kumimoji="0" lang="en-US" sz="4000" b="1" i="0" u="none" strike="noStrike" kern="1200" cap="none" spc="0" normalizeH="0" noProof="0" dirty="0">
                <a:ln>
                  <a:noFill/>
                </a:ln>
                <a:solidFill>
                  <a:srgbClr val="00604B"/>
                </a:solidFill>
                <a:effectLst/>
                <a:uLnTx/>
                <a:uFillTx/>
                <a:latin typeface="Calibri" panose="020F0502020204030204"/>
                <a:ea typeface="+mn-ea"/>
                <a:cs typeface="+mn-cs"/>
              </a:rPr>
              <a:t> </a:t>
            </a:r>
            <a:br>
              <a:rPr kumimoji="0" lang="en-US" sz="4000" b="1" i="0" u="none" strike="noStrike" kern="1200" cap="none" spc="0" normalizeH="0" noProof="0" dirty="0">
                <a:ln>
                  <a:noFill/>
                </a:ln>
                <a:solidFill>
                  <a:srgbClr val="00604B"/>
                </a:solidFill>
                <a:effectLst/>
                <a:uLnTx/>
                <a:uFillTx/>
                <a:latin typeface="Calibri" panose="020F0502020204030204"/>
                <a:ea typeface="+mn-ea"/>
                <a:cs typeface="+mn-cs"/>
              </a:rPr>
            </a:br>
            <a:r>
              <a:rPr kumimoji="0" lang="en-US" sz="4000" b="1" i="0" u="none" strike="noStrike" kern="1200" cap="none" spc="0" normalizeH="0" noProof="0" dirty="0">
                <a:ln>
                  <a:noFill/>
                </a:ln>
                <a:solidFill>
                  <a:srgbClr val="00604B"/>
                </a:solidFill>
                <a:effectLst/>
                <a:uLnTx/>
                <a:uFillTx/>
                <a:latin typeface="Calibri" panose="020F0502020204030204"/>
                <a:ea typeface="+mn-ea"/>
                <a:cs typeface="+mn-cs"/>
              </a:rPr>
              <a:t>with life insurance  </a:t>
            </a:r>
            <a:endPar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
        <p:nvSpPr>
          <p:cNvPr id="8" name="TextBox 7"/>
          <p:cNvSpPr txBox="1"/>
          <p:nvPr/>
        </p:nvSpPr>
        <p:spPr>
          <a:xfrm>
            <a:off x="483106" y="2166215"/>
            <a:ext cx="5328261" cy="33239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srgbClr val="19A683"/>
                </a:solidFill>
                <a:effectLst/>
                <a:uLnTx/>
                <a:uFillTx/>
                <a:latin typeface="Calibri" panose="020F0502020204030204"/>
                <a:ea typeface="+mn-ea"/>
                <a:cs typeface="+mn-cs"/>
              </a:rPr>
              <a:t>For </a:t>
            </a:r>
            <a:r>
              <a:rPr lang="en-US" sz="2400" b="1" dirty="0">
                <a:solidFill>
                  <a:srgbClr val="19A683"/>
                </a:solidFill>
                <a:latin typeface="Calibri" panose="020F0502020204030204"/>
              </a:rPr>
              <a:t>clients</a:t>
            </a:r>
            <a:r>
              <a:rPr kumimoji="0" lang="en-US" sz="2400" b="1" i="0" u="none" strike="noStrike" kern="1200" cap="none" spc="0" normalizeH="0" baseline="0" noProof="0" dirty="0">
                <a:ln>
                  <a:noFill/>
                </a:ln>
                <a:solidFill>
                  <a:srgbClr val="19A683"/>
                </a:solidFill>
                <a:effectLst/>
                <a:uLnTx/>
                <a:uFillTx/>
                <a:latin typeface="Calibri" panose="020F0502020204030204"/>
                <a:ea typeface="+mn-ea"/>
                <a:cs typeface="+mn-cs"/>
              </a:rPr>
              <a:t>:</a:t>
            </a:r>
          </a:p>
          <a:p>
            <a:pPr marL="742950" lvl="1" indent="-285750" defTabSz="457200">
              <a:lnSpc>
                <a:spcPts val="2380"/>
              </a:lnSpc>
              <a:buFontTx/>
              <a:buChar char="-"/>
            </a:pPr>
            <a:r>
              <a:rPr lang="en-US" sz="2400" dirty="0">
                <a:solidFill>
                  <a:prstClr val="black"/>
                </a:solidFill>
              </a:rPr>
              <a:t>Provides a death benefit and buys time for their assets to rebound</a:t>
            </a:r>
          </a:p>
          <a:p>
            <a:pPr marL="742950" lvl="1" indent="-285750" defTabSz="457200">
              <a:buFontTx/>
              <a:buChar cha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400" b="1" dirty="0">
                <a:solidFill>
                  <a:srgbClr val="19A683"/>
                </a:solidFill>
                <a:latin typeface="Calibri" panose="020F0502020204030204"/>
              </a:rPr>
              <a:t>For financial professionals:</a:t>
            </a:r>
          </a:p>
          <a:p>
            <a:pPr marL="742950" lvl="1" indent="-285750" defTabSz="457200">
              <a:lnSpc>
                <a:spcPts val="2380"/>
              </a:lnSpc>
              <a:buFontTx/>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Provides a client solution for</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downturns and the ability to </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mn-cs"/>
              </a:rPr>
              <a:t>help grow </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their own book of business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A6CEBA3-3182-284A-B8E6-13CFC8837B89}"/>
              </a:ext>
            </a:extLst>
          </p:cNvPr>
          <p:cNvPicPr>
            <a:picLocks noChangeAspect="1"/>
          </p:cNvPicPr>
          <p:nvPr/>
        </p:nvPicPr>
        <p:blipFill>
          <a:blip r:embed="rId3"/>
          <a:stretch>
            <a:fillRect/>
          </a:stretch>
        </p:blipFill>
        <p:spPr>
          <a:xfrm>
            <a:off x="5970097" y="778039"/>
            <a:ext cx="5736959" cy="3819356"/>
          </a:xfrm>
          <a:prstGeom prst="rect">
            <a:avLst/>
          </a:prstGeom>
          <a:ln>
            <a:solidFill>
              <a:schemeClr val="bg1"/>
            </a:solidFill>
          </a:ln>
          <a:effectLst>
            <a:outerShdw blurRad="266700" sx="102000" sy="102000" algn="ctr" rotWithShape="0">
              <a:prstClr val="black">
                <a:alpha val="40000"/>
              </a:prstClr>
            </a:outerShdw>
          </a:effectLst>
        </p:spPr>
      </p:pic>
      <p:sp>
        <p:nvSpPr>
          <p:cNvPr id="6" name="Rectangle 5">
            <a:extLst>
              <a:ext uri="{FF2B5EF4-FFF2-40B4-BE49-F238E27FC236}">
                <a16:creationId xmlns:a16="http://schemas.microsoft.com/office/drawing/2014/main" id="{72F426B2-D810-A84D-8FA4-DD9C4B483B5D}"/>
              </a:ext>
            </a:extLst>
          </p:cNvPr>
          <p:cNvSpPr/>
          <p:nvPr/>
        </p:nvSpPr>
        <p:spPr>
          <a:xfrm rot="10800000">
            <a:off x="5970096" y="778039"/>
            <a:ext cx="6221903" cy="3819356"/>
          </a:xfrm>
          <a:prstGeom prst="rect">
            <a:avLst/>
          </a:prstGeom>
          <a:gradFill flip="none" rotWithShape="1">
            <a:gsLst>
              <a:gs pos="70000">
                <a:srgbClr val="54998B">
                  <a:alpha val="60000"/>
                  <a:lumMod val="70000"/>
                </a:srgbClr>
              </a:gs>
              <a:gs pos="54000">
                <a:schemeClr val="accent1">
                  <a:lumMod val="0"/>
                  <a:alpha val="0"/>
                </a:schemeClr>
              </a:gs>
              <a:gs pos="82000">
                <a:srgbClr val="227765">
                  <a:alpha val="91000"/>
                  <a:lumMod val="65000"/>
                </a:srgbClr>
              </a:gs>
              <a:gs pos="100000">
                <a:srgbClr val="00604B"/>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446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76965"/>
            <a:ext cx="9881937" cy="1869743"/>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800" b="1" noProof="0" dirty="0">
                <a:solidFill>
                  <a:srgbClr val="00604B"/>
                </a:solidFill>
                <a:latin typeface="Calibri" panose="020F0502020204030204"/>
              </a:rPr>
              <a:t>Next</a:t>
            </a:r>
            <a:r>
              <a:rPr kumimoji="0" lang="en-US" sz="4800" b="1" i="0" u="none" strike="noStrike" kern="1200" cap="none" spc="0" normalizeH="0" baseline="0" noProof="0" dirty="0">
                <a:ln>
                  <a:noFill/>
                </a:ln>
                <a:solidFill>
                  <a:srgbClr val="00604B"/>
                </a:solidFill>
                <a:effectLst/>
                <a:uLnTx/>
                <a:uFillTx/>
                <a:latin typeface="Calibri" panose="020F0502020204030204"/>
                <a:ea typeface="+mn-ea"/>
                <a:cs typeface="+mn-cs"/>
              </a:rPr>
              <a:t> steps</a:t>
            </a:r>
          </a:p>
          <a:p>
            <a:pPr marL="569913" defTabSz="457200">
              <a:lnSpc>
                <a:spcPts val="3340"/>
              </a:lnSpc>
              <a:defRPr/>
            </a:pPr>
            <a:r>
              <a:rPr lang="en-US" sz="3200" b="1" dirty="0">
                <a:solidFill>
                  <a:srgbClr val="19A683"/>
                </a:solidFill>
              </a:rPr>
              <a:t>Help your financial professionals provide this solution</a:t>
            </a:r>
          </a:p>
          <a:p>
            <a:pPr marL="569913"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
        <p:nvSpPr>
          <p:cNvPr id="8" name="TextBox 7"/>
          <p:cNvSpPr txBox="1"/>
          <p:nvPr/>
        </p:nvSpPr>
        <p:spPr>
          <a:xfrm>
            <a:off x="347533" y="1977244"/>
            <a:ext cx="11619884" cy="3139321"/>
          </a:xfrm>
          <a:prstGeom prst="rect">
            <a:avLst/>
          </a:prstGeom>
          <a:noFill/>
        </p:spPr>
        <p:txBody>
          <a:bodyPr wrap="square" rtlCol="0">
            <a:spAutoFit/>
          </a:bodyPr>
          <a:lstStyle/>
          <a:p>
            <a:pPr marL="457200" marR="0" lvl="0" indent="-457200" algn="l" defTabSz="457200" rtl="0" eaLnBrk="1" fontAlgn="auto" latinLnBrk="0" hangingPunct="1">
              <a:lnSpc>
                <a:spcPct val="150000"/>
              </a:lnSpc>
              <a:spcBef>
                <a:spcPts val="0"/>
              </a:spcBef>
              <a:spcAft>
                <a:spcPts val="0"/>
              </a:spcAft>
              <a:buClrTx/>
              <a:buSzTx/>
              <a:buFont typeface="+mj-lt"/>
              <a:buAutoNum type="arabicPeriod"/>
              <a:tabLst/>
              <a:defRPr/>
            </a:pPr>
            <a:r>
              <a:rPr lang="en-US" sz="2800" dirty="0">
                <a:solidFill>
                  <a:prstClr val="black"/>
                </a:solidFill>
                <a:latin typeface="Calibri" panose="020F0502020204030204"/>
              </a:rPr>
              <a:t>Identify clients with </a:t>
            </a:r>
            <a:r>
              <a:rPr lang="en-US" sz="2800" dirty="0" smtClean="0">
                <a:solidFill>
                  <a:prstClr val="black"/>
                </a:solidFill>
                <a:latin typeface="Calibri" panose="020F0502020204030204"/>
              </a:rPr>
              <a:t>a death benefit need and opportunities </a:t>
            </a:r>
            <a:r>
              <a:rPr lang="en-US" sz="2800" dirty="0">
                <a:solidFill>
                  <a:prstClr val="black"/>
                </a:solidFill>
                <a:latin typeface="Calibri" panose="020F0502020204030204"/>
              </a:rPr>
              <a:t>in the portfolio</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Educate them on </a:t>
            </a:r>
            <a:r>
              <a:rPr lang="en-US" sz="2800" dirty="0">
                <a:solidFill>
                  <a:prstClr val="black"/>
                </a:solidFill>
                <a:latin typeface="Calibri" panose="020F0502020204030204"/>
              </a:rPr>
              <a:t>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solution</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and ADDvantage Term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50000"/>
              </a:lnSpc>
              <a:spcBef>
                <a:spcPts val="0"/>
              </a:spcBef>
              <a:spcAft>
                <a:spcPts val="0"/>
              </a:spcAft>
              <a:buClrTx/>
              <a:buSzTx/>
              <a:buFont typeface="+mj-lt"/>
              <a:buAutoNum type="arabicPeriod"/>
              <a:tabLst/>
              <a:defRPr/>
            </a:pPr>
            <a:r>
              <a:rPr lang="en-US" sz="2800" dirty="0">
                <a:solidFill>
                  <a:prstClr val="black"/>
                </a:solidFill>
                <a:latin typeface="Calibri" panose="020F0502020204030204"/>
              </a:rPr>
              <a:t>Promote the client solution </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47533" y="4454845"/>
            <a:ext cx="10888338" cy="1323439"/>
          </a:xfrm>
          <a:prstGeom prst="rect">
            <a:avLst/>
          </a:prstGeom>
          <a:noFill/>
        </p:spPr>
        <p:txBody>
          <a:bodyPr wrap="square" rtlCol="0">
            <a:spAutoFit/>
          </a:bodyPr>
          <a:lstStyle/>
          <a:p>
            <a:pPr marL="569913"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604B"/>
                </a:solidFill>
                <a:latin typeface="Calibri" panose="020F0502020204030204"/>
              </a:rPr>
              <a:t>Contact your regional vice president </a:t>
            </a:r>
            <a:br>
              <a:rPr lang="en-US" sz="4000" b="1" dirty="0">
                <a:solidFill>
                  <a:srgbClr val="00604B"/>
                </a:solidFill>
                <a:latin typeface="Calibri" panose="020F0502020204030204"/>
              </a:rPr>
            </a:br>
            <a:r>
              <a:rPr lang="en-US" sz="4000" b="1" dirty="0">
                <a:solidFill>
                  <a:srgbClr val="00604B"/>
                </a:solidFill>
                <a:latin typeface="Calibri" panose="020F0502020204030204"/>
              </a:rPr>
              <a:t>or internal wholesaler to learn more!</a:t>
            </a:r>
            <a:endParaRPr kumimoji="0" lang="en-US" sz="40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3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9960" y="4794191"/>
            <a:ext cx="8015955" cy="1520057"/>
          </a:xfrm>
          <a:prstGeom prst="rect">
            <a:avLst/>
          </a:prstGeom>
          <a:noFill/>
        </p:spPr>
        <p:txBody>
          <a:bodyPr wrap="square" rtlCol="0">
            <a:spAutoFit/>
          </a:bodyPr>
          <a:lstStyle/>
          <a:p>
            <a:pPr algn="ctr"/>
            <a:r>
              <a:rPr lang="en-US" sz="5400" b="1" dirty="0">
                <a:solidFill>
                  <a:schemeClr val="bg1">
                    <a:lumMod val="50000"/>
                  </a:schemeClr>
                </a:solidFill>
                <a:latin typeface="+mj-lt"/>
                <a:cs typeface="Arial" panose="020B0604020202020204" pitchFamily="34" charset="0"/>
              </a:rPr>
              <a:t>Let us earn your business!</a:t>
            </a:r>
            <a:endParaRPr lang="en-US" sz="4000" i="1" dirty="0">
              <a:solidFill>
                <a:schemeClr val="bg1">
                  <a:lumMod val="50000"/>
                </a:schemeClr>
              </a:solidFill>
              <a:latin typeface="+mj-lt"/>
              <a:cs typeface="Arial" panose="020B0604020202020204" pitchFamily="34" charset="0"/>
            </a:endParaRPr>
          </a:p>
          <a:p>
            <a:pPr algn="ctr"/>
            <a:endParaRPr lang="en-US" sz="3600" spc="-150" dirty="0">
              <a:solidFill>
                <a:srgbClr val="19A683"/>
              </a:solidFill>
              <a:latin typeface="Arial" panose="020B0604020202020204" pitchFamily="34" charset="0"/>
              <a:cs typeface="Arial" panose="020B0604020202020204" pitchFamily="34" charset="0"/>
            </a:endParaRPr>
          </a:p>
        </p:txBody>
      </p:sp>
      <p:sp>
        <p:nvSpPr>
          <p:cNvPr id="7" name="TextBox 6"/>
          <p:cNvSpPr txBox="1"/>
          <p:nvPr/>
        </p:nvSpPr>
        <p:spPr>
          <a:xfrm>
            <a:off x="-205950" y="2355481"/>
            <a:ext cx="12191999" cy="2347374"/>
          </a:xfrm>
          <a:prstGeom prst="rect">
            <a:avLst/>
          </a:prstGeom>
          <a:noFill/>
        </p:spPr>
        <p:txBody>
          <a:bodyPr wrap="square" rtlCol="0">
            <a:spAutoFit/>
          </a:bodyPr>
          <a:lstStyle/>
          <a:p>
            <a:pPr marL="569913" indent="9525" algn="ctr">
              <a:lnSpc>
                <a:spcPts val="8600"/>
              </a:lnSpc>
            </a:pPr>
            <a:r>
              <a:rPr lang="en-US" sz="11500" b="1" spc="-150" dirty="0">
                <a:solidFill>
                  <a:srgbClr val="19A683"/>
                </a:solidFill>
                <a:cs typeface="Arial" panose="020B0604020202020204" pitchFamily="34" charset="0"/>
              </a:rPr>
              <a:t>EXPERIENCE</a:t>
            </a:r>
            <a:r>
              <a:rPr lang="en-US" sz="8800" b="1" spc="-150" dirty="0">
                <a:solidFill>
                  <a:srgbClr val="19A683"/>
                </a:solidFill>
                <a:cs typeface="Arial" panose="020B0604020202020204" pitchFamily="34" charset="0"/>
              </a:rPr>
              <a:t/>
            </a:r>
            <a:br>
              <a:rPr lang="en-US" sz="8800" b="1" spc="-150" dirty="0">
                <a:solidFill>
                  <a:srgbClr val="19A683"/>
                </a:solidFill>
                <a:cs typeface="Arial" panose="020B0604020202020204" pitchFamily="34" charset="0"/>
              </a:rPr>
            </a:br>
            <a:r>
              <a:rPr lang="en-US" sz="9600" b="1" spc="-150" dirty="0">
                <a:solidFill>
                  <a:srgbClr val="003D31"/>
                </a:solidFill>
                <a:cs typeface="Arial" panose="020B0604020202020204" pitchFamily="34" charset="0"/>
              </a:rPr>
              <a:t>North American</a:t>
            </a:r>
            <a:endParaRPr lang="en-US" sz="8800" b="1" spc="-150" dirty="0">
              <a:solidFill>
                <a:srgbClr val="003D31"/>
              </a:solidFill>
              <a:cs typeface="Arial" panose="020B0604020202020204" pitchFamily="34" charset="0"/>
            </a:endParaRPr>
          </a:p>
        </p:txBody>
      </p:sp>
      <p:pic>
        <p:nvPicPr>
          <p:cNvPr id="5" name="Picture 4">
            <a:extLst>
              <a:ext uri="{FF2B5EF4-FFF2-40B4-BE49-F238E27FC236}">
                <a16:creationId xmlns:a16="http://schemas.microsoft.com/office/drawing/2014/main" id="{80DF057B-6F87-2D40-928E-EF11142397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33802" y="51757"/>
            <a:ext cx="3458197" cy="1311207"/>
          </a:xfrm>
          <a:prstGeom prst="rect">
            <a:avLst/>
          </a:prstGeom>
        </p:spPr>
      </p:pic>
    </p:spTree>
    <p:extLst>
      <p:ext uri="{BB962C8B-B14F-4D97-AF65-F5344CB8AC3E}">
        <p14:creationId xmlns:p14="http://schemas.microsoft.com/office/powerpoint/2010/main" val="390129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25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4623" y="3773463"/>
            <a:ext cx="6800082" cy="584775"/>
          </a:xfrm>
          <a:prstGeom prst="rect">
            <a:avLst/>
          </a:prstGeom>
          <a:noFill/>
        </p:spPr>
        <p:txBody>
          <a:bodyPr wrap="square" rtlCol="0">
            <a:spAutoFit/>
          </a:bodyPr>
          <a:lstStyle/>
          <a:p>
            <a:r>
              <a:rPr lang="en-US" sz="3200" b="1" dirty="0">
                <a:solidFill>
                  <a:srgbClr val="19A683"/>
                </a:solidFill>
                <a:cs typeface="Arial" panose="020B0604020202020204" pitchFamily="34" charset="0"/>
              </a:rPr>
              <a:t>Andrew Herrera</a:t>
            </a:r>
            <a:r>
              <a:rPr lang="en-US" sz="2400" b="1" dirty="0">
                <a:solidFill>
                  <a:srgbClr val="19A683"/>
                </a:solidFill>
                <a:cs typeface="Arial" panose="020B0604020202020204" pitchFamily="34" charset="0"/>
              </a:rPr>
              <a:t> </a:t>
            </a:r>
            <a:r>
              <a:rPr lang="en-US" sz="2000" i="1" dirty="0">
                <a:solidFill>
                  <a:schemeClr val="bg2">
                    <a:lumMod val="75000"/>
                  </a:schemeClr>
                </a:solidFill>
                <a:cs typeface="Arial" panose="020B0604020202020204" pitchFamily="34" charset="0"/>
              </a:rPr>
              <a:t>-Regional Vice President</a:t>
            </a:r>
            <a:endParaRPr lang="en-US" sz="20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4C2806-97BA-9044-8556-85746DC8814C}"/>
              </a:ext>
            </a:extLst>
          </p:cNvPr>
          <p:cNvSpPr txBox="1"/>
          <p:nvPr/>
        </p:nvSpPr>
        <p:spPr>
          <a:xfrm>
            <a:off x="1503987" y="1651118"/>
            <a:ext cx="9641084" cy="1929439"/>
          </a:xfrm>
          <a:prstGeom prst="rect">
            <a:avLst/>
          </a:prstGeom>
          <a:noFill/>
        </p:spPr>
        <p:txBody>
          <a:bodyPr wrap="square" rtlCol="0">
            <a:spAutoFit/>
          </a:bodyPr>
          <a:lstStyle/>
          <a:p>
            <a:pPr marL="569913" marR="0" lvl="0" indent="9525" algn="l" defTabSz="457200" rtl="0" eaLnBrk="1" fontAlgn="auto" latinLnBrk="0" hangingPunct="1">
              <a:lnSpc>
                <a:spcPts val="7140"/>
              </a:lnSpc>
              <a:spcBef>
                <a:spcPts val="0"/>
              </a:spcBef>
              <a:spcAft>
                <a:spcPts val="0"/>
              </a:spcAft>
              <a:buClrTx/>
              <a:buSzTx/>
              <a:buFontTx/>
              <a:buNone/>
              <a:tabLst/>
              <a:defRPr/>
            </a:pPr>
            <a:r>
              <a:rPr lang="en-US" sz="7200" b="1" spc="-150" dirty="0">
                <a:solidFill>
                  <a:srgbClr val="004B4B"/>
                </a:solidFill>
                <a:cs typeface="Arial" panose="020B0604020202020204" pitchFamily="34" charset="0"/>
              </a:rPr>
              <a:t>Using life insurance to make you whole again</a:t>
            </a:r>
          </a:p>
        </p:txBody>
      </p:sp>
    </p:spTree>
    <p:extLst>
      <p:ext uri="{BB962C8B-B14F-4D97-AF65-F5344CB8AC3E}">
        <p14:creationId xmlns:p14="http://schemas.microsoft.com/office/powerpoint/2010/main" val="36354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87" y="186846"/>
            <a:ext cx="10611313" cy="1015663"/>
          </a:xfrm>
          <a:prstGeom prst="rect">
            <a:avLst/>
          </a:prstGeom>
          <a:noFill/>
        </p:spPr>
        <p:txBody>
          <a:bodyPr wrap="square" rtlCol="0">
            <a:spAutoFit/>
          </a:bodyPr>
          <a:lstStyle/>
          <a:p>
            <a:pPr marL="569913"/>
            <a:r>
              <a:rPr lang="en-US" sz="4000" b="1" dirty="0">
                <a:solidFill>
                  <a:srgbClr val="00604B"/>
                </a:solidFill>
              </a:rPr>
              <a:t>Disclosures</a:t>
            </a:r>
          </a:p>
          <a:p>
            <a:pPr marL="569913"/>
            <a:r>
              <a:rPr lang="en-US" sz="2000" b="1" dirty="0" smtClean="0"/>
              <a:t>These disclosures pertain to all slides in this </a:t>
            </a:r>
            <a:r>
              <a:rPr lang="en-US" sz="2000" b="1" dirty="0" smtClean="0"/>
              <a:t>presentation </a:t>
            </a:r>
            <a:r>
              <a:rPr lang="en-US" sz="2000" b="1" dirty="0" smtClean="0"/>
              <a:t>in its </a:t>
            </a:r>
            <a:r>
              <a:rPr lang="en-US" sz="2000" b="1" dirty="0" smtClean="0"/>
              <a:t>entirety.</a:t>
            </a:r>
            <a:endParaRPr lang="en-US" sz="2000" b="1" dirty="0"/>
          </a:p>
        </p:txBody>
      </p:sp>
      <p:sp>
        <p:nvSpPr>
          <p:cNvPr id="3" name="Rectangle 2"/>
          <p:cNvSpPr/>
          <p:nvPr/>
        </p:nvSpPr>
        <p:spPr>
          <a:xfrm>
            <a:off x="9920377" y="0"/>
            <a:ext cx="2139351" cy="1690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474451" y="1389356"/>
            <a:ext cx="10921429" cy="3718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b="1" dirty="0"/>
              <a:t>THE S&amp;P 500® COMPOSITE STOCK PRICE INDEX;</a:t>
            </a:r>
          </a:p>
          <a:p>
            <a:pPr marL="0" indent="0">
              <a:lnSpc>
                <a:spcPct val="100000"/>
              </a:lnSpc>
              <a:spcBef>
                <a:spcPts val="0"/>
              </a:spcBef>
              <a:buNone/>
            </a:pPr>
            <a:r>
              <a:rPr lang="en-US" sz="1000" b="1" dirty="0"/>
              <a:t>THE S&amp;P 400® COMPOSITE STOCK PRICE INDEX       </a:t>
            </a:r>
          </a:p>
          <a:p>
            <a:pPr marL="0" indent="0">
              <a:lnSpc>
                <a:spcPct val="100000"/>
              </a:lnSpc>
              <a:spcBef>
                <a:spcPts val="0"/>
              </a:spcBef>
              <a:buNone/>
            </a:pPr>
            <a:endParaRPr lang="en-US" sz="1000" dirty="0" smtClean="0"/>
          </a:p>
          <a:p>
            <a:pPr marL="0" indent="0">
              <a:lnSpc>
                <a:spcPct val="100000"/>
              </a:lnSpc>
              <a:spcBef>
                <a:spcPts val="0"/>
              </a:spcBef>
              <a:buNone/>
            </a:pPr>
            <a:r>
              <a:rPr lang="en-US" sz="1000" dirty="0" smtClean="0"/>
              <a:t>These </a:t>
            </a:r>
            <a:r>
              <a:rPr lang="en-US" sz="1000" dirty="0"/>
              <a:t>Indices do not include dividends paid by the underlying companies.</a:t>
            </a:r>
          </a:p>
          <a:p>
            <a:pPr marL="0" indent="0">
              <a:lnSpc>
                <a:spcPct val="100000"/>
              </a:lnSpc>
              <a:spcBef>
                <a:spcPts val="0"/>
              </a:spcBef>
              <a:buNone/>
            </a:pPr>
            <a:r>
              <a:rPr lang="en-US" sz="1000" dirty="0"/>
              <a:t>The S&amp;P </a:t>
            </a:r>
            <a:r>
              <a:rPr lang="en-US" sz="1000" dirty="0" err="1"/>
              <a:t>MidCap</a:t>
            </a:r>
            <a:r>
              <a:rPr lang="en-US" sz="1000" dirty="0"/>
              <a:t> 400® and the S&amp;P 500® Indices are products of S&amp;P Dow Jones Indices LLC (“SPDJI”), and has been licensed for use by North American Company for Life and Health Insurance (the Company). Standard &amp; Poor’s®, S&amp;P®, S&amp;P </a:t>
            </a:r>
            <a:r>
              <a:rPr lang="en-US" sz="1000" dirty="0" err="1"/>
              <a:t>MidCap</a:t>
            </a:r>
            <a:r>
              <a:rPr lang="en-US" sz="1000" dirty="0"/>
              <a:t> 400® and S&amp;P500® are registered trademarks of Standard &amp; Poor’s Financial Services LLC (“S&amp;P”); Dow Jones® registered trademark of Dow Jones Trademark Holdings LLC (“Dow Jones”); and these trademarks have been licensed for use by SPDJI and sublicensed for certain purposes by the Company. The Company’s Product(s) are not sponsored, endorsed, sold or promoted by SPDJI, Dow Jones, S&amp;P, their respective affiliates, and none of such parties make any representation regarding the advisability of investing in such product(s) nor do they have any liability for any errors, omissions, or interruptions of the S&amp;P </a:t>
            </a:r>
            <a:r>
              <a:rPr lang="en-US" sz="1000" dirty="0" err="1"/>
              <a:t>MidCap</a:t>
            </a:r>
            <a:r>
              <a:rPr lang="en-US" sz="1000" dirty="0"/>
              <a:t> 400® and S&amp;P 500® Indices.</a:t>
            </a:r>
          </a:p>
          <a:p>
            <a:pPr marL="0" indent="0">
              <a:lnSpc>
                <a:spcPct val="100000"/>
              </a:lnSpc>
              <a:spcBef>
                <a:spcPts val="0"/>
              </a:spcBef>
              <a:buNone/>
            </a:pPr>
            <a:endParaRPr lang="en-US" sz="1000" dirty="0"/>
          </a:p>
          <a:p>
            <a:pPr marL="0" indent="0">
              <a:lnSpc>
                <a:spcPct val="100000"/>
              </a:lnSpc>
              <a:spcBef>
                <a:spcPts val="0"/>
              </a:spcBef>
              <a:buNone/>
            </a:pPr>
            <a:r>
              <a:rPr lang="en-US" sz="1000" dirty="0"/>
              <a:t>Agents offering, marketing, or selling accelerated death benefits for chronic illness in California must be able to describe </a:t>
            </a:r>
            <a:r>
              <a:rPr lang="en-US" sz="1000" dirty="0" smtClean="0"/>
              <a:t>the differences </a:t>
            </a:r>
            <a:r>
              <a:rPr lang="en-US" sz="1000" dirty="0"/>
              <a:t>between benefits provided under an accelerated death benefit for chronic illness and benefits provided under long-term care insurance to clients. You must provide clients with the ADBE Consumer Brochure for California that includes this comparison. Comparison is for solicitation purpose only, not for conversions.</a:t>
            </a:r>
          </a:p>
          <a:p>
            <a:pPr marL="0" indent="0">
              <a:lnSpc>
                <a:spcPct val="100000"/>
              </a:lnSpc>
              <a:spcBef>
                <a:spcPts val="0"/>
              </a:spcBef>
              <a:buNone/>
            </a:pPr>
            <a:endParaRPr lang="en-US" sz="1000" dirty="0"/>
          </a:p>
          <a:p>
            <a:pPr marL="0" indent="0">
              <a:lnSpc>
                <a:spcPct val="100000"/>
              </a:lnSpc>
              <a:spcBef>
                <a:spcPts val="0"/>
              </a:spcBef>
              <a:buNone/>
            </a:pPr>
            <a:r>
              <a:rPr lang="en-US" sz="1000" dirty="0" err="1" smtClean="0"/>
              <a:t>ADDvantage</a:t>
            </a:r>
            <a:r>
              <a:rPr lang="en-US" sz="1000" dirty="0" smtClean="0"/>
              <a:t> Term </a:t>
            </a:r>
            <a:r>
              <a:rPr lang="en-US" sz="1000" dirty="0"/>
              <a:t>(policy form series LS174) or state variations, including all applicable endorsements and riders are issued by North American Company for Life and Health Insurance, Administrative Office, One Sammons Plaza, Sioux Falls, SD 57193. Products, features, riders, endorsements or issue ages may not be available in all jurisdictions. Limitations and restrictions may apply</a:t>
            </a:r>
            <a:r>
              <a:rPr lang="en-US" sz="1000" dirty="0" smtClean="0"/>
              <a:t>.</a:t>
            </a:r>
          </a:p>
          <a:p>
            <a:pPr marL="0" indent="0">
              <a:lnSpc>
                <a:spcPct val="100000"/>
              </a:lnSpc>
              <a:spcBef>
                <a:spcPts val="0"/>
              </a:spcBef>
              <a:buNone/>
            </a:pPr>
            <a:endParaRPr lang="en-US" sz="1000" dirty="0"/>
          </a:p>
          <a:p>
            <a:pPr marL="0" indent="0">
              <a:lnSpc>
                <a:spcPct val="100000"/>
              </a:lnSpc>
              <a:spcBef>
                <a:spcPts val="0"/>
              </a:spcBef>
              <a:buNone/>
            </a:pPr>
            <a:r>
              <a:rPr lang="en-US" sz="1000" dirty="0"/>
              <a:t>Sammons </a:t>
            </a:r>
            <a:r>
              <a:rPr lang="en-US" sz="1000" dirty="0" err="1"/>
              <a:t>Financial</a:t>
            </a:r>
            <a:r>
              <a:rPr lang="en-US" sz="1000" baseline="30000" dirty="0" err="1"/>
              <a:t>SM</a:t>
            </a:r>
            <a:r>
              <a:rPr lang="en-US" sz="1000" dirty="0"/>
              <a:t> is the marketing name for Sammons® Financial Group, Inc.'s member companies, including North American Company for Life and Health Insurance®. Annuities and life insurance are issued by, and product guarantees are solely the responsibility of, North American Company for Life and Health Insurance.</a:t>
            </a:r>
          </a:p>
          <a:p>
            <a:pPr marL="0" indent="0">
              <a:lnSpc>
                <a:spcPct val="100000"/>
              </a:lnSpc>
              <a:spcBef>
                <a:spcPts val="0"/>
              </a:spcBef>
              <a:buNone/>
            </a:pPr>
            <a:endParaRPr lang="en-US" sz="1000" dirty="0"/>
          </a:p>
        </p:txBody>
      </p:sp>
    </p:spTree>
    <p:extLst>
      <p:ext uri="{BB962C8B-B14F-4D97-AF65-F5344CB8AC3E}">
        <p14:creationId xmlns:p14="http://schemas.microsoft.com/office/powerpoint/2010/main" val="138907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2879" b="-1"/>
          <a:stretch/>
        </p:blipFill>
        <p:spPr>
          <a:xfrm>
            <a:off x="0" y="-188007"/>
            <a:ext cx="12192000" cy="6717145"/>
          </a:xfrm>
          <a:prstGeom prst="rect">
            <a:avLst/>
          </a:prstGeom>
        </p:spPr>
      </p:pic>
      <p:pic>
        <p:nvPicPr>
          <p:cNvPr id="14" name="Picture 13">
            <a:extLst>
              <a:ext uri="{FF2B5EF4-FFF2-40B4-BE49-F238E27FC236}">
                <a16:creationId xmlns:a16="http://schemas.microsoft.com/office/drawing/2014/main" id="{CE23C566-FEFD-114A-B9FB-3CF5D89583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27806" y="10567"/>
            <a:ext cx="3364193" cy="1275565"/>
          </a:xfrm>
          <a:prstGeom prst="rect">
            <a:avLst/>
          </a:prstGeom>
        </p:spPr>
      </p:pic>
      <p:sp>
        <p:nvSpPr>
          <p:cNvPr id="12" name="Oval 11"/>
          <p:cNvSpPr/>
          <p:nvPr/>
        </p:nvSpPr>
        <p:spPr>
          <a:xfrm>
            <a:off x="4324155" y="5066364"/>
            <a:ext cx="825795" cy="6020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51213" y="4540186"/>
            <a:ext cx="825795" cy="6020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35517" y="5380672"/>
            <a:ext cx="3656482" cy="1477328"/>
          </a:xfrm>
          <a:prstGeom prst="rect">
            <a:avLst/>
          </a:prstGeom>
          <a:noFill/>
        </p:spPr>
        <p:txBody>
          <a:bodyPr wrap="square" rtlCol="0">
            <a:spAutoFit/>
          </a:bodyPr>
          <a:lstStyle/>
          <a:p>
            <a:r>
              <a:rPr lang="en-US" dirty="0" smtClean="0"/>
              <a:t>Source - Information </a:t>
            </a:r>
            <a:r>
              <a:rPr lang="en-US" dirty="0"/>
              <a:t>taken from “S&amp;P 500 Historical Index Change Detail” page on North American IUL </a:t>
            </a:r>
            <a:r>
              <a:rPr lang="en-US" dirty="0" smtClean="0"/>
              <a:t>Illustration. </a:t>
            </a:r>
            <a:endParaRPr lang="en-US" dirty="0"/>
          </a:p>
          <a:p>
            <a:endParaRPr lang="en-US" dirty="0"/>
          </a:p>
        </p:txBody>
      </p:sp>
    </p:spTree>
    <p:extLst>
      <p:ext uri="{BB962C8B-B14F-4D97-AF65-F5344CB8AC3E}">
        <p14:creationId xmlns:p14="http://schemas.microsoft.com/office/powerpoint/2010/main" val="26224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3014" y="382480"/>
            <a:ext cx="11196084" cy="6284717"/>
          </a:xfrm>
          <a:prstGeom prst="rect">
            <a:avLst/>
          </a:prstGeom>
        </p:spPr>
      </p:pic>
      <p:sp>
        <p:nvSpPr>
          <p:cNvPr id="13" name="TextBox 12"/>
          <p:cNvSpPr txBox="1"/>
          <p:nvPr/>
        </p:nvSpPr>
        <p:spPr>
          <a:xfrm>
            <a:off x="4599938" y="847857"/>
            <a:ext cx="710451" cy="400110"/>
          </a:xfrm>
          <a:prstGeom prst="rect">
            <a:avLst/>
          </a:prstGeom>
          <a:noFill/>
        </p:spPr>
        <p:txBody>
          <a:bodyPr wrap="none" rtlCol="0">
            <a:spAutoFit/>
          </a:bodyPr>
          <a:lstStyle/>
          <a:p>
            <a:r>
              <a:rPr lang="en-US" sz="2000" b="1" dirty="0">
                <a:solidFill>
                  <a:schemeClr val="bg1"/>
                </a:solidFill>
              </a:rPr>
              <a:t>-10%</a:t>
            </a:r>
          </a:p>
        </p:txBody>
      </p:sp>
      <p:sp>
        <p:nvSpPr>
          <p:cNvPr id="14" name="TextBox 13"/>
          <p:cNvSpPr txBox="1"/>
          <p:nvPr/>
        </p:nvSpPr>
        <p:spPr>
          <a:xfrm>
            <a:off x="6263530" y="830717"/>
            <a:ext cx="830677" cy="400110"/>
          </a:xfrm>
          <a:prstGeom prst="rect">
            <a:avLst/>
          </a:prstGeom>
          <a:noFill/>
        </p:spPr>
        <p:txBody>
          <a:bodyPr wrap="none" rtlCol="0">
            <a:spAutoFit/>
          </a:bodyPr>
          <a:lstStyle/>
          <a:p>
            <a:r>
              <a:rPr lang="en-US" sz="2000" b="1" dirty="0">
                <a:solidFill>
                  <a:schemeClr val="bg1"/>
                </a:solidFill>
              </a:rPr>
              <a:t>11.2%</a:t>
            </a:r>
          </a:p>
        </p:txBody>
      </p:sp>
      <p:sp>
        <p:nvSpPr>
          <p:cNvPr id="15" name="TextBox 14"/>
          <p:cNvSpPr txBox="1"/>
          <p:nvPr/>
        </p:nvSpPr>
        <p:spPr>
          <a:xfrm>
            <a:off x="3950550" y="1927498"/>
            <a:ext cx="710451" cy="400110"/>
          </a:xfrm>
          <a:prstGeom prst="rect">
            <a:avLst/>
          </a:prstGeom>
          <a:noFill/>
        </p:spPr>
        <p:txBody>
          <a:bodyPr wrap="none" rtlCol="0">
            <a:spAutoFit/>
          </a:bodyPr>
          <a:lstStyle/>
          <a:p>
            <a:r>
              <a:rPr lang="en-US" sz="2000" b="1" dirty="0">
                <a:solidFill>
                  <a:schemeClr val="bg1"/>
                </a:solidFill>
              </a:rPr>
              <a:t>-15%</a:t>
            </a:r>
          </a:p>
        </p:txBody>
      </p:sp>
      <p:sp>
        <p:nvSpPr>
          <p:cNvPr id="16" name="TextBox 15"/>
          <p:cNvSpPr txBox="1"/>
          <p:nvPr/>
        </p:nvSpPr>
        <p:spPr>
          <a:xfrm>
            <a:off x="6979314" y="1927498"/>
            <a:ext cx="830677" cy="400110"/>
          </a:xfrm>
          <a:prstGeom prst="rect">
            <a:avLst/>
          </a:prstGeom>
          <a:noFill/>
        </p:spPr>
        <p:txBody>
          <a:bodyPr wrap="none" rtlCol="0">
            <a:spAutoFit/>
          </a:bodyPr>
          <a:lstStyle/>
          <a:p>
            <a:r>
              <a:rPr lang="en-US" sz="2000" b="1" dirty="0">
                <a:solidFill>
                  <a:schemeClr val="bg1"/>
                </a:solidFill>
              </a:rPr>
              <a:t>17.7%</a:t>
            </a:r>
          </a:p>
        </p:txBody>
      </p:sp>
      <p:sp>
        <p:nvSpPr>
          <p:cNvPr id="17" name="TextBox 16"/>
          <p:cNvSpPr txBox="1"/>
          <p:nvPr/>
        </p:nvSpPr>
        <p:spPr>
          <a:xfrm>
            <a:off x="3432783" y="3018777"/>
            <a:ext cx="710451" cy="400110"/>
          </a:xfrm>
          <a:prstGeom prst="rect">
            <a:avLst/>
          </a:prstGeom>
          <a:noFill/>
        </p:spPr>
        <p:txBody>
          <a:bodyPr wrap="none" rtlCol="0">
            <a:spAutoFit/>
          </a:bodyPr>
          <a:lstStyle/>
          <a:p>
            <a:r>
              <a:rPr lang="en-US" sz="2000" b="1" dirty="0">
                <a:solidFill>
                  <a:schemeClr val="bg1"/>
                </a:solidFill>
              </a:rPr>
              <a:t>-20%</a:t>
            </a:r>
          </a:p>
        </p:txBody>
      </p:sp>
      <p:sp>
        <p:nvSpPr>
          <p:cNvPr id="18" name="TextBox 17"/>
          <p:cNvSpPr txBox="1"/>
          <p:nvPr/>
        </p:nvSpPr>
        <p:spPr>
          <a:xfrm>
            <a:off x="8047348" y="3018777"/>
            <a:ext cx="631904" cy="400110"/>
          </a:xfrm>
          <a:prstGeom prst="rect">
            <a:avLst/>
          </a:prstGeom>
          <a:noFill/>
        </p:spPr>
        <p:txBody>
          <a:bodyPr wrap="none" rtlCol="0">
            <a:spAutoFit/>
          </a:bodyPr>
          <a:lstStyle/>
          <a:p>
            <a:r>
              <a:rPr lang="en-US" sz="2000" b="1" dirty="0">
                <a:solidFill>
                  <a:schemeClr val="bg1"/>
                </a:solidFill>
              </a:rPr>
              <a:t>25%</a:t>
            </a:r>
          </a:p>
        </p:txBody>
      </p:sp>
      <p:sp>
        <p:nvSpPr>
          <p:cNvPr id="19" name="TextBox 18"/>
          <p:cNvSpPr txBox="1"/>
          <p:nvPr/>
        </p:nvSpPr>
        <p:spPr>
          <a:xfrm>
            <a:off x="2794149" y="4110056"/>
            <a:ext cx="710451" cy="400110"/>
          </a:xfrm>
          <a:prstGeom prst="rect">
            <a:avLst/>
          </a:prstGeom>
          <a:noFill/>
        </p:spPr>
        <p:txBody>
          <a:bodyPr wrap="none" rtlCol="0">
            <a:spAutoFit/>
          </a:bodyPr>
          <a:lstStyle/>
          <a:p>
            <a:r>
              <a:rPr lang="en-US" sz="2000" b="1" dirty="0">
                <a:solidFill>
                  <a:schemeClr val="bg1"/>
                </a:solidFill>
              </a:rPr>
              <a:t>-25%</a:t>
            </a:r>
          </a:p>
        </p:txBody>
      </p:sp>
      <p:sp>
        <p:nvSpPr>
          <p:cNvPr id="20" name="TextBox 19"/>
          <p:cNvSpPr txBox="1"/>
          <p:nvPr/>
        </p:nvSpPr>
        <p:spPr>
          <a:xfrm>
            <a:off x="8845189" y="4110056"/>
            <a:ext cx="830677" cy="400110"/>
          </a:xfrm>
          <a:prstGeom prst="rect">
            <a:avLst/>
          </a:prstGeom>
          <a:noFill/>
        </p:spPr>
        <p:txBody>
          <a:bodyPr wrap="none" rtlCol="0">
            <a:spAutoFit/>
          </a:bodyPr>
          <a:lstStyle/>
          <a:p>
            <a:r>
              <a:rPr lang="en-US" sz="2000" b="1" dirty="0">
                <a:solidFill>
                  <a:schemeClr val="bg1"/>
                </a:solidFill>
              </a:rPr>
              <a:t>33.4%</a:t>
            </a:r>
          </a:p>
        </p:txBody>
      </p:sp>
      <p:sp>
        <p:nvSpPr>
          <p:cNvPr id="21" name="TextBox 20"/>
          <p:cNvSpPr txBox="1"/>
          <p:nvPr/>
        </p:nvSpPr>
        <p:spPr>
          <a:xfrm>
            <a:off x="2169136" y="5188571"/>
            <a:ext cx="710451" cy="400110"/>
          </a:xfrm>
          <a:prstGeom prst="rect">
            <a:avLst/>
          </a:prstGeom>
          <a:noFill/>
        </p:spPr>
        <p:txBody>
          <a:bodyPr wrap="none" rtlCol="0">
            <a:spAutoFit/>
          </a:bodyPr>
          <a:lstStyle/>
          <a:p>
            <a:r>
              <a:rPr lang="en-US" sz="2000" b="1" dirty="0">
                <a:solidFill>
                  <a:schemeClr val="bg1"/>
                </a:solidFill>
              </a:rPr>
              <a:t>-30%</a:t>
            </a:r>
          </a:p>
        </p:txBody>
      </p:sp>
      <p:sp>
        <p:nvSpPr>
          <p:cNvPr id="22" name="TextBox 21"/>
          <p:cNvSpPr txBox="1"/>
          <p:nvPr/>
        </p:nvSpPr>
        <p:spPr>
          <a:xfrm>
            <a:off x="9961880" y="5190545"/>
            <a:ext cx="830677" cy="400110"/>
          </a:xfrm>
          <a:prstGeom prst="rect">
            <a:avLst/>
          </a:prstGeom>
          <a:noFill/>
        </p:spPr>
        <p:txBody>
          <a:bodyPr wrap="none" rtlCol="0">
            <a:spAutoFit/>
          </a:bodyPr>
          <a:lstStyle/>
          <a:p>
            <a:r>
              <a:rPr lang="en-US" sz="2000" b="1" dirty="0">
                <a:solidFill>
                  <a:schemeClr val="bg1"/>
                </a:solidFill>
              </a:rPr>
              <a:t>42.9%</a:t>
            </a:r>
          </a:p>
        </p:txBody>
      </p:sp>
      <p:sp>
        <p:nvSpPr>
          <p:cNvPr id="23" name="TextBox 22"/>
          <p:cNvSpPr txBox="1"/>
          <p:nvPr/>
        </p:nvSpPr>
        <p:spPr>
          <a:xfrm>
            <a:off x="202030" y="1707659"/>
            <a:ext cx="2134752" cy="1077218"/>
          </a:xfrm>
          <a:prstGeom prst="rect">
            <a:avLst/>
          </a:prstGeom>
          <a:noFill/>
        </p:spPr>
        <p:txBody>
          <a:bodyPr wrap="none" rtlCol="0">
            <a:spAutoFit/>
          </a:bodyPr>
          <a:lstStyle/>
          <a:p>
            <a:pPr algn="ctr"/>
            <a:r>
              <a:rPr lang="en-US" sz="3200" dirty="0">
                <a:solidFill>
                  <a:schemeClr val="tx1">
                    <a:lumMod val="85000"/>
                    <a:lumOff val="15000"/>
                  </a:schemeClr>
                </a:solidFill>
              </a:rPr>
              <a:t>Percentage </a:t>
            </a:r>
          </a:p>
          <a:p>
            <a:pPr algn="ctr"/>
            <a:r>
              <a:rPr lang="en-US" sz="3200" dirty="0">
                <a:solidFill>
                  <a:schemeClr val="tx1">
                    <a:lumMod val="85000"/>
                    <a:lumOff val="15000"/>
                  </a:schemeClr>
                </a:solidFill>
              </a:rPr>
              <a:t>of loss</a:t>
            </a:r>
          </a:p>
        </p:txBody>
      </p:sp>
      <p:sp>
        <p:nvSpPr>
          <p:cNvPr id="24" name="TextBox 23"/>
          <p:cNvSpPr txBox="1"/>
          <p:nvPr/>
        </p:nvSpPr>
        <p:spPr>
          <a:xfrm>
            <a:off x="8845189" y="1691736"/>
            <a:ext cx="3170804" cy="1077218"/>
          </a:xfrm>
          <a:prstGeom prst="rect">
            <a:avLst/>
          </a:prstGeom>
          <a:noFill/>
        </p:spPr>
        <p:txBody>
          <a:bodyPr wrap="none" rtlCol="0">
            <a:spAutoFit/>
          </a:bodyPr>
          <a:lstStyle/>
          <a:p>
            <a:pPr algn="ctr"/>
            <a:r>
              <a:rPr lang="en-US" sz="3200" dirty="0">
                <a:solidFill>
                  <a:schemeClr val="bg2">
                    <a:lumMod val="25000"/>
                  </a:schemeClr>
                </a:solidFill>
              </a:rPr>
              <a:t>Return to “break </a:t>
            </a:r>
          </a:p>
          <a:p>
            <a:pPr algn="ctr"/>
            <a:r>
              <a:rPr lang="en-US" sz="3200" dirty="0">
                <a:solidFill>
                  <a:schemeClr val="bg2">
                    <a:lumMod val="25000"/>
                  </a:schemeClr>
                </a:solidFill>
              </a:rPr>
              <a:t>even” after 1 year</a:t>
            </a:r>
          </a:p>
        </p:txBody>
      </p:sp>
      <p:cxnSp>
        <p:nvCxnSpPr>
          <p:cNvPr id="26" name="Straight Connector 25"/>
          <p:cNvCxnSpPr/>
          <p:nvPr/>
        </p:nvCxnSpPr>
        <p:spPr>
          <a:xfrm>
            <a:off x="288392" y="2784877"/>
            <a:ext cx="1962028" cy="0"/>
          </a:xfrm>
          <a:prstGeom prst="line">
            <a:avLst/>
          </a:prstGeom>
          <a:ln w="28575">
            <a:solidFill>
              <a:srgbClr val="19A683"/>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10800000">
            <a:off x="723014" y="2904597"/>
            <a:ext cx="1060704" cy="514290"/>
          </a:xfrm>
          <a:prstGeom prst="triangle">
            <a:avLst/>
          </a:prstGeom>
          <a:solidFill>
            <a:srgbClr val="19A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9961880" y="2904597"/>
            <a:ext cx="1060704" cy="514290"/>
          </a:xfrm>
          <a:prstGeom prst="triangle">
            <a:avLst/>
          </a:prstGeom>
          <a:solidFill>
            <a:srgbClr val="006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8956272" y="2779718"/>
            <a:ext cx="3011273" cy="15785"/>
          </a:xfrm>
          <a:prstGeom prst="line">
            <a:avLst/>
          </a:prstGeom>
          <a:ln w="28575">
            <a:solidFill>
              <a:srgbClr val="004B4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9178" y="97123"/>
            <a:ext cx="4641271" cy="646331"/>
          </a:xfrm>
          <a:prstGeom prst="rect">
            <a:avLst/>
          </a:prstGeom>
          <a:noFill/>
        </p:spPr>
        <p:txBody>
          <a:bodyPr wrap="none" rtlCol="0">
            <a:spAutoFit/>
          </a:bodyPr>
          <a:lstStyle/>
          <a:p>
            <a:r>
              <a:rPr lang="en-US" sz="3600" b="1" dirty="0">
                <a:solidFill>
                  <a:srgbClr val="004B4B"/>
                </a:solidFill>
              </a:rPr>
              <a:t>The break-even burden</a:t>
            </a:r>
          </a:p>
        </p:txBody>
      </p:sp>
      <p:sp>
        <p:nvSpPr>
          <p:cNvPr id="3" name="TextBox 2"/>
          <p:cNvSpPr txBox="1"/>
          <p:nvPr/>
        </p:nvSpPr>
        <p:spPr>
          <a:xfrm>
            <a:off x="553784" y="921438"/>
            <a:ext cx="3393271" cy="461665"/>
          </a:xfrm>
          <a:prstGeom prst="rect">
            <a:avLst/>
          </a:prstGeom>
          <a:noFill/>
        </p:spPr>
        <p:txBody>
          <a:bodyPr wrap="square" rtlCol="0">
            <a:spAutoFit/>
          </a:bodyPr>
          <a:lstStyle/>
          <a:p>
            <a:r>
              <a:rPr lang="en-US" sz="2400" b="1" dirty="0" smtClean="0"/>
              <a:t>Example:</a:t>
            </a:r>
            <a:endParaRPr lang="en-US" sz="2400" b="1" dirty="0"/>
          </a:p>
        </p:txBody>
      </p:sp>
    </p:spTree>
    <p:extLst>
      <p:ext uri="{BB962C8B-B14F-4D97-AF65-F5344CB8AC3E}">
        <p14:creationId xmlns:p14="http://schemas.microsoft.com/office/powerpoint/2010/main" val="5921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78DFB-B1BE-2343-8387-595C58F636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597354"/>
          </a:xfrm>
          <a:prstGeom prst="rect">
            <a:avLst/>
          </a:prstGeom>
        </p:spPr>
      </p:pic>
      <p:sp>
        <p:nvSpPr>
          <p:cNvPr id="16" name="Rectangle 15">
            <a:extLst>
              <a:ext uri="{FF2B5EF4-FFF2-40B4-BE49-F238E27FC236}">
                <a16:creationId xmlns:a16="http://schemas.microsoft.com/office/drawing/2014/main" id="{EE330CB2-DFA2-2D4A-B3E9-C3BA2E37D72D}"/>
              </a:ext>
            </a:extLst>
          </p:cNvPr>
          <p:cNvSpPr/>
          <p:nvPr/>
        </p:nvSpPr>
        <p:spPr>
          <a:xfrm>
            <a:off x="5202194" y="2019"/>
            <a:ext cx="6993924" cy="4061254"/>
          </a:xfrm>
          <a:prstGeom prst="rect">
            <a:avLst/>
          </a:prstGeom>
          <a:gradFill flip="none" rotWithShape="1">
            <a:gsLst>
              <a:gs pos="70000">
                <a:srgbClr val="54998B">
                  <a:alpha val="53000"/>
                </a:srgbClr>
              </a:gs>
              <a:gs pos="55000">
                <a:schemeClr val="accent1">
                  <a:lumMod val="5000"/>
                  <a:lumOff val="95000"/>
                  <a:alpha val="0"/>
                </a:schemeClr>
              </a:gs>
              <a:gs pos="82000">
                <a:srgbClr val="227765">
                  <a:alpha val="87000"/>
                </a:srgbClr>
              </a:gs>
              <a:gs pos="100000">
                <a:srgbClr val="004B4B"/>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F9D5DDB-BDD1-614A-A652-F0D0761BE3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1113" y="-1176316"/>
            <a:ext cx="7077784" cy="4582209"/>
          </a:xfrm>
          <a:prstGeom prst="rect">
            <a:avLst/>
          </a:prstGeom>
          <a:effectLst>
            <a:outerShdw blurRad="419100" dist="38100" dir="2700000" algn="tl" rotWithShape="0">
              <a:prstClr val="black"/>
            </a:outerShdw>
          </a:effectLst>
        </p:spPr>
      </p:pic>
      <p:sp>
        <p:nvSpPr>
          <p:cNvPr id="12" name="Rectangle 11">
            <a:extLst>
              <a:ext uri="{FF2B5EF4-FFF2-40B4-BE49-F238E27FC236}">
                <a16:creationId xmlns:a16="http://schemas.microsoft.com/office/drawing/2014/main" id="{25272B65-BB49-4C42-AB37-9764DB308922}"/>
              </a:ext>
            </a:extLst>
          </p:cNvPr>
          <p:cNvSpPr/>
          <p:nvPr/>
        </p:nvSpPr>
        <p:spPr>
          <a:xfrm>
            <a:off x="-2153540" y="-1307508"/>
            <a:ext cx="12192000" cy="7367816"/>
          </a:xfrm>
          <a:prstGeom prst="rect">
            <a:avLst/>
          </a:prstGeom>
          <a:gradFill flip="none" rotWithShape="1">
            <a:gsLst>
              <a:gs pos="67000">
                <a:schemeClr val="bg2">
                  <a:alpha val="37000"/>
                </a:schemeClr>
              </a:gs>
              <a:gs pos="50000">
                <a:schemeClr val="accent1">
                  <a:lumMod val="5000"/>
                  <a:lumOff val="95000"/>
                  <a:alpha val="0"/>
                </a:schemeClr>
              </a:gs>
              <a:gs pos="85000">
                <a:schemeClr val="bg2">
                  <a:alpha val="6500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ADDC060-6179-CF4F-9D8E-15A4B23BB3E8}"/>
              </a:ext>
            </a:extLst>
          </p:cNvPr>
          <p:cNvSpPr txBox="1"/>
          <p:nvPr/>
        </p:nvSpPr>
        <p:spPr>
          <a:xfrm>
            <a:off x="0" y="563054"/>
            <a:ext cx="8047348" cy="830997"/>
          </a:xfrm>
          <a:prstGeom prst="rect">
            <a:avLst/>
          </a:prstGeom>
          <a:noFill/>
          <a:effectLst>
            <a:outerShdw blurRad="635000" dir="5400000" algn="t" rotWithShape="0">
              <a:schemeClr val="bg2"/>
            </a:outerShdw>
          </a:effectLst>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800" b="1" dirty="0">
                <a:solidFill>
                  <a:srgbClr val="00604B"/>
                </a:solidFill>
                <a:latin typeface="Calibri" panose="020F0502020204030204"/>
              </a:rPr>
              <a:t>Recover with life insurance</a:t>
            </a:r>
            <a:endParaRPr kumimoji="0" lang="en-US" sz="48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68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0A0EA6-3557-C44C-8E6A-6532216BE582}"/>
              </a:ext>
            </a:extLst>
          </p:cNvPr>
          <p:cNvSpPr/>
          <p:nvPr/>
        </p:nvSpPr>
        <p:spPr>
          <a:xfrm>
            <a:off x="-1" y="0"/>
            <a:ext cx="3801045" cy="6606746"/>
          </a:xfrm>
          <a:prstGeom prst="rect">
            <a:avLst/>
          </a:prstGeom>
          <a:solidFill>
            <a:srgbClr val="006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A142454-E196-BA43-9915-0F19DD80A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2166" y="1620807"/>
            <a:ext cx="2194371" cy="138996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B200D1F4-51DA-BB4A-B4EC-1D717DB79D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3650" y="3085914"/>
            <a:ext cx="2202887" cy="142848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63C74006-54F4-4A42-96F2-6BC8009AC4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9093" y="4600955"/>
            <a:ext cx="2207444" cy="1462973"/>
          </a:xfrm>
          <a:prstGeom prst="rect">
            <a:avLst/>
          </a:prstGeom>
          <a:effectLst>
            <a:outerShdw blurRad="63500" sx="102000" sy="102000" algn="ctr" rotWithShape="0">
              <a:prstClr val="black">
                <a:alpha val="40000"/>
              </a:prstClr>
            </a:outerShdw>
          </a:effectLst>
        </p:spPr>
      </p:pic>
      <p:grpSp>
        <p:nvGrpSpPr>
          <p:cNvPr id="29" name="Group 28">
            <a:extLst>
              <a:ext uri="{FF2B5EF4-FFF2-40B4-BE49-F238E27FC236}">
                <a16:creationId xmlns:a16="http://schemas.microsoft.com/office/drawing/2014/main" id="{9C63A025-9CF5-2E47-84B3-39FEF95AC598}"/>
              </a:ext>
            </a:extLst>
          </p:cNvPr>
          <p:cNvGrpSpPr/>
          <p:nvPr/>
        </p:nvGrpSpPr>
        <p:grpSpPr>
          <a:xfrm>
            <a:off x="4143881" y="1458093"/>
            <a:ext cx="11138835" cy="4279120"/>
            <a:chOff x="4193065" y="1894055"/>
            <a:chExt cx="10570668" cy="4060852"/>
          </a:xfrm>
        </p:grpSpPr>
        <p:sp>
          <p:nvSpPr>
            <p:cNvPr id="8" name="TextBox 7">
              <a:extLst>
                <a:ext uri="{FF2B5EF4-FFF2-40B4-BE49-F238E27FC236}">
                  <a16:creationId xmlns:a16="http://schemas.microsoft.com/office/drawing/2014/main" id="{DEAF6DE3-567D-4147-B281-1912059D30F2}"/>
                </a:ext>
              </a:extLst>
            </p:cNvPr>
            <p:cNvSpPr txBox="1"/>
            <p:nvPr/>
          </p:nvSpPr>
          <p:spPr>
            <a:xfrm>
              <a:off x="4193065" y="3260967"/>
              <a:ext cx="10570667" cy="1293295"/>
            </a:xfrm>
            <a:prstGeom prst="rect">
              <a:avLst/>
            </a:prstGeom>
            <a:noFill/>
          </p:spPr>
          <p:txBody>
            <a:bodyPr wrap="square" rtlCol="0">
              <a:spAutoFit/>
            </a:bodyPr>
            <a:lstStyle/>
            <a:p>
              <a:pPr>
                <a:lnSpc>
                  <a:spcPct val="200000"/>
                </a:lnSpc>
              </a:pPr>
              <a:r>
                <a:rPr lang="en-US" sz="4800" b="1" dirty="0">
                  <a:solidFill>
                    <a:srgbClr val="00604B"/>
                  </a:solidFill>
                </a:rPr>
                <a:t>Result</a:t>
              </a:r>
            </a:p>
          </p:txBody>
        </p:sp>
        <p:sp>
          <p:nvSpPr>
            <p:cNvPr id="16" name="TextBox 15">
              <a:extLst>
                <a:ext uri="{FF2B5EF4-FFF2-40B4-BE49-F238E27FC236}">
                  <a16:creationId xmlns:a16="http://schemas.microsoft.com/office/drawing/2014/main" id="{E488DEE4-5340-9944-9671-1E2092E3C112}"/>
                </a:ext>
              </a:extLst>
            </p:cNvPr>
            <p:cNvSpPr txBox="1"/>
            <p:nvPr/>
          </p:nvSpPr>
          <p:spPr>
            <a:xfrm>
              <a:off x="4193066" y="1894055"/>
              <a:ext cx="10549354" cy="1293295"/>
            </a:xfrm>
            <a:prstGeom prst="rect">
              <a:avLst/>
            </a:prstGeom>
            <a:noFill/>
          </p:spPr>
          <p:txBody>
            <a:bodyPr wrap="square" rtlCol="0">
              <a:spAutoFit/>
            </a:bodyPr>
            <a:lstStyle/>
            <a:p>
              <a:pPr>
                <a:lnSpc>
                  <a:spcPct val="200000"/>
                </a:lnSpc>
              </a:pPr>
              <a:r>
                <a:rPr lang="en-US" sz="4800" b="1" dirty="0">
                  <a:solidFill>
                    <a:srgbClr val="00604B"/>
                  </a:solidFill>
                </a:rPr>
                <a:t>Reduction</a:t>
              </a:r>
            </a:p>
          </p:txBody>
        </p:sp>
        <p:sp>
          <p:nvSpPr>
            <p:cNvPr id="22" name="TextBox 21">
              <a:extLst>
                <a:ext uri="{FF2B5EF4-FFF2-40B4-BE49-F238E27FC236}">
                  <a16:creationId xmlns:a16="http://schemas.microsoft.com/office/drawing/2014/main" id="{C907D068-78E4-0348-AE19-5A5290C336DF}"/>
                </a:ext>
              </a:extLst>
            </p:cNvPr>
            <p:cNvSpPr txBox="1"/>
            <p:nvPr/>
          </p:nvSpPr>
          <p:spPr>
            <a:xfrm>
              <a:off x="4193065" y="4661612"/>
              <a:ext cx="10570668" cy="1293295"/>
            </a:xfrm>
            <a:prstGeom prst="rect">
              <a:avLst/>
            </a:prstGeom>
            <a:noFill/>
          </p:spPr>
          <p:txBody>
            <a:bodyPr wrap="square" rtlCol="0">
              <a:spAutoFit/>
            </a:bodyPr>
            <a:lstStyle/>
            <a:p>
              <a:pPr>
                <a:lnSpc>
                  <a:spcPct val="200000"/>
                </a:lnSpc>
              </a:pPr>
              <a:r>
                <a:rPr lang="en-US" sz="4800" b="1" dirty="0">
                  <a:solidFill>
                    <a:srgbClr val="00604B"/>
                  </a:solidFill>
                </a:rPr>
                <a:t>Recovery</a:t>
              </a:r>
            </a:p>
          </p:txBody>
        </p:sp>
      </p:grpSp>
      <p:sp>
        <p:nvSpPr>
          <p:cNvPr id="15" name="TextBox 14">
            <a:extLst>
              <a:ext uri="{FF2B5EF4-FFF2-40B4-BE49-F238E27FC236}">
                <a16:creationId xmlns:a16="http://schemas.microsoft.com/office/drawing/2014/main" id="{C5F20AC5-96E8-2D4B-8650-0DDD66A28583}"/>
              </a:ext>
            </a:extLst>
          </p:cNvPr>
          <p:cNvSpPr txBox="1"/>
          <p:nvPr/>
        </p:nvSpPr>
        <p:spPr>
          <a:xfrm>
            <a:off x="908345" y="541115"/>
            <a:ext cx="10812160" cy="830997"/>
          </a:xfrm>
          <a:prstGeom prst="rect">
            <a:avLst/>
          </a:prstGeom>
          <a:noFill/>
        </p:spPr>
        <p:txBody>
          <a:bodyPr wrap="square" rtlCol="0">
            <a:spAutoFit/>
          </a:bodyPr>
          <a:lstStyle/>
          <a:p>
            <a:pPr marL="569913"/>
            <a:r>
              <a:rPr lang="en-US" sz="4800" b="1" spc="-150" dirty="0">
                <a:solidFill>
                  <a:schemeClr val="bg1"/>
                </a:solidFill>
              </a:rPr>
              <a:t>AGENDA  </a:t>
            </a:r>
            <a:r>
              <a:rPr lang="en-US" sz="4000" b="1" spc="-150" dirty="0">
                <a:solidFill>
                  <a:srgbClr val="19A683"/>
                </a:solidFill>
                <a:cs typeface="Arial" panose="020B0604020202020204" pitchFamily="34" charset="0"/>
              </a:rPr>
              <a:t>Recover with life insurance</a:t>
            </a:r>
            <a:endParaRPr lang="en-US" sz="4800" b="1" spc="-150" dirty="0">
              <a:solidFill>
                <a:srgbClr val="19A683"/>
              </a:solidFill>
              <a:cs typeface="Arial" panose="020B0604020202020204" pitchFamily="34" charset="0"/>
            </a:endParaRPr>
          </a:p>
        </p:txBody>
      </p:sp>
      <p:sp>
        <p:nvSpPr>
          <p:cNvPr id="17" name="Rectangle 16">
            <a:extLst>
              <a:ext uri="{FF2B5EF4-FFF2-40B4-BE49-F238E27FC236}">
                <a16:creationId xmlns:a16="http://schemas.microsoft.com/office/drawing/2014/main" id="{24960ADE-46C3-184D-8F5E-E15F953EC095}"/>
              </a:ext>
            </a:extLst>
          </p:cNvPr>
          <p:cNvSpPr/>
          <p:nvPr/>
        </p:nvSpPr>
        <p:spPr>
          <a:xfrm>
            <a:off x="1500694" y="1620807"/>
            <a:ext cx="1935843" cy="1506028"/>
          </a:xfrm>
          <a:prstGeom prst="rect">
            <a:avLst/>
          </a:prstGeom>
          <a:gradFill flip="none" rotWithShape="1">
            <a:gsLst>
              <a:gs pos="69000">
                <a:srgbClr val="54998B">
                  <a:alpha val="53000"/>
                  <a:lumMod val="68000"/>
                  <a:lumOff val="32000"/>
                </a:srgbClr>
              </a:gs>
              <a:gs pos="55000">
                <a:schemeClr val="accent1">
                  <a:alpha val="0"/>
                  <a:lumMod val="21000"/>
                  <a:lumOff val="79000"/>
                </a:schemeClr>
              </a:gs>
              <a:gs pos="82000">
                <a:srgbClr val="227765">
                  <a:alpha val="75000"/>
                  <a:lumMod val="98000"/>
                  <a:lumOff val="2000"/>
                </a:srgbClr>
              </a:gs>
              <a:gs pos="100000">
                <a:srgbClr val="004B4B">
                  <a:lumMod val="96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EB44C07-90BB-3F40-A02D-C155E9BAFFAF}"/>
              </a:ext>
            </a:extLst>
          </p:cNvPr>
          <p:cNvSpPr/>
          <p:nvPr/>
        </p:nvSpPr>
        <p:spPr>
          <a:xfrm>
            <a:off x="1500693" y="3085914"/>
            <a:ext cx="1935843" cy="1506028"/>
          </a:xfrm>
          <a:prstGeom prst="rect">
            <a:avLst/>
          </a:prstGeom>
          <a:gradFill flip="none" rotWithShape="1">
            <a:gsLst>
              <a:gs pos="69000">
                <a:srgbClr val="54998B">
                  <a:alpha val="53000"/>
                  <a:lumMod val="68000"/>
                  <a:lumOff val="32000"/>
                </a:srgbClr>
              </a:gs>
              <a:gs pos="55000">
                <a:schemeClr val="accent1">
                  <a:alpha val="0"/>
                  <a:lumMod val="21000"/>
                  <a:lumOff val="79000"/>
                </a:schemeClr>
              </a:gs>
              <a:gs pos="82000">
                <a:srgbClr val="227765">
                  <a:alpha val="75000"/>
                  <a:lumMod val="98000"/>
                  <a:lumOff val="2000"/>
                </a:srgbClr>
              </a:gs>
              <a:gs pos="100000">
                <a:srgbClr val="004B4B">
                  <a:lumMod val="96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016A0A4-FAB4-3D48-B829-83FD31E5FC98}"/>
              </a:ext>
            </a:extLst>
          </p:cNvPr>
          <p:cNvSpPr/>
          <p:nvPr/>
        </p:nvSpPr>
        <p:spPr>
          <a:xfrm rot="10800000">
            <a:off x="1229092" y="4562470"/>
            <a:ext cx="1935843" cy="1506028"/>
          </a:xfrm>
          <a:prstGeom prst="rect">
            <a:avLst/>
          </a:prstGeom>
          <a:gradFill flip="none" rotWithShape="1">
            <a:gsLst>
              <a:gs pos="69000">
                <a:srgbClr val="54998B">
                  <a:alpha val="53000"/>
                  <a:lumMod val="68000"/>
                  <a:lumOff val="32000"/>
                </a:srgbClr>
              </a:gs>
              <a:gs pos="55000">
                <a:schemeClr val="accent1">
                  <a:alpha val="0"/>
                  <a:lumMod val="21000"/>
                  <a:lumOff val="79000"/>
                </a:schemeClr>
              </a:gs>
              <a:gs pos="82000">
                <a:srgbClr val="227765">
                  <a:alpha val="75000"/>
                  <a:lumMod val="98000"/>
                  <a:lumOff val="2000"/>
                </a:srgbClr>
              </a:gs>
              <a:gs pos="100000">
                <a:srgbClr val="004B4B">
                  <a:lumMod val="96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428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a:solidFill>
                  <a:srgbClr val="00604B"/>
                </a:solidFill>
                <a:latin typeface="Calibri" panose="020F0502020204030204"/>
              </a:rPr>
              <a:t>Reduction</a:t>
            </a:r>
            <a:endParaRPr kumimoji="0" lang="en-US" sz="44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
        <p:nvSpPr>
          <p:cNvPr id="3" name="TextBox 2"/>
          <p:cNvSpPr txBox="1"/>
          <p:nvPr/>
        </p:nvSpPr>
        <p:spPr>
          <a:xfrm>
            <a:off x="0" y="968644"/>
            <a:ext cx="8634395" cy="3785652"/>
          </a:xfrm>
          <a:prstGeom prst="rect">
            <a:avLst/>
          </a:prstGeom>
          <a:noFill/>
        </p:spPr>
        <p:txBody>
          <a:bodyPr wrap="square" rtlCol="0">
            <a:spAutoFit/>
          </a:bodyPr>
          <a:lstStyle/>
          <a:p>
            <a:pPr marL="687388" marR="0" lvl="0" algn="l"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dirty="0">
                <a:solidFill>
                  <a:srgbClr val="19A683"/>
                </a:solidFill>
                <a:latin typeface="Calibri" panose="020F0502020204030204"/>
              </a:rPr>
              <a:t>Market downturn</a:t>
            </a:r>
            <a:r>
              <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rPr>
              <a:t>	</a:t>
            </a: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noProof="0" dirty="0">
                <a:solidFill>
                  <a:srgbClr val="19A683"/>
                </a:solidFill>
                <a:latin typeface="Calibri" panose="020F0502020204030204"/>
              </a:rPr>
              <a:t>Effect on portfolio</a:t>
            </a: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dirty="0">
                <a:solidFill>
                  <a:srgbClr val="19A683"/>
                </a:solidFill>
                <a:latin typeface="Calibri" panose="020F0502020204030204"/>
              </a:rPr>
              <a:t>“Break even” point</a:t>
            </a: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CD9DA6D-1E1A-284D-B47D-C73CD7A582F5}"/>
              </a:ext>
            </a:extLst>
          </p:cNvPr>
          <p:cNvPicPr>
            <a:picLocks noChangeAspect="1"/>
          </p:cNvPicPr>
          <p:nvPr/>
        </p:nvPicPr>
        <p:blipFill>
          <a:blip r:embed="rId3"/>
          <a:stretch>
            <a:fillRect/>
          </a:stretch>
        </p:blipFill>
        <p:spPr>
          <a:xfrm>
            <a:off x="5664629" y="732970"/>
            <a:ext cx="5939531" cy="3762235"/>
          </a:xfrm>
          <a:prstGeom prst="rect">
            <a:avLst/>
          </a:prstGeom>
          <a:ln>
            <a:solidFill>
              <a:schemeClr val="bg1"/>
            </a:solidFill>
          </a:ln>
          <a:effectLst>
            <a:outerShdw blurRad="266700" sx="102000" sy="102000" algn="ctr" rotWithShape="0">
              <a:prstClr val="black">
                <a:alpha val="40000"/>
              </a:prstClr>
            </a:outerShdw>
          </a:effectLst>
        </p:spPr>
      </p:pic>
      <p:sp>
        <p:nvSpPr>
          <p:cNvPr id="7" name="Rectangle 6">
            <a:extLst>
              <a:ext uri="{FF2B5EF4-FFF2-40B4-BE49-F238E27FC236}">
                <a16:creationId xmlns:a16="http://schemas.microsoft.com/office/drawing/2014/main" id="{8BDD04D4-2ABC-A641-8951-05D3D7E42941}"/>
              </a:ext>
            </a:extLst>
          </p:cNvPr>
          <p:cNvSpPr/>
          <p:nvPr/>
        </p:nvSpPr>
        <p:spPr>
          <a:xfrm>
            <a:off x="4610236" y="732970"/>
            <a:ext cx="6993924" cy="4061254"/>
          </a:xfrm>
          <a:prstGeom prst="rect">
            <a:avLst/>
          </a:prstGeom>
          <a:gradFill flip="none" rotWithShape="1">
            <a:gsLst>
              <a:gs pos="70000">
                <a:srgbClr val="54998B">
                  <a:alpha val="53000"/>
                </a:srgbClr>
              </a:gs>
              <a:gs pos="55000">
                <a:schemeClr val="accent1">
                  <a:lumMod val="5000"/>
                  <a:lumOff val="95000"/>
                  <a:alpha val="0"/>
                </a:schemeClr>
              </a:gs>
              <a:gs pos="82000">
                <a:srgbClr val="227765">
                  <a:alpha val="87000"/>
                </a:srgbClr>
              </a:gs>
              <a:gs pos="100000">
                <a:srgbClr val="004B4B"/>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238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3924"/>
            <a:ext cx="8047348" cy="769441"/>
          </a:xfrm>
          <a:prstGeom prst="rect">
            <a:avLst/>
          </a:prstGeom>
          <a:noFill/>
        </p:spPr>
        <p:txBody>
          <a:bodyPr wrap="square" rtlCol="0">
            <a:spAutoFit/>
          </a:bodyPr>
          <a:lstStyle/>
          <a:p>
            <a:pPr marL="569913" marR="0" lvl="0" indent="0" algn="l" defTabSz="457200" rtl="0" eaLnBrk="1" fontAlgn="auto" latinLnBrk="0" hangingPunct="1">
              <a:lnSpc>
                <a:spcPct val="100000"/>
              </a:lnSpc>
              <a:spcBef>
                <a:spcPts val="0"/>
              </a:spcBef>
              <a:spcAft>
                <a:spcPts val="0"/>
              </a:spcAft>
              <a:buClrTx/>
              <a:buSzTx/>
              <a:buFontTx/>
              <a:buNone/>
              <a:tabLst/>
              <a:defRPr/>
            </a:pPr>
            <a:r>
              <a:rPr lang="en-US" sz="4400" b="1" dirty="0">
                <a:solidFill>
                  <a:srgbClr val="00604B"/>
                </a:solidFill>
                <a:latin typeface="Calibri" panose="020F0502020204030204"/>
              </a:rPr>
              <a:t>Result</a:t>
            </a:r>
            <a:endParaRPr kumimoji="0" lang="en-US" sz="4400" b="1" i="0" u="none" strike="noStrike" kern="1200" cap="none" spc="0" normalizeH="0" baseline="0" noProof="0" dirty="0">
              <a:ln>
                <a:noFill/>
              </a:ln>
              <a:solidFill>
                <a:srgbClr val="00604B"/>
              </a:solidFill>
              <a:effectLst/>
              <a:uLnTx/>
              <a:uFillTx/>
              <a:latin typeface="Calibri" panose="020F0502020204030204"/>
              <a:ea typeface="+mn-ea"/>
              <a:cs typeface="+mn-cs"/>
            </a:endParaRPr>
          </a:p>
        </p:txBody>
      </p:sp>
      <p:sp>
        <p:nvSpPr>
          <p:cNvPr id="3" name="TextBox 2"/>
          <p:cNvSpPr txBox="1"/>
          <p:nvPr/>
        </p:nvSpPr>
        <p:spPr>
          <a:xfrm>
            <a:off x="0" y="968644"/>
            <a:ext cx="6672943" cy="3785652"/>
          </a:xfrm>
          <a:prstGeom prst="rect">
            <a:avLst/>
          </a:prstGeom>
          <a:noFill/>
        </p:spPr>
        <p:txBody>
          <a:bodyPr wrap="square" rtlCol="0">
            <a:spAutoFit/>
          </a:bodyPr>
          <a:lstStyle/>
          <a:p>
            <a:pPr marL="687388" marR="0" lvl="0" algn="l"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dirty="0">
                <a:solidFill>
                  <a:srgbClr val="19A683"/>
                </a:solidFill>
                <a:latin typeface="Calibri" panose="020F0502020204030204"/>
              </a:rPr>
              <a:t>Net worth decline</a:t>
            </a:r>
            <a:r>
              <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rPr>
              <a:t>	</a:t>
            </a: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noProof="0" dirty="0">
                <a:solidFill>
                  <a:srgbClr val="19A683"/>
                </a:solidFill>
                <a:latin typeface="Calibri" panose="020F0502020204030204"/>
              </a:rPr>
              <a:t>Less benefit to heirs</a:t>
            </a:r>
          </a:p>
          <a:p>
            <a:pPr marL="1144588"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dirty="0">
                <a:solidFill>
                  <a:srgbClr val="19A683"/>
                </a:solidFill>
                <a:latin typeface="Calibri" panose="020F0502020204030204"/>
              </a:rPr>
              <a:t>Need time to recover</a:t>
            </a: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a:p>
            <a:pPr marL="687388"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9A683"/>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5A20A6D-4F23-B44C-A5AE-EF1CFD5AE5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629" y="732970"/>
            <a:ext cx="5933418" cy="3762235"/>
          </a:xfrm>
          <a:prstGeom prst="rect">
            <a:avLst/>
          </a:prstGeom>
          <a:ln>
            <a:solidFill>
              <a:schemeClr val="bg1"/>
            </a:solidFill>
          </a:ln>
          <a:effectLst>
            <a:outerShdw blurRad="266700" sx="102000" sy="102000" algn="ctr" rotWithShape="0">
              <a:prstClr val="black">
                <a:alpha val="40000"/>
              </a:prstClr>
            </a:outerShdw>
          </a:effectLst>
        </p:spPr>
      </p:pic>
      <p:sp>
        <p:nvSpPr>
          <p:cNvPr id="8" name="Rectangle 7">
            <a:extLst>
              <a:ext uri="{FF2B5EF4-FFF2-40B4-BE49-F238E27FC236}">
                <a16:creationId xmlns:a16="http://schemas.microsoft.com/office/drawing/2014/main" id="{B18DFA1A-12FA-8F44-AE83-60EBAAF148A1}"/>
              </a:ext>
            </a:extLst>
          </p:cNvPr>
          <p:cNvSpPr/>
          <p:nvPr/>
        </p:nvSpPr>
        <p:spPr>
          <a:xfrm>
            <a:off x="4610236" y="732970"/>
            <a:ext cx="6993924" cy="4061254"/>
          </a:xfrm>
          <a:prstGeom prst="rect">
            <a:avLst/>
          </a:prstGeom>
          <a:gradFill flip="none" rotWithShape="1">
            <a:gsLst>
              <a:gs pos="70000">
                <a:srgbClr val="54998B">
                  <a:alpha val="53000"/>
                </a:srgbClr>
              </a:gs>
              <a:gs pos="55000">
                <a:schemeClr val="accent1">
                  <a:lumMod val="5000"/>
                  <a:lumOff val="95000"/>
                  <a:alpha val="0"/>
                </a:schemeClr>
              </a:gs>
              <a:gs pos="82000">
                <a:srgbClr val="227765">
                  <a:alpha val="87000"/>
                </a:srgbClr>
              </a:gs>
              <a:gs pos="100000">
                <a:srgbClr val="004B4B"/>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4773504"/>
      </p:ext>
    </p:extLst>
  </p:cSld>
  <p:clrMapOvr>
    <a:masterClrMapping/>
  </p:clrMapOvr>
</p:sld>
</file>

<file path=ppt/theme/theme1.xml><?xml version="1.0" encoding="utf-8"?>
<a:theme xmlns:a="http://schemas.openxmlformats.org/drawingml/2006/main" name="Custom Design">
  <a:themeElements>
    <a:clrScheme name="North American Colors">
      <a:dk1>
        <a:srgbClr val="003D31"/>
      </a:dk1>
      <a:lt1>
        <a:srgbClr val="19A683"/>
      </a:lt1>
      <a:dk2>
        <a:srgbClr val="00604B"/>
      </a:dk2>
      <a:lt2>
        <a:srgbClr val="FFFFFF"/>
      </a:lt2>
      <a:accent1>
        <a:srgbClr val="003D31"/>
      </a:accent1>
      <a:accent2>
        <a:srgbClr val="00604B"/>
      </a:accent2>
      <a:accent3>
        <a:srgbClr val="19A683"/>
      </a:accent3>
      <a:accent4>
        <a:srgbClr val="FFFFFF"/>
      </a:accent4>
      <a:accent5>
        <a:srgbClr val="FFFFFF"/>
      </a:accent5>
      <a:accent6>
        <a:srgbClr val="FFFFFF"/>
      </a:accent6>
      <a:hlink>
        <a:srgbClr val="00604B"/>
      </a:hlink>
      <a:folHlink>
        <a:srgbClr val="0060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2990</TotalTime>
  <Words>1448</Words>
  <Application>Microsoft Office PowerPoint</Application>
  <PresentationFormat>Widescreen</PresentationFormat>
  <Paragraphs>143</Paragraphs>
  <Slides>18</Slides>
  <Notes>16</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18</vt:i4>
      </vt:variant>
    </vt:vector>
  </HeadingPairs>
  <TitlesOfParts>
    <vt:vector size="32" baseType="lpstr">
      <vt:lpstr>Arial</vt:lpstr>
      <vt:lpstr>Calibri</vt:lpstr>
      <vt:lpstr>Calibri Light</vt:lpstr>
      <vt:lpstr>Custom Design</vt:lpstr>
      <vt:lpstr>8_Custom Design</vt:lpstr>
      <vt:lpstr>1_Custom Design</vt:lpstr>
      <vt:lpstr>2_Custom Design</vt:lpstr>
      <vt:lpstr>3_Custom Design</vt:lpstr>
      <vt:lpstr>4_Custom Design</vt:lpstr>
      <vt:lpstr>5_Custom Design</vt:lpstr>
      <vt:lpstr>6_Custom Design</vt:lpstr>
      <vt:lpstr>7_Custom Design</vt:lpstr>
      <vt:lpstr>6_Office Theme</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cam5207</dc:creator>
  <cp:lastModifiedBy>Eide, Andrew</cp:lastModifiedBy>
  <cp:revision>191</cp:revision>
  <dcterms:created xsi:type="dcterms:W3CDTF">2019-11-13T16:32:29Z</dcterms:created>
  <dcterms:modified xsi:type="dcterms:W3CDTF">2020-07-13T18:05:37Z</dcterms:modified>
</cp:coreProperties>
</file>