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harts/chart5.xml" ContentType="application/vnd.openxmlformats-officedocument.drawingml.chart+xml"/>
  <Override PartName="/ppt/theme/theme1.xml" ContentType="application/vnd.openxmlformats-officedocument.theme+xml"/>
  <Override PartName="/ppt/charts/style5.xml" ContentType="application/vnd.ms-office.chartstyl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olors3.xml" ContentType="application/vnd.ms-office.chartcolorstyle+xml"/>
  <Override PartName="/ppt/charts/colors1.xml" ContentType="application/vnd.ms-office.chartcolorstyle+xml"/>
  <Override PartName="/ppt/charts/colors5.xml" ContentType="application/vnd.ms-office.chartcolor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2" r:id="rId1"/>
    <p:sldMasterId id="2147483826" r:id="rId2"/>
    <p:sldMasterId id="2147483833" r:id="rId3"/>
    <p:sldMasterId id="2147483670" r:id="rId4"/>
    <p:sldMasterId id="2147483672" r:id="rId5"/>
    <p:sldMasterId id="2147483674" r:id="rId6"/>
    <p:sldMasterId id="2147483676" r:id="rId7"/>
    <p:sldMasterId id="2147483814" r:id="rId8"/>
  </p:sldMasterIdLst>
  <p:notesMasterIdLst>
    <p:notesMasterId r:id="rId36"/>
  </p:notesMasterIdLst>
  <p:handoutMasterIdLst>
    <p:handoutMasterId r:id="rId37"/>
  </p:handoutMasterIdLst>
  <p:sldIdLst>
    <p:sldId id="257" r:id="rId9"/>
    <p:sldId id="297" r:id="rId10"/>
    <p:sldId id="299" r:id="rId11"/>
    <p:sldId id="298" r:id="rId12"/>
    <p:sldId id="258" r:id="rId13"/>
    <p:sldId id="295" r:id="rId14"/>
    <p:sldId id="312" r:id="rId15"/>
    <p:sldId id="291" r:id="rId16"/>
    <p:sldId id="261" r:id="rId17"/>
    <p:sldId id="290" r:id="rId18"/>
    <p:sldId id="262" r:id="rId19"/>
    <p:sldId id="264" r:id="rId20"/>
    <p:sldId id="263" r:id="rId21"/>
    <p:sldId id="292" r:id="rId22"/>
    <p:sldId id="301" r:id="rId23"/>
    <p:sldId id="302" r:id="rId24"/>
    <p:sldId id="309" r:id="rId25"/>
    <p:sldId id="303" r:id="rId26"/>
    <p:sldId id="310" r:id="rId27"/>
    <p:sldId id="311" r:id="rId28"/>
    <p:sldId id="293" r:id="rId29"/>
    <p:sldId id="265" r:id="rId30"/>
    <p:sldId id="269" r:id="rId31"/>
    <p:sldId id="307" r:id="rId32"/>
    <p:sldId id="308" r:id="rId33"/>
    <p:sldId id="277" r:id="rId34"/>
    <p:sldId id="278"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D31"/>
    <a:srgbClr val="19A683"/>
    <a:srgbClr val="00604B"/>
    <a:srgbClr val="B9F5E7"/>
    <a:srgbClr val="80ECD2"/>
    <a:srgbClr val="B7D8CB"/>
    <a:srgbClr val="B6D7CA"/>
    <a:srgbClr val="ACCBBF"/>
    <a:srgbClr val="F0F0E6"/>
    <a:srgbClr val="CDDB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57" autoAdjust="0"/>
  </p:normalViewPr>
  <p:slideViewPr>
    <p:cSldViewPr snapToGrid="0">
      <p:cViewPr varScale="1">
        <p:scale>
          <a:sx n="155" d="100"/>
          <a:sy n="155" d="100"/>
        </p:scale>
        <p:origin x="376" y="100"/>
      </p:cViewPr>
      <p:guideLst>
        <p:guide orient="horz" pos="2160"/>
        <p:guide pos="3840"/>
      </p:guideLst>
    </p:cSldViewPr>
  </p:slideViewPr>
  <p:notesTextViewPr>
    <p:cViewPr>
      <p:scale>
        <a:sx n="1" d="1"/>
        <a:sy n="1" d="1"/>
      </p:scale>
      <p:origin x="0" y="0"/>
    </p:cViewPr>
  </p:notesTextViewPr>
  <p:notesViewPr>
    <p:cSldViewPr snapToGrid="0">
      <p:cViewPr varScale="1">
        <p:scale>
          <a:sx n="85" d="100"/>
          <a:sy n="85" d="100"/>
        </p:scale>
        <p:origin x="380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customXml" Target="../customXml/item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customXml" Target="../customXml/item2.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4254911953997096"/>
          <c:y val="6.7460661428364821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Age of those surveyed</c:v>
                </c:pt>
              </c:strCache>
            </c:strRef>
          </c:tx>
          <c:dPt>
            <c:idx val="0"/>
            <c:bubble3D val="0"/>
            <c:spPr>
              <a:solidFill>
                <a:srgbClr val="19A683"/>
              </a:solidFill>
              <a:ln w="19050">
                <a:solidFill>
                  <a:schemeClr val="lt1"/>
                </a:solidFill>
              </a:ln>
              <a:effectLst/>
            </c:spPr>
            <c:extLst>
              <c:ext xmlns:c16="http://schemas.microsoft.com/office/drawing/2014/chart" uri="{C3380CC4-5D6E-409C-BE32-E72D297353CC}">
                <c16:uniqueId val="{00000002-2C8D-4FEB-BC9B-6B95B8D0334D}"/>
              </c:ext>
            </c:extLst>
          </c:dPt>
          <c:dPt>
            <c:idx val="1"/>
            <c:bubble3D val="0"/>
            <c:spPr>
              <a:solidFill>
                <a:srgbClr val="003D31"/>
              </a:solidFill>
              <a:ln w="19050">
                <a:solidFill>
                  <a:schemeClr val="lt1"/>
                </a:solidFill>
              </a:ln>
              <a:effectLst/>
            </c:spPr>
            <c:extLst>
              <c:ext xmlns:c16="http://schemas.microsoft.com/office/drawing/2014/chart" uri="{C3380CC4-5D6E-409C-BE32-E72D297353CC}">
                <c16:uniqueId val="{00000003-2C8D-4FEB-BC9B-6B95B8D0334D}"/>
              </c:ext>
            </c:extLst>
          </c:dPt>
          <c:dPt>
            <c:idx val="2"/>
            <c:bubble3D val="0"/>
            <c:spPr>
              <a:solidFill>
                <a:srgbClr val="00604B"/>
              </a:solidFill>
              <a:ln w="19050">
                <a:solidFill>
                  <a:schemeClr val="lt1"/>
                </a:solidFill>
              </a:ln>
              <a:effectLst/>
            </c:spPr>
            <c:extLst>
              <c:ext xmlns:c16="http://schemas.microsoft.com/office/drawing/2014/chart" uri="{C3380CC4-5D6E-409C-BE32-E72D297353CC}">
                <c16:uniqueId val="{00000001-2C8D-4FEB-BC9B-6B95B8D0334D}"/>
              </c:ext>
            </c:extLst>
          </c:dPt>
          <c:dLbls>
            <c:dLbl>
              <c:idx val="0"/>
              <c:layout>
                <c:manualLayout>
                  <c:x val="-0.19941634091162724"/>
                  <c:y val="0.1416158954102663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C8D-4FEB-BC9B-6B95B8D0334D}"/>
                </c:ext>
              </c:extLst>
            </c:dLbl>
            <c:dLbl>
              <c:idx val="1"/>
              <c:layout>
                <c:manualLayout>
                  <c:x val="-3.0053720224549406E-2"/>
                  <c:y val="-0.1759285586076425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C8D-4FEB-BC9B-6B95B8D0334D}"/>
                </c:ext>
              </c:extLst>
            </c:dLbl>
            <c:dLbl>
              <c:idx val="2"/>
              <c:layout>
                <c:manualLayout>
                  <c:x val="0.21629431764240609"/>
                  <c:y val="0.1238558455606796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C8D-4FEB-BC9B-6B95B8D0334D}"/>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Age 65+</c:v>
                </c:pt>
                <c:pt idx="1">
                  <c:v>Age 45-64</c:v>
                </c:pt>
                <c:pt idx="2">
                  <c:v>Age 18-44</c:v>
                </c:pt>
              </c:strCache>
            </c:strRef>
          </c:cat>
          <c:val>
            <c:numRef>
              <c:f>Sheet1!$B$2:$B$4</c:f>
              <c:numCache>
                <c:formatCode>0%</c:formatCode>
                <c:ptCount val="3"/>
                <c:pt idx="0">
                  <c:v>0.34</c:v>
                </c:pt>
                <c:pt idx="1">
                  <c:v>0.28999999999999998</c:v>
                </c:pt>
                <c:pt idx="2">
                  <c:v>0.37</c:v>
                </c:pt>
              </c:numCache>
            </c:numRef>
          </c:val>
          <c:extLst>
            <c:ext xmlns:c16="http://schemas.microsoft.com/office/drawing/2014/chart" uri="{C3380CC4-5D6E-409C-BE32-E72D297353CC}">
              <c16:uniqueId val="{00000000-2C8D-4FEB-BC9B-6B95B8D0334D}"/>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186606709706307"/>
          <c:y val="6.7460661428364821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Gender of those surveyed</c:v>
                </c:pt>
              </c:strCache>
            </c:strRef>
          </c:tx>
          <c:dPt>
            <c:idx val="0"/>
            <c:bubble3D val="0"/>
            <c:spPr>
              <a:solidFill>
                <a:srgbClr val="003D31"/>
              </a:solidFill>
              <a:ln w="19050">
                <a:solidFill>
                  <a:schemeClr val="lt1"/>
                </a:solidFill>
              </a:ln>
              <a:effectLst/>
            </c:spPr>
            <c:extLst>
              <c:ext xmlns:c16="http://schemas.microsoft.com/office/drawing/2014/chart" uri="{C3380CC4-5D6E-409C-BE32-E72D297353CC}">
                <c16:uniqueId val="{00000003-380A-476E-B388-E39A6EE78B2A}"/>
              </c:ext>
            </c:extLst>
          </c:dPt>
          <c:dPt>
            <c:idx val="1"/>
            <c:bubble3D val="0"/>
            <c:spPr>
              <a:solidFill>
                <a:srgbClr val="19A683"/>
              </a:solidFill>
              <a:ln w="19050">
                <a:solidFill>
                  <a:schemeClr val="lt1"/>
                </a:solidFill>
              </a:ln>
              <a:effectLst/>
            </c:spPr>
            <c:extLst>
              <c:ext xmlns:c16="http://schemas.microsoft.com/office/drawing/2014/chart" uri="{C3380CC4-5D6E-409C-BE32-E72D297353CC}">
                <c16:uniqueId val="{00000002-380A-476E-B388-E39A6EE78B2A}"/>
              </c:ext>
            </c:extLst>
          </c:dPt>
          <c:dLbls>
            <c:dLbl>
              <c:idx val="0"/>
              <c:layout>
                <c:manualLayout>
                  <c:x val="-0.21251128857707952"/>
                  <c:y val="-0.130679367509973"/>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80A-476E-B388-E39A6EE78B2A}"/>
                </c:ext>
              </c:extLst>
            </c:dLbl>
            <c:dLbl>
              <c:idx val="1"/>
              <c:layout>
                <c:manualLayout>
                  <c:x val="0.17824513938127398"/>
                  <c:y val="0.12019565132150545"/>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380A-476E-B388-E39A6EE78B2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Female</c:v>
                </c:pt>
                <c:pt idx="1">
                  <c:v>Male</c:v>
                </c:pt>
              </c:strCache>
            </c:strRef>
          </c:cat>
          <c:val>
            <c:numRef>
              <c:f>Sheet1!$B$2:$B$3</c:f>
              <c:numCache>
                <c:formatCode>0%</c:formatCode>
                <c:ptCount val="2"/>
                <c:pt idx="0">
                  <c:v>0.64</c:v>
                </c:pt>
                <c:pt idx="1">
                  <c:v>0.36</c:v>
                </c:pt>
              </c:numCache>
            </c:numRef>
          </c:val>
          <c:extLst>
            <c:ext xmlns:c16="http://schemas.microsoft.com/office/drawing/2014/chart" uri="{C3380CC4-5D6E-409C-BE32-E72D297353CC}">
              <c16:uniqueId val="{00000000-380A-476E-B388-E39A6EE78B2A}"/>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905511811023618E-2"/>
          <c:y val="2.8839934249511919E-2"/>
          <c:w val="0.90735808651533623"/>
          <c:h val="0.84185372527966751"/>
        </c:manualLayout>
      </c:layout>
      <c:barChart>
        <c:barDir val="col"/>
        <c:grouping val="stacked"/>
        <c:varyColors val="0"/>
        <c:ser>
          <c:idx val="0"/>
          <c:order val="0"/>
          <c:tx>
            <c:strRef>
              <c:f>Sheet1!$B$1</c:f>
              <c:strCache>
                <c:ptCount val="1"/>
                <c:pt idx="0">
                  <c:v>Me</c:v>
                </c:pt>
              </c:strCache>
            </c:strRef>
          </c:tx>
          <c:spPr>
            <a:solidFill>
              <a:srgbClr val="19A68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45-64</c:v>
                </c:pt>
                <c:pt idx="1">
                  <c:v>Ages 65+</c:v>
                </c:pt>
              </c:strCache>
            </c:strRef>
          </c:cat>
          <c:val>
            <c:numRef>
              <c:f>Sheet1!$B$2:$B$3</c:f>
              <c:numCache>
                <c:formatCode>0%</c:formatCode>
                <c:ptCount val="2"/>
                <c:pt idx="0">
                  <c:v>0.62</c:v>
                </c:pt>
                <c:pt idx="1">
                  <c:v>0.74</c:v>
                </c:pt>
              </c:numCache>
            </c:numRef>
          </c:val>
          <c:extLst>
            <c:ext xmlns:c16="http://schemas.microsoft.com/office/drawing/2014/chart" uri="{C3380CC4-5D6E-409C-BE32-E72D297353CC}">
              <c16:uniqueId val="{00000000-D6DE-4629-B472-AD491DC9C55F}"/>
            </c:ext>
          </c:extLst>
        </c:ser>
        <c:ser>
          <c:idx val="1"/>
          <c:order val="1"/>
          <c:tx>
            <c:strRef>
              <c:f>Sheet1!$C$1</c:f>
              <c:strCache>
                <c:ptCount val="1"/>
                <c:pt idx="0">
                  <c:v>My partner/spouse</c:v>
                </c:pt>
              </c:strCache>
            </c:strRef>
          </c:tx>
          <c:spPr>
            <a:solidFill>
              <a:srgbClr val="00604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45-64</c:v>
                </c:pt>
                <c:pt idx="1">
                  <c:v>Ages 65+</c:v>
                </c:pt>
              </c:strCache>
            </c:strRef>
          </c:cat>
          <c:val>
            <c:numRef>
              <c:f>Sheet1!$C$2:$C$3</c:f>
              <c:numCache>
                <c:formatCode>0%</c:formatCode>
                <c:ptCount val="2"/>
                <c:pt idx="0">
                  <c:v>0.08</c:v>
                </c:pt>
                <c:pt idx="1">
                  <c:v>0.06</c:v>
                </c:pt>
              </c:numCache>
            </c:numRef>
          </c:val>
          <c:extLst>
            <c:ext xmlns:c16="http://schemas.microsoft.com/office/drawing/2014/chart" uri="{C3380CC4-5D6E-409C-BE32-E72D297353CC}">
              <c16:uniqueId val="{00000001-D6DE-4629-B472-AD491DC9C55F}"/>
            </c:ext>
          </c:extLst>
        </c:ser>
        <c:ser>
          <c:idx val="2"/>
          <c:order val="2"/>
          <c:tx>
            <c:strRef>
              <c:f>Sheet1!$D$1</c:f>
              <c:strCache>
                <c:ptCount val="1"/>
                <c:pt idx="0">
                  <c:v>Myself and a partner/spouse</c:v>
                </c:pt>
              </c:strCache>
            </c:strRef>
          </c:tx>
          <c:spPr>
            <a:solidFill>
              <a:srgbClr val="003D3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45-64</c:v>
                </c:pt>
                <c:pt idx="1">
                  <c:v>Ages 65+</c:v>
                </c:pt>
              </c:strCache>
            </c:strRef>
          </c:cat>
          <c:val>
            <c:numRef>
              <c:f>Sheet1!$D$2:$D$3</c:f>
              <c:numCache>
                <c:formatCode>0%</c:formatCode>
                <c:ptCount val="2"/>
                <c:pt idx="0">
                  <c:v>0.3</c:v>
                </c:pt>
                <c:pt idx="1">
                  <c:v>0.2</c:v>
                </c:pt>
              </c:numCache>
            </c:numRef>
          </c:val>
          <c:extLst>
            <c:ext xmlns:c16="http://schemas.microsoft.com/office/drawing/2014/chart" uri="{C3380CC4-5D6E-409C-BE32-E72D297353CC}">
              <c16:uniqueId val="{00000002-D6DE-4629-B472-AD491DC9C55F}"/>
            </c:ext>
          </c:extLst>
        </c:ser>
        <c:dLbls>
          <c:dLblPos val="ctr"/>
          <c:showLegendKey val="0"/>
          <c:showVal val="1"/>
          <c:showCatName val="0"/>
          <c:showSerName val="0"/>
          <c:showPercent val="0"/>
          <c:showBubbleSize val="0"/>
        </c:dLbls>
        <c:gapWidth val="150"/>
        <c:overlap val="100"/>
        <c:axId val="327219784"/>
        <c:axId val="327221584"/>
      </c:barChart>
      <c:catAx>
        <c:axId val="327219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j-lt"/>
                <a:ea typeface="+mn-ea"/>
                <a:cs typeface="+mn-cs"/>
              </a:defRPr>
            </a:pPr>
            <a:endParaRPr lang="en-US"/>
          </a:p>
        </c:txPr>
        <c:crossAx val="327221584"/>
        <c:crosses val="autoZero"/>
        <c:auto val="1"/>
        <c:lblAlgn val="ctr"/>
        <c:lblOffset val="100"/>
        <c:noMultiLvlLbl val="0"/>
      </c:catAx>
      <c:valAx>
        <c:axId val="327221584"/>
        <c:scaling>
          <c:orientation val="minMax"/>
          <c:max val="1"/>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27219784"/>
        <c:crosses val="autoZero"/>
        <c:crossBetween val="between"/>
      </c:valAx>
      <c:spPr>
        <a:noFill/>
        <a:ln>
          <a:noFill/>
        </a:ln>
        <a:effectLst/>
      </c:spPr>
    </c:plotArea>
    <c:legend>
      <c:legendPos val="b"/>
      <c:layout>
        <c:manualLayout>
          <c:xMode val="edge"/>
          <c:yMode val="edge"/>
          <c:x val="0.18793317699129281"/>
          <c:y val="0.93885344526833459"/>
          <c:w val="0.67488659265506468"/>
          <c:h val="5.595248090904589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Percentage</c:v>
                </c:pt>
              </c:strCache>
            </c:strRef>
          </c:tx>
          <c:spPr>
            <a:solidFill>
              <a:srgbClr val="00604B"/>
            </a:solidFill>
            <a:ln>
              <a:noFill/>
            </a:ln>
            <a:effectLst/>
          </c:spPr>
          <c:invertIfNegative val="0"/>
          <c:dLbls>
            <c:dLbl>
              <c:idx val="0"/>
              <c:tx>
                <c:rich>
                  <a:bodyPr/>
                  <a:lstStyle/>
                  <a:p>
                    <a:r>
                      <a:rPr lang="en-US"/>
                      <a:t>73%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1568-4D8D-A63F-8DC394304995}"/>
                </c:ext>
              </c:extLst>
            </c:dLbl>
            <c:dLbl>
              <c:idx val="1"/>
              <c:tx>
                <c:rich>
                  <a:bodyPr/>
                  <a:lstStyle/>
                  <a:p>
                    <a:r>
                      <a:rPr lang="en-US" dirty="0"/>
                      <a:t>62%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568-4D8D-A63F-8DC394304995}"/>
                </c:ext>
              </c:extLst>
            </c:dLbl>
            <c:dLbl>
              <c:idx val="2"/>
              <c:tx>
                <c:rich>
                  <a:bodyPr/>
                  <a:lstStyle/>
                  <a:p>
                    <a:r>
                      <a:rPr lang="en-US"/>
                      <a:t>50%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568-4D8D-A63F-8DC394304995}"/>
                </c:ext>
              </c:extLst>
            </c:dLbl>
            <c:dLbl>
              <c:idx val="3"/>
              <c:tx>
                <c:rich>
                  <a:bodyPr/>
                  <a:lstStyle/>
                  <a:p>
                    <a:r>
                      <a:rPr lang="en-US"/>
                      <a:t>47%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568-4D8D-A63F-8DC394304995}"/>
                </c:ext>
              </c:extLst>
            </c:dLbl>
            <c:dLbl>
              <c:idx val="4"/>
              <c:tx>
                <c:rich>
                  <a:bodyPr/>
                  <a:lstStyle/>
                  <a:p>
                    <a:r>
                      <a:rPr lang="en-US"/>
                      <a:t>33%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1568-4D8D-A63F-8DC39430499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604B"/>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Living comfortably</c:v>
                </c:pt>
                <c:pt idx="1">
                  <c:v>Not running out 
of income</c:v>
                </c:pt>
                <c:pt idx="2">
                  <c:v>Maintaining standard 
of living</c:v>
                </c:pt>
                <c:pt idx="3">
                  <c:v>Ensuring that I am 
not a burden</c:v>
                </c:pt>
                <c:pt idx="4">
                  <c:v>Being able to go on adventures/vacations</c:v>
                </c:pt>
              </c:strCache>
            </c:strRef>
          </c:cat>
          <c:val>
            <c:numRef>
              <c:f>Sheet1!$B$2:$B$6</c:f>
              <c:numCache>
                <c:formatCode>0%</c:formatCode>
                <c:ptCount val="5"/>
                <c:pt idx="0">
                  <c:v>0.73</c:v>
                </c:pt>
                <c:pt idx="1">
                  <c:v>0.62</c:v>
                </c:pt>
                <c:pt idx="2">
                  <c:v>0.5</c:v>
                </c:pt>
                <c:pt idx="3">
                  <c:v>0.47</c:v>
                </c:pt>
                <c:pt idx="4">
                  <c:v>0.33</c:v>
                </c:pt>
              </c:numCache>
            </c:numRef>
          </c:val>
          <c:extLst>
            <c:ext xmlns:c16="http://schemas.microsoft.com/office/drawing/2014/chart" uri="{C3380CC4-5D6E-409C-BE32-E72D297353CC}">
              <c16:uniqueId val="{00000000-B75B-4B87-A99A-F2EBA8AE7751}"/>
            </c:ext>
          </c:extLst>
        </c:ser>
        <c:dLbls>
          <c:dLblPos val="outEnd"/>
          <c:showLegendKey val="0"/>
          <c:showVal val="1"/>
          <c:showCatName val="0"/>
          <c:showSerName val="0"/>
          <c:showPercent val="0"/>
          <c:showBubbleSize val="0"/>
        </c:dLbls>
        <c:gapWidth val="219"/>
        <c:overlap val="-27"/>
        <c:axId val="1112000496"/>
        <c:axId val="1111997256"/>
      </c:barChart>
      <c:catAx>
        <c:axId val="1112000496"/>
        <c:scaling>
          <c:orientation val="minMax"/>
        </c:scaling>
        <c:delete val="0"/>
        <c:axPos val="b"/>
        <c:numFmt formatCode="General" sourceLinked="1"/>
        <c:majorTickMark val="out"/>
        <c:minorTickMark val="none"/>
        <c:tickLblPos val="nextTo"/>
        <c:spPr>
          <a:noFill/>
          <a:ln w="9525" cap="flat" cmpd="sng" algn="ctr">
            <a:solidFill>
              <a:srgbClr val="19A683"/>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j-lt"/>
                <a:ea typeface="+mn-ea"/>
                <a:cs typeface="+mn-cs"/>
              </a:defRPr>
            </a:pPr>
            <a:endParaRPr lang="en-US"/>
          </a:p>
        </c:txPr>
        <c:crossAx val="1111997256"/>
        <c:crosses val="autoZero"/>
        <c:auto val="1"/>
        <c:lblAlgn val="ctr"/>
        <c:lblOffset val="100"/>
        <c:noMultiLvlLbl val="0"/>
      </c:catAx>
      <c:valAx>
        <c:axId val="1111997256"/>
        <c:scaling>
          <c:orientation val="minMax"/>
        </c:scaling>
        <c:delete val="1"/>
        <c:axPos val="l"/>
        <c:numFmt formatCode="0%" sourceLinked="1"/>
        <c:majorTickMark val="out"/>
        <c:minorTickMark val="none"/>
        <c:tickLblPos val="nextTo"/>
        <c:crossAx val="11120004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Sheet1!$B$1</c:f>
              <c:strCache>
                <c:ptCount val="1"/>
                <c:pt idx="0">
                  <c:v>Series 1</c:v>
                </c:pt>
              </c:strCache>
            </c:strRef>
          </c:tx>
          <c:spPr>
            <a:solidFill>
              <a:srgbClr val="00604B"/>
            </a:solidFill>
            <a:ln>
              <a:noFill/>
            </a:ln>
            <a:effectLst/>
            <a:sp3d/>
          </c:spPr>
          <c:invertIfNegative val="0"/>
          <c:dLbls>
            <c:dLbl>
              <c:idx val="0"/>
              <c:layout>
                <c:manualLayout>
                  <c:x val="1.1272836369898153E-2"/>
                  <c:y val="-9.37499942328989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1EB-45A4-BD64-26F225DFF5EA}"/>
                </c:ext>
              </c:extLst>
            </c:dLbl>
            <c:dLbl>
              <c:idx val="1"/>
              <c:layout>
                <c:manualLayout>
                  <c:x val="2.5766483131195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1EB-45A4-BD64-26F225DFF5EA}"/>
                </c:ext>
              </c:extLst>
            </c:dLbl>
            <c:dLbl>
              <c:idx val="2"/>
              <c:layout>
                <c:manualLayout>
                  <c:x val="1.288324156559789E-2"/>
                  <c:y val="-9.37499942328998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EB-45A4-BD64-26F225DFF5EA}"/>
                </c:ext>
              </c:extLst>
            </c:dLbl>
            <c:dLbl>
              <c:idx val="3"/>
              <c:layout>
                <c:manualLayout>
                  <c:x val="2.576648313119578E-2"/>
                  <c:y val="-2.3437498558225175E-3"/>
                </c:manualLayout>
              </c:layout>
              <c:tx>
                <c:rich>
                  <a:bodyPr/>
                  <a:lstStyle/>
                  <a:p>
                    <a:r>
                      <a:rPr lang="en-US" dirty="0"/>
                      <a:t>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A1EB-45A4-BD64-26F225DFF5EA}"/>
                </c:ext>
              </c:extLst>
            </c:dLbl>
            <c:dLbl>
              <c:idx val="4"/>
              <c:layout>
                <c:manualLayout>
                  <c:x val="9.662431174198299E-3"/>
                  <c:y val="0"/>
                </c:manualLayout>
              </c:layout>
              <c:tx>
                <c:rich>
                  <a:bodyPr/>
                  <a:lstStyle/>
                  <a:p>
                    <a:r>
                      <a:rPr lang="en-US" dirty="0"/>
                      <a:t>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1EB-45A4-BD64-26F225DFF5E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604B"/>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Overview of annuity options available to them</c:v>
                </c:pt>
                <c:pt idx="1">
                  <c:v>Tax and/or estate planning advice</c:v>
                </c:pt>
                <c:pt idx="2">
                  <c:v>Updates about their personal financial plan</c:v>
                </c:pt>
                <c:pt idx="3">
                  <c:v>Guidance on financial planning</c:v>
                </c:pt>
                <c:pt idx="4">
                  <c:v>Investment strategies &amp; money management</c:v>
                </c:pt>
              </c:strCache>
            </c:strRef>
          </c:cat>
          <c:val>
            <c:numRef>
              <c:f>Sheet1!$B$2:$B$6</c:f>
              <c:numCache>
                <c:formatCode>0%</c:formatCode>
                <c:ptCount val="5"/>
                <c:pt idx="0">
                  <c:v>0.45</c:v>
                </c:pt>
                <c:pt idx="1">
                  <c:v>0.5</c:v>
                </c:pt>
                <c:pt idx="2">
                  <c:v>0.62</c:v>
                </c:pt>
                <c:pt idx="3">
                  <c:v>0.64</c:v>
                </c:pt>
                <c:pt idx="4">
                  <c:v>0.64</c:v>
                </c:pt>
              </c:numCache>
            </c:numRef>
          </c:val>
          <c:extLst>
            <c:ext xmlns:c16="http://schemas.microsoft.com/office/drawing/2014/chart" uri="{C3380CC4-5D6E-409C-BE32-E72D297353CC}">
              <c16:uniqueId val="{00000000-A1EB-45A4-BD64-26F225DFF5EA}"/>
            </c:ext>
          </c:extLst>
        </c:ser>
        <c:dLbls>
          <c:showLegendKey val="0"/>
          <c:showVal val="1"/>
          <c:showCatName val="0"/>
          <c:showSerName val="0"/>
          <c:showPercent val="0"/>
          <c:showBubbleSize val="0"/>
        </c:dLbls>
        <c:gapWidth val="150"/>
        <c:shape val="box"/>
        <c:axId val="1080511536"/>
        <c:axId val="1080509016"/>
        <c:axId val="0"/>
      </c:bar3DChart>
      <c:catAx>
        <c:axId val="108051153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solidFill>
                <a:latin typeface="+mj-lt"/>
                <a:ea typeface="+mn-ea"/>
                <a:cs typeface="+mn-cs"/>
              </a:defRPr>
            </a:pPr>
            <a:endParaRPr lang="en-US"/>
          </a:p>
        </c:txPr>
        <c:crossAx val="1080509016"/>
        <c:crosses val="autoZero"/>
        <c:auto val="1"/>
        <c:lblAlgn val="ctr"/>
        <c:lblOffset val="100"/>
        <c:noMultiLvlLbl val="0"/>
      </c:catAx>
      <c:valAx>
        <c:axId val="10805090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0511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D3AD02-7547-4CD0-8E2A-3022A10599D3}"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EC06231E-8802-4C4C-B9CB-E098DA1F3642}">
      <dgm:prSet phldrT="[Text]"/>
      <dgm:spPr>
        <a:ln>
          <a:noFill/>
        </a:ln>
      </dgm:spPr>
      <dgm:t>
        <a:bodyPr/>
        <a:lstStyle/>
        <a:p>
          <a:r>
            <a:rPr lang="en-US" dirty="0">
              <a:solidFill>
                <a:srgbClr val="004B4B"/>
              </a:solidFill>
            </a:rPr>
            <a:t>Currently $10 trillion</a:t>
          </a:r>
        </a:p>
      </dgm:t>
    </dgm:pt>
    <dgm:pt modelId="{3337B1AC-7997-4B33-A81B-09D628EA4071}" type="parTrans" cxnId="{2C18565D-3470-49C1-8D33-7CA5E999217A}">
      <dgm:prSet/>
      <dgm:spPr/>
      <dgm:t>
        <a:bodyPr/>
        <a:lstStyle/>
        <a:p>
          <a:endParaRPr lang="en-US"/>
        </a:p>
      </dgm:t>
    </dgm:pt>
    <dgm:pt modelId="{DA7FFB37-26CF-4D3D-830D-216F50A097AC}" type="sibTrans" cxnId="{2C18565D-3470-49C1-8D33-7CA5E999217A}">
      <dgm:prSet/>
      <dgm:spPr/>
      <dgm:t>
        <a:bodyPr/>
        <a:lstStyle/>
        <a:p>
          <a:endParaRPr lang="en-US"/>
        </a:p>
      </dgm:t>
    </dgm:pt>
    <dgm:pt modelId="{60085FB6-09C0-41DB-BF9B-21C596BAB49D}">
      <dgm:prSet phldrT="[Text]" custT="1"/>
      <dgm:spPr>
        <a:solidFill>
          <a:schemeClr val="bg1">
            <a:alpha val="90000"/>
          </a:schemeClr>
        </a:solidFill>
        <a:ln>
          <a:noFill/>
        </a:ln>
      </dgm:spPr>
      <dgm:t>
        <a:bodyPr/>
        <a:lstStyle/>
        <a:p>
          <a:r>
            <a:rPr lang="en-US" sz="3200" dirty="0">
              <a:solidFill>
                <a:srgbClr val="004B4B"/>
              </a:solidFill>
            </a:rPr>
            <a:t>$34 trillion by 2030</a:t>
          </a:r>
        </a:p>
      </dgm:t>
    </dgm:pt>
    <dgm:pt modelId="{504F0F52-98C4-4D28-B5A7-488B23F85A11}" type="parTrans" cxnId="{23DA6CD2-90EE-45A2-B8BC-BA92FBDAC38A}">
      <dgm:prSet/>
      <dgm:spPr/>
      <dgm:t>
        <a:bodyPr/>
        <a:lstStyle/>
        <a:p>
          <a:endParaRPr lang="en-US"/>
        </a:p>
      </dgm:t>
    </dgm:pt>
    <dgm:pt modelId="{E849E193-7890-4A59-8A25-71FC14DA09AC}" type="sibTrans" cxnId="{23DA6CD2-90EE-45A2-B8BC-BA92FBDAC38A}">
      <dgm:prSet/>
      <dgm:spPr/>
      <dgm:t>
        <a:bodyPr/>
        <a:lstStyle/>
        <a:p>
          <a:endParaRPr lang="en-US"/>
        </a:p>
      </dgm:t>
    </dgm:pt>
    <dgm:pt modelId="{FDDC7D12-F0C9-4FCF-9E24-1E5DD49924A4}" type="pres">
      <dgm:prSet presAssocID="{79D3AD02-7547-4CD0-8E2A-3022A10599D3}" presName="Name0" presStyleCnt="0">
        <dgm:presLayoutVars>
          <dgm:chMax val="11"/>
          <dgm:chPref val="11"/>
          <dgm:dir/>
          <dgm:resizeHandles/>
        </dgm:presLayoutVars>
      </dgm:prSet>
      <dgm:spPr/>
    </dgm:pt>
    <dgm:pt modelId="{A6103C1B-BBFF-49B4-B0B9-DFE158B1CA25}" type="pres">
      <dgm:prSet presAssocID="{60085FB6-09C0-41DB-BF9B-21C596BAB49D}" presName="Accent2" presStyleCnt="0"/>
      <dgm:spPr/>
    </dgm:pt>
    <dgm:pt modelId="{F74F86CA-B3AF-41E5-98FE-1566104415CF}" type="pres">
      <dgm:prSet presAssocID="{60085FB6-09C0-41DB-BF9B-21C596BAB49D}" presName="Accent" presStyleLbl="node1" presStyleIdx="0" presStyleCnt="2" custScaleX="160204" custScaleY="160092"/>
      <dgm:spPr>
        <a:solidFill>
          <a:srgbClr val="80ECD2"/>
        </a:solidFill>
        <a:ln>
          <a:noFill/>
        </a:ln>
      </dgm:spPr>
    </dgm:pt>
    <dgm:pt modelId="{928CD9D8-5E69-4A5D-A36E-C22CB2A55077}" type="pres">
      <dgm:prSet presAssocID="{60085FB6-09C0-41DB-BF9B-21C596BAB49D}" presName="ParentBackground2" presStyleCnt="0"/>
      <dgm:spPr/>
    </dgm:pt>
    <dgm:pt modelId="{FDD3F61A-6FA4-4917-9D5E-F5DA4F498695}" type="pres">
      <dgm:prSet presAssocID="{60085FB6-09C0-41DB-BF9B-21C596BAB49D}" presName="ParentBackground" presStyleLbl="fgAcc1" presStyleIdx="0" presStyleCnt="2" custScaleX="135081" custScaleY="131562"/>
      <dgm:spPr/>
    </dgm:pt>
    <dgm:pt modelId="{560CD521-FE4A-420F-83C0-AD739DC8612A}" type="pres">
      <dgm:prSet presAssocID="{60085FB6-09C0-41DB-BF9B-21C596BAB49D}" presName="Parent2" presStyleLbl="revTx" presStyleIdx="0" presStyleCnt="0">
        <dgm:presLayoutVars>
          <dgm:chMax val="1"/>
          <dgm:chPref val="1"/>
          <dgm:bulletEnabled val="1"/>
        </dgm:presLayoutVars>
      </dgm:prSet>
      <dgm:spPr/>
    </dgm:pt>
    <dgm:pt modelId="{407F347D-0707-44AA-8FE6-C0AB197EA549}" type="pres">
      <dgm:prSet presAssocID="{EC06231E-8802-4C4C-B9CB-E098DA1F3642}" presName="Accent1" presStyleCnt="0"/>
      <dgm:spPr/>
    </dgm:pt>
    <dgm:pt modelId="{D45F1B35-4095-4649-BEA7-1EBCAB9D5F26}" type="pres">
      <dgm:prSet presAssocID="{EC06231E-8802-4C4C-B9CB-E098DA1F3642}" presName="Accent" presStyleLbl="node1" presStyleIdx="1" presStyleCnt="2" custLinFactNeighborX="-7844" custLinFactNeighborY="378"/>
      <dgm:spPr>
        <a:solidFill>
          <a:srgbClr val="19A683"/>
        </a:solidFill>
        <a:ln>
          <a:noFill/>
        </a:ln>
      </dgm:spPr>
    </dgm:pt>
    <dgm:pt modelId="{5CFDC71F-B445-4226-8D82-B88CB4FF5A10}" type="pres">
      <dgm:prSet presAssocID="{EC06231E-8802-4C4C-B9CB-E098DA1F3642}" presName="ParentBackground1" presStyleCnt="0"/>
      <dgm:spPr/>
    </dgm:pt>
    <dgm:pt modelId="{73F540A0-1342-42C0-B8A3-4677A546E035}" type="pres">
      <dgm:prSet presAssocID="{EC06231E-8802-4C4C-B9CB-E098DA1F3642}" presName="ParentBackground" presStyleLbl="fgAcc1" presStyleIdx="1" presStyleCnt="2" custScaleX="84431" custScaleY="81601" custLinFactNeighborX="-12942" custLinFactNeighborY="719"/>
      <dgm:spPr/>
    </dgm:pt>
    <dgm:pt modelId="{EC58D823-CF29-4B6B-A6E3-3E9A53AD560F}" type="pres">
      <dgm:prSet presAssocID="{EC06231E-8802-4C4C-B9CB-E098DA1F3642}" presName="Parent1" presStyleLbl="revTx" presStyleIdx="0" presStyleCnt="0">
        <dgm:presLayoutVars>
          <dgm:chMax val="1"/>
          <dgm:chPref val="1"/>
          <dgm:bulletEnabled val="1"/>
        </dgm:presLayoutVars>
      </dgm:prSet>
      <dgm:spPr/>
    </dgm:pt>
  </dgm:ptLst>
  <dgm:cxnLst>
    <dgm:cxn modelId="{E3524421-94D4-41C1-9983-E6CD1098F910}" type="presOf" srcId="{60085FB6-09C0-41DB-BF9B-21C596BAB49D}" destId="{560CD521-FE4A-420F-83C0-AD739DC8612A}" srcOrd="1" destOrd="0" presId="urn:microsoft.com/office/officeart/2011/layout/CircleProcess"/>
    <dgm:cxn modelId="{2C18565D-3470-49C1-8D33-7CA5E999217A}" srcId="{79D3AD02-7547-4CD0-8E2A-3022A10599D3}" destId="{EC06231E-8802-4C4C-B9CB-E098DA1F3642}" srcOrd="0" destOrd="0" parTransId="{3337B1AC-7997-4B33-A81B-09D628EA4071}" sibTransId="{DA7FFB37-26CF-4D3D-830D-216F50A097AC}"/>
    <dgm:cxn modelId="{4A7B0676-6C02-40D1-B1C8-EA1401D45822}" type="presOf" srcId="{79D3AD02-7547-4CD0-8E2A-3022A10599D3}" destId="{FDDC7D12-F0C9-4FCF-9E24-1E5DD49924A4}" srcOrd="0" destOrd="0" presId="urn:microsoft.com/office/officeart/2011/layout/CircleProcess"/>
    <dgm:cxn modelId="{02C0F278-4090-493E-BDF3-31B15B8CA98C}" type="presOf" srcId="{EC06231E-8802-4C4C-B9CB-E098DA1F3642}" destId="{73F540A0-1342-42C0-B8A3-4677A546E035}" srcOrd="0" destOrd="0" presId="urn:microsoft.com/office/officeart/2011/layout/CircleProcess"/>
    <dgm:cxn modelId="{F69D5B99-36AB-4BCA-98DC-A07D7EB63ACC}" type="presOf" srcId="{EC06231E-8802-4C4C-B9CB-E098DA1F3642}" destId="{EC58D823-CF29-4B6B-A6E3-3E9A53AD560F}" srcOrd="1" destOrd="0" presId="urn:microsoft.com/office/officeart/2011/layout/CircleProcess"/>
    <dgm:cxn modelId="{23DA6CD2-90EE-45A2-B8BC-BA92FBDAC38A}" srcId="{79D3AD02-7547-4CD0-8E2A-3022A10599D3}" destId="{60085FB6-09C0-41DB-BF9B-21C596BAB49D}" srcOrd="1" destOrd="0" parTransId="{504F0F52-98C4-4D28-B5A7-488B23F85A11}" sibTransId="{E849E193-7890-4A59-8A25-71FC14DA09AC}"/>
    <dgm:cxn modelId="{1E5132E7-373B-4360-99A8-0E55269119AD}" type="presOf" srcId="{60085FB6-09C0-41DB-BF9B-21C596BAB49D}" destId="{FDD3F61A-6FA4-4917-9D5E-F5DA4F498695}" srcOrd="0" destOrd="0" presId="urn:microsoft.com/office/officeart/2011/layout/CircleProcess"/>
    <dgm:cxn modelId="{A4D4643E-0D4B-4271-97D8-7053CDF75736}" type="presParOf" srcId="{FDDC7D12-F0C9-4FCF-9E24-1E5DD49924A4}" destId="{A6103C1B-BBFF-49B4-B0B9-DFE158B1CA25}" srcOrd="0" destOrd="0" presId="urn:microsoft.com/office/officeart/2011/layout/CircleProcess"/>
    <dgm:cxn modelId="{5ACCF657-7730-4596-B011-4DB473E6FF40}" type="presParOf" srcId="{A6103C1B-BBFF-49B4-B0B9-DFE158B1CA25}" destId="{F74F86CA-B3AF-41E5-98FE-1566104415CF}" srcOrd="0" destOrd="0" presId="urn:microsoft.com/office/officeart/2011/layout/CircleProcess"/>
    <dgm:cxn modelId="{18FAA5B9-7E4C-4630-974E-FAD099BC86F4}" type="presParOf" srcId="{FDDC7D12-F0C9-4FCF-9E24-1E5DD49924A4}" destId="{928CD9D8-5E69-4A5D-A36E-C22CB2A55077}" srcOrd="1" destOrd="0" presId="urn:microsoft.com/office/officeart/2011/layout/CircleProcess"/>
    <dgm:cxn modelId="{CDB4165D-E6DA-49F7-949A-110F0E7635E6}" type="presParOf" srcId="{928CD9D8-5E69-4A5D-A36E-C22CB2A55077}" destId="{FDD3F61A-6FA4-4917-9D5E-F5DA4F498695}" srcOrd="0" destOrd="0" presId="urn:microsoft.com/office/officeart/2011/layout/CircleProcess"/>
    <dgm:cxn modelId="{D29ED22B-08EA-4F92-9F6B-45C2038242F9}" type="presParOf" srcId="{FDDC7D12-F0C9-4FCF-9E24-1E5DD49924A4}" destId="{560CD521-FE4A-420F-83C0-AD739DC8612A}" srcOrd="2" destOrd="0" presId="urn:microsoft.com/office/officeart/2011/layout/CircleProcess"/>
    <dgm:cxn modelId="{774C9FF4-31E8-4C3E-9510-3C0D8DCF6690}" type="presParOf" srcId="{FDDC7D12-F0C9-4FCF-9E24-1E5DD49924A4}" destId="{407F347D-0707-44AA-8FE6-C0AB197EA549}" srcOrd="3" destOrd="0" presId="urn:microsoft.com/office/officeart/2011/layout/CircleProcess"/>
    <dgm:cxn modelId="{2CD7D388-5159-4468-9C2C-DCB105FED919}" type="presParOf" srcId="{407F347D-0707-44AA-8FE6-C0AB197EA549}" destId="{D45F1B35-4095-4649-BEA7-1EBCAB9D5F26}" srcOrd="0" destOrd="0" presId="urn:microsoft.com/office/officeart/2011/layout/CircleProcess"/>
    <dgm:cxn modelId="{AE8BB534-069C-4574-ADB4-A0252ABB1BD5}" type="presParOf" srcId="{FDDC7D12-F0C9-4FCF-9E24-1E5DD49924A4}" destId="{5CFDC71F-B445-4226-8D82-B88CB4FF5A10}" srcOrd="4" destOrd="0" presId="urn:microsoft.com/office/officeart/2011/layout/CircleProcess"/>
    <dgm:cxn modelId="{94AD04A4-DB3B-43D5-80AD-82CB352E2E1B}" type="presParOf" srcId="{5CFDC71F-B445-4226-8D82-B88CB4FF5A10}" destId="{73F540A0-1342-42C0-B8A3-4677A546E035}" srcOrd="0" destOrd="0" presId="urn:microsoft.com/office/officeart/2011/layout/CircleProcess"/>
    <dgm:cxn modelId="{01CC01C2-5D09-46FC-832F-CD39EC71589D}" type="presParOf" srcId="{FDDC7D12-F0C9-4FCF-9E24-1E5DD49924A4}" destId="{EC58D823-CF29-4B6B-A6E3-3E9A53AD560F}" srcOrd="5"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F86CA-B3AF-41E5-98FE-1566104415CF}">
      <dsp:nvSpPr>
        <dsp:cNvPr id="0" name=""/>
        <dsp:cNvSpPr/>
      </dsp:nvSpPr>
      <dsp:spPr>
        <a:xfrm>
          <a:off x="2615070" y="1196337"/>
          <a:ext cx="2874206" cy="2872156"/>
        </a:xfrm>
        <a:prstGeom prst="ellipse">
          <a:avLst/>
        </a:prstGeom>
        <a:solidFill>
          <a:srgbClr val="80ECD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D3F61A-6FA4-4917-9D5E-F5DA4F498695}">
      <dsp:nvSpPr>
        <dsp:cNvPr id="0" name=""/>
        <dsp:cNvSpPr/>
      </dsp:nvSpPr>
      <dsp:spPr>
        <a:xfrm>
          <a:off x="2921251" y="1530951"/>
          <a:ext cx="2261445" cy="2202927"/>
        </a:xfrm>
        <a:prstGeom prst="ellipse">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4B4B"/>
              </a:solidFill>
            </a:rPr>
            <a:t>$34 trillion by 2030</a:t>
          </a:r>
        </a:p>
      </dsp:txBody>
      <dsp:txXfrm>
        <a:off x="3244776" y="1845714"/>
        <a:ext cx="1615471" cy="1573401"/>
      </dsp:txXfrm>
    </dsp:sp>
    <dsp:sp modelId="{D45F1B35-4095-4649-BEA7-1EBCAB9D5F26}">
      <dsp:nvSpPr>
        <dsp:cNvPr id="0" name=""/>
        <dsp:cNvSpPr/>
      </dsp:nvSpPr>
      <dsp:spPr>
        <a:xfrm rot="2700000">
          <a:off x="1102402" y="1744773"/>
          <a:ext cx="1794151" cy="1794151"/>
        </a:xfrm>
        <a:prstGeom prst="teardrop">
          <a:avLst>
            <a:gd name="adj" fmla="val 100000"/>
          </a:avLst>
        </a:prstGeom>
        <a:solidFill>
          <a:srgbClr val="19A68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F540A0-1342-42C0-B8A3-4677A546E035}">
      <dsp:nvSpPr>
        <dsp:cNvPr id="0" name=""/>
        <dsp:cNvSpPr/>
      </dsp:nvSpPr>
      <dsp:spPr>
        <a:xfrm>
          <a:off x="1275090" y="1961274"/>
          <a:ext cx="1413493" cy="136636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4B4B"/>
              </a:solidFill>
            </a:rPr>
            <a:t>Currently $10 trillion</a:t>
          </a:r>
        </a:p>
      </dsp:txBody>
      <dsp:txXfrm>
        <a:off x="1476970" y="2156505"/>
        <a:ext cx="1009734" cy="975898"/>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8C7CC-CFA2-43EC-9571-5437D3169338}" type="datetimeFigureOut">
              <a:rPr lang="en-US" smtClean="0"/>
              <a:t>7/24/2025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310978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2DC37-7257-4D50-8A47-9FC0A1BDCA87}" type="datetimeFigureOut">
              <a:rPr lang="en-US" smtClean="0"/>
              <a:t>7/24/2025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2912E-4BCA-4537-9CA2-50BCABF11891}" type="slidenum">
              <a:rPr lang="en-US" smtClean="0"/>
              <a:t>‹#›</a:t>
            </a:fld>
            <a:endParaRPr lang="en-US"/>
          </a:p>
        </p:txBody>
      </p:sp>
    </p:spTree>
    <p:extLst>
      <p:ext uri="{BB962C8B-B14F-4D97-AF65-F5344CB8AC3E}">
        <p14:creationId xmlns:p14="http://schemas.microsoft.com/office/powerpoint/2010/main" val="3511413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All fonts should be Calibri font</a:t>
            </a:r>
            <a:r>
              <a:rPr lang="en-US" baseline="0" dirty="0"/>
              <a:t> family throughout the whole presentation.</a:t>
            </a:r>
            <a:endParaRPr lang="en-US" dirty="0"/>
          </a:p>
        </p:txBody>
      </p:sp>
      <p:sp>
        <p:nvSpPr>
          <p:cNvPr id="4" name="Slide Number Placeholder 3"/>
          <p:cNvSpPr>
            <a:spLocks noGrp="1"/>
          </p:cNvSpPr>
          <p:nvPr>
            <p:ph type="sldNum" sz="quarter" idx="10"/>
          </p:nvPr>
        </p:nvSpPr>
        <p:spPr/>
        <p:txBody>
          <a:bodyPr/>
          <a:lstStyle/>
          <a:p>
            <a:fld id="{7622912E-4BCA-4537-9CA2-50BCABF11891}" type="slidenum">
              <a:rPr lang="en-US" smtClean="0"/>
              <a:t>1</a:t>
            </a:fld>
            <a:endParaRPr lang="en-US"/>
          </a:p>
        </p:txBody>
      </p:sp>
    </p:spTree>
    <p:extLst>
      <p:ext uri="{BB962C8B-B14F-4D97-AF65-F5344CB8AC3E}">
        <p14:creationId xmlns:p14="http://schemas.microsoft.com/office/powerpoint/2010/main" val="84990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effectLst/>
                <a:latin typeface="Calibri" panose="020F0502020204030204" pitchFamily="34" charset="0"/>
                <a:ea typeface="Calibri" panose="020F0502020204030204" pitchFamily="34" charset="0"/>
                <a:cs typeface="Times New Roman" panose="02020603050405020304" pitchFamily="18" charset="0"/>
              </a:rPr>
              <a:t>Study conducted Jan-March 2024, 478 advisors, 611 consumers – 36% male, 64% female</a:t>
            </a:r>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5</a:t>
            </a:fld>
            <a:endParaRPr lang="en-US"/>
          </a:p>
        </p:txBody>
      </p:sp>
    </p:spTree>
    <p:extLst>
      <p:ext uri="{BB962C8B-B14F-4D97-AF65-F5344CB8AC3E}">
        <p14:creationId xmlns:p14="http://schemas.microsoft.com/office/powerpoint/2010/main" val="3852289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effectLst/>
                <a:latin typeface="Calibri" panose="020F0502020204030204" pitchFamily="34" charset="0"/>
                <a:ea typeface="Calibri" panose="020F0502020204030204" pitchFamily="34" charset="0"/>
                <a:cs typeface="Times New Roman" panose="02020603050405020304" pitchFamily="18" charset="0"/>
              </a:rPr>
              <a:t>Study conducted Jan-March 2024, 478 advisors, 611 consumers – 36% male, 64% female</a:t>
            </a:r>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10</a:t>
            </a:fld>
            <a:endParaRPr lang="en-US"/>
          </a:p>
        </p:txBody>
      </p:sp>
    </p:spTree>
    <p:extLst>
      <p:ext uri="{BB962C8B-B14F-4D97-AF65-F5344CB8AC3E}">
        <p14:creationId xmlns:p14="http://schemas.microsoft.com/office/powerpoint/2010/main" val="4075856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An 11-point gap exists between females and males when it comes to having individual retirement plans (a 6-point gap with employer-sponsored plans)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10-point gap in pensions.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An 8-point gap in annuities.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15-point gap in total investments.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5-point gap in life insurance policies</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12</a:t>
            </a:fld>
            <a:endParaRPr lang="en-US"/>
          </a:p>
        </p:txBody>
      </p:sp>
    </p:spTree>
    <p:extLst>
      <p:ext uri="{BB962C8B-B14F-4D97-AF65-F5344CB8AC3E}">
        <p14:creationId xmlns:p14="http://schemas.microsoft.com/office/powerpoint/2010/main" val="333504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30% of women ages 45-64 are </a:t>
            </a:r>
            <a:r>
              <a:rPr lang="en-US" sz="1200" i="1" dirty="0">
                <a:effectLst/>
                <a:latin typeface="Calibri" panose="020F0502020204030204" pitchFamily="34" charset="0"/>
                <a:ea typeface="Calibri" panose="020F0502020204030204" pitchFamily="34" charset="0"/>
                <a:cs typeface="Calibri" panose="020F0502020204030204" pitchFamily="34" charset="0"/>
              </a:rPr>
              <a:t>unsure</a:t>
            </a:r>
            <a:r>
              <a:rPr lang="en-US" sz="1200" dirty="0">
                <a:effectLst/>
                <a:latin typeface="Calibri" panose="020F0502020204030204" pitchFamily="34" charset="0"/>
                <a:ea typeface="Calibri" panose="020F0502020204030204" pitchFamily="34" charset="0"/>
                <a:cs typeface="Calibri" panose="020F0502020204030204" pitchFamily="34" charset="0"/>
              </a:rPr>
              <a:t> how much money they will need for retirement (vs. 16% of men ages 45-64)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13</a:t>
            </a:fld>
            <a:endParaRPr lang="en-US"/>
          </a:p>
        </p:txBody>
      </p:sp>
    </p:spTree>
    <p:extLst>
      <p:ext uri="{BB962C8B-B14F-4D97-AF65-F5344CB8AC3E}">
        <p14:creationId xmlns:p14="http://schemas.microsoft.com/office/powerpoint/2010/main" val="1825671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effectLst/>
                <a:latin typeface="Calibri" panose="020F0502020204030204" pitchFamily="34" charset="0"/>
                <a:ea typeface="Calibri" panose="020F0502020204030204" pitchFamily="34" charset="0"/>
                <a:cs typeface="Times New Roman" panose="02020603050405020304" pitchFamily="18" charset="0"/>
              </a:rPr>
              <a:t>Study conducted Jan-March 2024, 478 advisors, 611 consumers – 36% male, 64% female</a:t>
            </a:r>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14</a:t>
            </a:fld>
            <a:endParaRPr lang="en-US"/>
          </a:p>
        </p:txBody>
      </p:sp>
    </p:spTree>
    <p:extLst>
      <p:ext uri="{BB962C8B-B14F-4D97-AF65-F5344CB8AC3E}">
        <p14:creationId xmlns:p14="http://schemas.microsoft.com/office/powerpoint/2010/main" val="2998580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effectLst/>
                <a:latin typeface="Calibri" panose="020F0502020204030204" pitchFamily="34" charset="0"/>
                <a:ea typeface="Calibri" panose="020F0502020204030204" pitchFamily="34" charset="0"/>
                <a:cs typeface="Times New Roman" panose="02020603050405020304" pitchFamily="18" charset="0"/>
              </a:rPr>
              <a:t>Study conducted Jan-March 2024, 478 advisors, 611 consumers – 36% male, 64% female</a:t>
            </a:r>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21</a:t>
            </a:fld>
            <a:endParaRPr lang="en-US"/>
          </a:p>
        </p:txBody>
      </p:sp>
    </p:spTree>
    <p:extLst>
      <p:ext uri="{BB962C8B-B14F-4D97-AF65-F5344CB8AC3E}">
        <p14:creationId xmlns:p14="http://schemas.microsoft.com/office/powerpoint/2010/main" val="2588919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effectLst/>
                <a:latin typeface="Calibri" panose="020F0502020204030204" pitchFamily="34" charset="0"/>
                <a:ea typeface="Calibri" panose="020F0502020204030204" pitchFamily="34" charset="0"/>
                <a:cs typeface="Times New Roman" panose="02020603050405020304" pitchFamily="18" charset="0"/>
              </a:rPr>
              <a:t>Study conducted Jan-March 2024, 478 advisors, 611 consumers – 36% male, 64% female</a:t>
            </a:r>
            <a:endParaRPr lang="en-US" dirty="0"/>
          </a:p>
        </p:txBody>
      </p:sp>
      <p:sp>
        <p:nvSpPr>
          <p:cNvPr id="4" name="Slide Number Placeholder 3"/>
          <p:cNvSpPr>
            <a:spLocks noGrp="1"/>
          </p:cNvSpPr>
          <p:nvPr>
            <p:ph type="sldNum" sz="quarter" idx="5"/>
          </p:nvPr>
        </p:nvSpPr>
        <p:spPr/>
        <p:txBody>
          <a:bodyPr/>
          <a:lstStyle/>
          <a:p>
            <a:fld id="{7622912E-4BCA-4537-9CA2-50BCABF11891}" type="slidenum">
              <a:rPr lang="en-US" smtClean="0"/>
              <a:t>24</a:t>
            </a:fld>
            <a:endParaRPr lang="en-US"/>
          </a:p>
        </p:txBody>
      </p:sp>
    </p:spTree>
    <p:extLst>
      <p:ext uri="{BB962C8B-B14F-4D97-AF65-F5344CB8AC3E}">
        <p14:creationId xmlns:p14="http://schemas.microsoft.com/office/powerpoint/2010/main" val="2512073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17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04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012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144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8964626" y="0"/>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7226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573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3104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78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145657"/>
            <a:ext cx="5033246" cy="4725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3453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a:off x="0" y="137565"/>
            <a:ext cx="5033246" cy="4725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9037455" y="0"/>
            <a:ext cx="3035862" cy="1940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2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853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818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3544312"/>
            <a:ext cx="12192000" cy="3313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3FF368E-1042-3335-AD69-67F438A8FC02}"/>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38588Z</a:t>
            </a:r>
          </a:p>
        </p:txBody>
      </p:sp>
      <p:sp>
        <p:nvSpPr>
          <p:cNvPr id="6" name="TextBox 5">
            <a:extLst>
              <a:ext uri="{FF2B5EF4-FFF2-40B4-BE49-F238E27FC236}">
                <a16:creationId xmlns:a16="http://schemas.microsoft.com/office/drawing/2014/main" id="{7969E0C3-F314-A608-A223-B567A3AE87BE}"/>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REV 8-25</a:t>
            </a:r>
          </a:p>
        </p:txBody>
      </p:sp>
    </p:spTree>
    <p:extLst>
      <p:ext uri="{BB962C8B-B14F-4D97-AF65-F5344CB8AC3E}">
        <p14:creationId xmlns:p14="http://schemas.microsoft.com/office/powerpoint/2010/main" val="9485124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7.xml"/><Relationship Id="rId1" Type="http://schemas.openxmlformats.org/officeDocument/2006/relationships/slideLayout" Target="../slideLayouts/slideLayout10.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12191999" cy="6860031"/>
          </a:xfrm>
          <a:prstGeom prst="rect">
            <a:avLst/>
          </a:prstGeom>
        </p:spPr>
      </p:pic>
      <p:sp>
        <p:nvSpPr>
          <p:cNvPr id="9" name="TextBox 8"/>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6" name="TextBox 5"/>
          <p:cNvSpPr txBox="1"/>
          <p:nvPr userDrawn="1"/>
        </p:nvSpPr>
        <p:spPr>
          <a:xfrm>
            <a:off x="4349367" y="6596390"/>
            <a:ext cx="3493264"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0" dirty="0">
                <a:solidFill>
                  <a:schemeClr val="bg2"/>
                </a:solidFill>
              </a:rPr>
              <a:t>North American Company for Life and Health Insurance®</a:t>
            </a:r>
          </a:p>
        </p:txBody>
      </p:sp>
      <p:sp>
        <p:nvSpPr>
          <p:cNvPr id="2" name="TextBox 1">
            <a:extLst>
              <a:ext uri="{FF2B5EF4-FFF2-40B4-BE49-F238E27FC236}">
                <a16:creationId xmlns:a16="http://schemas.microsoft.com/office/drawing/2014/main" id="{4D2FA5C1-3AB0-FC26-C66B-E269813A75B7}"/>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8-25</a:t>
            </a:r>
          </a:p>
        </p:txBody>
      </p:sp>
    </p:spTree>
    <p:extLst>
      <p:ext uri="{BB962C8B-B14F-4D97-AF65-F5344CB8AC3E}">
        <p14:creationId xmlns:p14="http://schemas.microsoft.com/office/powerpoint/2010/main" val="99253598"/>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203577" cy="6866546"/>
          </a:xfrm>
          <a:prstGeom prst="rect">
            <a:avLst/>
          </a:prstGeom>
        </p:spPr>
      </p:pic>
      <p:sp>
        <p:nvSpPr>
          <p:cNvPr id="5" name="TextBox 4">
            <a:extLst>
              <a:ext uri="{FF2B5EF4-FFF2-40B4-BE49-F238E27FC236}">
                <a16:creationId xmlns:a16="http://schemas.microsoft.com/office/drawing/2014/main" id="{5D09ADF6-83D7-2AC1-23B3-3E4A70463947}"/>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6" name="TextBox 5">
            <a:extLst>
              <a:ext uri="{FF2B5EF4-FFF2-40B4-BE49-F238E27FC236}">
                <a16:creationId xmlns:a16="http://schemas.microsoft.com/office/drawing/2014/main" id="{049E261E-1BFD-1342-211D-0F43C082B45C}"/>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REV 8-25</a:t>
            </a:r>
          </a:p>
        </p:txBody>
      </p:sp>
    </p:spTree>
    <p:extLst>
      <p:ext uri="{BB962C8B-B14F-4D97-AF65-F5344CB8AC3E}">
        <p14:creationId xmlns:p14="http://schemas.microsoft.com/office/powerpoint/2010/main" val="744693098"/>
      </p:ext>
    </p:extLst>
  </p:cSld>
  <p:clrMap bg1="lt1" tx1="dk1" bg2="lt2" tx2="dk2" accent1="accent1" accent2="accent2" accent3="accent3" accent4="accent4" accent5="accent5" accent6="accent6" hlink="hlink" folHlink="folHlink"/>
  <p:sldLayoutIdLst>
    <p:sldLayoutId id="214748382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A4530E-5182-6FDC-9CC4-DED7A5B778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515"/>
            <a:ext cx="12191999" cy="6860031"/>
          </a:xfrm>
          <a:prstGeom prst="rect">
            <a:avLst/>
          </a:prstGeom>
        </p:spPr>
      </p:pic>
      <p:sp>
        <p:nvSpPr>
          <p:cNvPr id="2" name="TextBox 1">
            <a:extLst>
              <a:ext uri="{FF2B5EF4-FFF2-40B4-BE49-F238E27FC236}">
                <a16:creationId xmlns:a16="http://schemas.microsoft.com/office/drawing/2014/main" id="{A29D6D84-97D9-CBEC-2F89-3D339B46EB85}"/>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6" name="TextBox 5">
            <a:extLst>
              <a:ext uri="{FF2B5EF4-FFF2-40B4-BE49-F238E27FC236}">
                <a16:creationId xmlns:a16="http://schemas.microsoft.com/office/drawing/2014/main" id="{7EBBDF79-C0BF-04A5-5D11-B754E3F981A3}"/>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8-25</a:t>
            </a:r>
          </a:p>
        </p:txBody>
      </p:sp>
    </p:spTree>
    <p:extLst>
      <p:ext uri="{BB962C8B-B14F-4D97-AF65-F5344CB8AC3E}">
        <p14:creationId xmlns:p14="http://schemas.microsoft.com/office/powerpoint/2010/main" val="1059174752"/>
      </p:ext>
    </p:extLst>
  </p:cSld>
  <p:clrMap bg1="lt1" tx1="dk1" bg2="lt2" tx2="dk2" accent1="accent1" accent2="accent2" accent3="accent3" accent4="accent4" accent5="accent5" accent6="accent6" hlink="hlink" folHlink="folHlink"/>
  <p:sldLayoutIdLst>
    <p:sldLayoutId id="214748383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203577" cy="6866546"/>
          </a:xfrm>
          <a:prstGeom prst="rect">
            <a:avLst/>
          </a:prstGeom>
        </p:spPr>
      </p:pic>
      <p:sp>
        <p:nvSpPr>
          <p:cNvPr id="3" name="TextBox 2">
            <a:extLst>
              <a:ext uri="{FF2B5EF4-FFF2-40B4-BE49-F238E27FC236}">
                <a16:creationId xmlns:a16="http://schemas.microsoft.com/office/drawing/2014/main" id="{276F930B-5796-83AA-00F9-9C9A32C292B5}"/>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5" name="TextBox 4">
            <a:extLst>
              <a:ext uri="{FF2B5EF4-FFF2-40B4-BE49-F238E27FC236}">
                <a16:creationId xmlns:a16="http://schemas.microsoft.com/office/drawing/2014/main" id="{B69968D3-0DE1-E775-D277-4A15F4873C04}"/>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8-25</a:t>
            </a:r>
          </a:p>
        </p:txBody>
      </p:sp>
    </p:spTree>
    <p:extLst>
      <p:ext uri="{BB962C8B-B14F-4D97-AF65-F5344CB8AC3E}">
        <p14:creationId xmlns:p14="http://schemas.microsoft.com/office/powerpoint/2010/main" val="3014105256"/>
      </p:ext>
    </p:extLst>
  </p:cSld>
  <p:clrMap bg1="lt1" tx1="dk1" bg2="lt2" tx2="dk2" accent1="accent1" accent2="accent2" accent3="accent3" accent4="accent4" accent5="accent5" accent6="accent6" hlink="hlink" folHlink="folHlink"/>
  <p:sldLayoutIdLst>
    <p:sldLayoutId id="2147483671" r:id="rId1"/>
    <p:sldLayoutId id="2147483828" r:id="rId2"/>
    <p:sldLayoutId id="21474838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203577" cy="6866546"/>
          </a:xfrm>
          <a:prstGeom prst="rect">
            <a:avLst/>
          </a:prstGeom>
        </p:spPr>
      </p:pic>
      <p:sp>
        <p:nvSpPr>
          <p:cNvPr id="3" name="TextBox 2">
            <a:extLst>
              <a:ext uri="{FF2B5EF4-FFF2-40B4-BE49-F238E27FC236}">
                <a16:creationId xmlns:a16="http://schemas.microsoft.com/office/drawing/2014/main" id="{323C399A-4D15-8713-97DA-474A54FD59F7}"/>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5" name="TextBox 4">
            <a:extLst>
              <a:ext uri="{FF2B5EF4-FFF2-40B4-BE49-F238E27FC236}">
                <a16:creationId xmlns:a16="http://schemas.microsoft.com/office/drawing/2014/main" id="{213ED787-50EF-74D2-59BD-1D6845DAF6A3}"/>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8-25</a:t>
            </a:r>
          </a:p>
        </p:txBody>
      </p:sp>
    </p:spTree>
    <p:extLst>
      <p:ext uri="{BB962C8B-B14F-4D97-AF65-F5344CB8AC3E}">
        <p14:creationId xmlns:p14="http://schemas.microsoft.com/office/powerpoint/2010/main" val="155257298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2031"/>
            <a:ext cx="12191999" cy="6860031"/>
          </a:xfrm>
          <a:prstGeom prst="rect">
            <a:avLst/>
          </a:prstGeom>
        </p:spPr>
      </p:pic>
      <p:sp>
        <p:nvSpPr>
          <p:cNvPr id="3" name="TextBox 2">
            <a:extLst>
              <a:ext uri="{FF2B5EF4-FFF2-40B4-BE49-F238E27FC236}">
                <a16:creationId xmlns:a16="http://schemas.microsoft.com/office/drawing/2014/main" id="{A17F9875-F963-4880-12EE-AC6201C79E75}"/>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38588Z</a:t>
            </a:r>
          </a:p>
        </p:txBody>
      </p:sp>
      <p:sp>
        <p:nvSpPr>
          <p:cNvPr id="5" name="TextBox 4">
            <a:extLst>
              <a:ext uri="{FF2B5EF4-FFF2-40B4-BE49-F238E27FC236}">
                <a16:creationId xmlns:a16="http://schemas.microsoft.com/office/drawing/2014/main" id="{ECD0D2E0-5981-0CC8-2A27-24A702AC80CE}"/>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REV 8-25</a:t>
            </a:r>
          </a:p>
        </p:txBody>
      </p:sp>
    </p:spTree>
    <p:extLst>
      <p:ext uri="{BB962C8B-B14F-4D97-AF65-F5344CB8AC3E}">
        <p14:creationId xmlns:p14="http://schemas.microsoft.com/office/powerpoint/2010/main" val="4267334219"/>
      </p:ext>
    </p:extLst>
  </p:cSld>
  <p:clrMap bg1="lt1" tx1="dk1" bg2="lt2" tx2="dk2" accent1="accent1" accent2="accent2" accent3="accent3" accent4="accent4" accent5="accent5" accent6="accent6" hlink="hlink" folHlink="folHlink"/>
  <p:sldLayoutIdLst>
    <p:sldLayoutId id="2147483675" r:id="rId1"/>
    <p:sldLayoutId id="21474838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88389" cy="6858000"/>
          </a:xfrm>
          <a:prstGeom prst="rect">
            <a:avLst/>
          </a:prstGeom>
        </p:spPr>
      </p:pic>
      <p:sp>
        <p:nvSpPr>
          <p:cNvPr id="2" name="TextBox 1">
            <a:extLst>
              <a:ext uri="{FF2B5EF4-FFF2-40B4-BE49-F238E27FC236}">
                <a16:creationId xmlns:a16="http://schemas.microsoft.com/office/drawing/2014/main" id="{977CB958-C1DE-BA2E-65DE-5084BD491397}"/>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38588Z</a:t>
            </a:r>
          </a:p>
        </p:txBody>
      </p:sp>
      <p:sp>
        <p:nvSpPr>
          <p:cNvPr id="3" name="TextBox 2">
            <a:extLst>
              <a:ext uri="{FF2B5EF4-FFF2-40B4-BE49-F238E27FC236}">
                <a16:creationId xmlns:a16="http://schemas.microsoft.com/office/drawing/2014/main" id="{835C0995-42A5-2FC2-98E3-C0C28ECA1FD0}"/>
              </a:ext>
            </a:extLst>
          </p:cNvPr>
          <p:cNvSpPr txBox="1"/>
          <p:nvPr userDrawn="1"/>
        </p:nvSpPr>
        <p:spPr>
          <a:xfrm>
            <a:off x="10460050" y="6596390"/>
            <a:ext cx="849180"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REV 8-25</a:t>
            </a:r>
          </a:p>
        </p:txBody>
      </p:sp>
    </p:spTree>
    <p:extLst>
      <p:ext uri="{BB962C8B-B14F-4D97-AF65-F5344CB8AC3E}">
        <p14:creationId xmlns:p14="http://schemas.microsoft.com/office/powerpoint/2010/main" val="1798751566"/>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203577" cy="6866546"/>
          </a:xfrm>
          <a:prstGeom prst="rect">
            <a:avLst/>
          </a:prstGeom>
        </p:spPr>
      </p:pic>
      <p:sp>
        <p:nvSpPr>
          <p:cNvPr id="2" name="TextBox 1">
            <a:extLst>
              <a:ext uri="{FF2B5EF4-FFF2-40B4-BE49-F238E27FC236}">
                <a16:creationId xmlns:a16="http://schemas.microsoft.com/office/drawing/2014/main" id="{CE219D5C-C41D-196F-32D2-F3AAF2B4506A}"/>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3" name="TextBox 2">
            <a:extLst>
              <a:ext uri="{FF2B5EF4-FFF2-40B4-BE49-F238E27FC236}">
                <a16:creationId xmlns:a16="http://schemas.microsoft.com/office/drawing/2014/main" id="{D8DD1F03-92E7-6E18-F09A-BDEF8CF11BE6}"/>
              </a:ext>
            </a:extLst>
          </p:cNvPr>
          <p:cNvSpPr txBox="1"/>
          <p:nvPr userDrawn="1"/>
        </p:nvSpPr>
        <p:spPr>
          <a:xfrm>
            <a:off x="10460050" y="6639520"/>
            <a:ext cx="849180"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REV 8-25</a:t>
            </a:r>
          </a:p>
        </p:txBody>
      </p:sp>
    </p:spTree>
    <p:extLst>
      <p:ext uri="{BB962C8B-B14F-4D97-AF65-F5344CB8AC3E}">
        <p14:creationId xmlns:p14="http://schemas.microsoft.com/office/powerpoint/2010/main" val="1819362801"/>
      </p:ext>
    </p:extLst>
  </p:cSld>
  <p:clrMap bg1="lt1" tx1="dk1" bg2="lt2" tx2="dk2" accent1="accent1" accent2="accent2" accent3="accent3" accent4="accent4" accent5="accent5" accent6="accent6" hlink="hlink" folHlink="folHlink"/>
  <p:sldLayoutIdLst>
    <p:sldLayoutId id="2147483825" r:id="rId1"/>
    <p:sldLayoutId id="2147483831" r:id="rId2"/>
    <p:sldLayoutId id="214748383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gif"/><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9.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northamericancompany.com/" TargetMode="External"/><Relationship Id="rId1" Type="http://schemas.openxmlformats.org/officeDocument/2006/relationships/slideLayout" Target="../slideLayouts/slideLayout9.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limra.com/en/newsroom/help-protect-our-families-archive/archives/2022/help-protect-our-families-march/" TargetMode="Externa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ealthsolutionsreport.com/2025/01/23/cerulli-women-to-receive-much-of-wealth-expected-to-change-hands-through-2048/?utm_source=chatgpt.com"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www.cnbc.com/2022/04/27/op-ed-recent-widows-need-guidance-with-money-issues.html" TargetMode="External"/><Relationship Id="rId2" Type="http://schemas.openxmlformats.org/officeDocument/2006/relationships/hyperlink" Target="https://www.medicalnewstoday.com/articles/why-women-in-the-us-now-have-life-expectancy-nearly-6-years-longer-than-men"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5EADAA-FFF9-45B5-B0B4-D721DE45E45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a:t>
            </a:fld>
            <a:r>
              <a:rPr lang="en-US" sz="1100" dirty="0"/>
              <a:t> of 27</a:t>
            </a:r>
          </a:p>
        </p:txBody>
      </p:sp>
    </p:spTree>
    <p:extLst>
      <p:ext uri="{BB962C8B-B14F-4D97-AF65-F5344CB8AC3E}">
        <p14:creationId xmlns:p14="http://schemas.microsoft.com/office/powerpoint/2010/main" val="4055309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AB793F5F-5C9F-E66C-FA1C-21AAB48715C3}"/>
              </a:ext>
            </a:extLst>
          </p:cNvPr>
          <p:cNvPicPr>
            <a:picLocks noChangeAspect="1" noChangeArrowheads="1"/>
          </p:cNvPicPr>
          <p:nvPr/>
        </p:nvPicPr>
        <p:blipFill>
          <a:blip r:embed="rId3" cstate="print">
            <a:duotone>
              <a:prstClr val="black"/>
              <a:srgbClr val="00604B">
                <a:tint val="45000"/>
                <a:satMod val="400000"/>
              </a:srgbClr>
            </a:duotone>
            <a:extLst>
              <a:ext uri="{28A0092B-C50C-407E-A947-70E740481C1C}">
                <a14:useLocalDpi xmlns:a14="http://schemas.microsoft.com/office/drawing/2010/main" val="0"/>
              </a:ext>
            </a:extLst>
          </a:blip>
          <a:srcRect l="25290" r="25290"/>
          <a:stretch/>
        </p:blipFill>
        <p:spPr bwMode="auto">
          <a:xfrm>
            <a:off x="0" y="-25878"/>
            <a:ext cx="5102432" cy="6883878"/>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598942"/>
            <a:ext cx="7089567"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Financial preparedness:</a:t>
            </a:r>
          </a:p>
          <a:p>
            <a:pPr algn="ctr"/>
            <a:r>
              <a:rPr lang="en-US" sz="4800" b="1" dirty="0">
                <a:ea typeface="Inter-Regular"/>
                <a:cs typeface="Segoe UI" panose="020B0502040204020203" pitchFamily="34" charset="0"/>
                <a:sym typeface="Inter-Regular"/>
              </a:rPr>
              <a:t>Exposing the gap</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604B"/>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E9417F9-87B4-4BA9-39E9-60D1CF0F0B32}"/>
              </a:ext>
            </a:extLst>
          </p:cNvPr>
          <p:cNvGrpSpPr/>
          <p:nvPr/>
        </p:nvGrpSpPr>
        <p:grpSpPr>
          <a:xfrm>
            <a:off x="476433" y="572110"/>
            <a:ext cx="757779" cy="160020"/>
            <a:chOff x="304800" y="914736"/>
            <a:chExt cx="757779" cy="160020"/>
          </a:xfrm>
        </p:grpSpPr>
        <p:sp>
          <p:nvSpPr>
            <p:cNvPr id="28" name="Oval 27">
              <a:extLst>
                <a:ext uri="{FF2B5EF4-FFF2-40B4-BE49-F238E27FC236}">
                  <a16:creationId xmlns:a16="http://schemas.microsoft.com/office/drawing/2014/main" id="{51848F0A-45DD-9A35-53EB-4D1282766BE3}"/>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F510A6B-4923-44D7-60F0-9436E100079E}"/>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56EDD9A-A46F-9DAD-0C2C-0EB36047142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197B259-63E3-6F13-27F7-376B5E01EA7F}"/>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3D3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 name="TextBox 4">
            <a:extLst>
              <a:ext uri="{FF2B5EF4-FFF2-40B4-BE49-F238E27FC236}">
                <a16:creationId xmlns:a16="http://schemas.microsoft.com/office/drawing/2014/main" id="{93F6CCD2-D775-D9D1-05DD-14DC0E1F6697}"/>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38588Z</a:t>
            </a:r>
          </a:p>
        </p:txBody>
      </p:sp>
      <p:sp>
        <p:nvSpPr>
          <p:cNvPr id="7" name="TextBox 6">
            <a:extLst>
              <a:ext uri="{FF2B5EF4-FFF2-40B4-BE49-F238E27FC236}">
                <a16:creationId xmlns:a16="http://schemas.microsoft.com/office/drawing/2014/main" id="{BAFECF55-F29D-381B-9577-8D26659459C9}"/>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10</a:t>
            </a:fld>
            <a:r>
              <a:rPr lang="en-US" sz="1100" dirty="0"/>
              <a:t> of 27</a:t>
            </a:r>
          </a:p>
        </p:txBody>
      </p:sp>
    </p:spTree>
    <p:extLst>
      <p:ext uri="{BB962C8B-B14F-4D97-AF65-F5344CB8AC3E}">
        <p14:creationId xmlns:p14="http://schemas.microsoft.com/office/powerpoint/2010/main" val="3872084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
            <a:extLst>
              <a:ext uri="{FF2B5EF4-FFF2-40B4-BE49-F238E27FC236}">
                <a16:creationId xmlns:a16="http://schemas.microsoft.com/office/drawing/2014/main" id="{287ACB7D-C3E3-418A-08E0-1FF13504723B}"/>
              </a:ext>
            </a:extLst>
          </p:cNvPr>
          <p:cNvSpPr/>
          <p:nvPr/>
        </p:nvSpPr>
        <p:spPr>
          <a:xfrm>
            <a:off x="11131204" y="-747711"/>
            <a:ext cx="1683187" cy="1642760"/>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10" name="Group 9">
            <a:extLst>
              <a:ext uri="{FF2B5EF4-FFF2-40B4-BE49-F238E27FC236}">
                <a16:creationId xmlns:a16="http://schemas.microsoft.com/office/drawing/2014/main" id="{EBBBA665-C377-A2F5-BF9A-E6C0B3D3C102}"/>
              </a:ext>
            </a:extLst>
          </p:cNvPr>
          <p:cNvGrpSpPr/>
          <p:nvPr/>
        </p:nvGrpSpPr>
        <p:grpSpPr>
          <a:xfrm>
            <a:off x="335031" y="402428"/>
            <a:ext cx="757779" cy="160020"/>
            <a:chOff x="304800" y="914736"/>
            <a:chExt cx="757779" cy="160020"/>
          </a:xfrm>
        </p:grpSpPr>
        <p:sp>
          <p:nvSpPr>
            <p:cNvPr id="11" name="Oval 10">
              <a:extLst>
                <a:ext uri="{FF2B5EF4-FFF2-40B4-BE49-F238E27FC236}">
                  <a16:creationId xmlns:a16="http://schemas.microsoft.com/office/drawing/2014/main" id="{06C0C1A8-1FE2-9F78-52F3-26AE57C977C7}"/>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1182E8E-81CD-C86F-C688-C039665F6F78}"/>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0B4EE94-1FE6-CE4B-A97A-6596CAFF3E69}"/>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1850F38-2AEA-7B65-613E-6F8BD5CC0E82}"/>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1BD22C86-27AC-7DD4-1599-71282DCBCDDB}"/>
              </a:ext>
            </a:extLst>
          </p:cNvPr>
          <p:cNvSpPr txBox="1"/>
          <p:nvPr/>
        </p:nvSpPr>
        <p:spPr>
          <a:xfrm>
            <a:off x="335030" y="994918"/>
            <a:ext cx="11851526" cy="707886"/>
          </a:xfrm>
          <a:prstGeom prst="rect">
            <a:avLst/>
          </a:prstGeom>
          <a:noFill/>
        </p:spPr>
        <p:txBody>
          <a:bodyPr wrap="square">
            <a:spAutoFit/>
          </a:bodyPr>
          <a:lstStyle/>
          <a:p>
            <a:r>
              <a:rPr lang="en-US" sz="4000" b="1" dirty="0">
                <a:effectLst/>
                <a:latin typeface="Calibri" panose="020F0502020204030204" pitchFamily="34" charset="0"/>
                <a:ea typeface="Calibri" panose="020F0502020204030204" pitchFamily="34" charset="0"/>
                <a:cs typeface="Calibri" panose="020F0502020204030204" pitchFamily="34" charset="0"/>
              </a:rPr>
              <a:t>Women across all ages share similar retirement goals</a:t>
            </a:r>
            <a:endParaRPr lang="en-US" sz="4000" b="1" dirty="0"/>
          </a:p>
        </p:txBody>
      </p:sp>
      <p:graphicFrame>
        <p:nvGraphicFramePr>
          <p:cNvPr id="22" name="Chart 21">
            <a:extLst>
              <a:ext uri="{FF2B5EF4-FFF2-40B4-BE49-F238E27FC236}">
                <a16:creationId xmlns:a16="http://schemas.microsoft.com/office/drawing/2014/main" id="{AABCC43D-7BDF-AA71-5843-A91C6CAD34D3}"/>
              </a:ext>
            </a:extLst>
          </p:cNvPr>
          <p:cNvGraphicFramePr/>
          <p:nvPr>
            <p:extLst>
              <p:ext uri="{D42A27DB-BD31-4B8C-83A1-F6EECF244321}">
                <p14:modId xmlns:p14="http://schemas.microsoft.com/office/powerpoint/2010/main" val="1145127914"/>
              </p:ext>
            </p:extLst>
          </p:nvPr>
        </p:nvGraphicFramePr>
        <p:xfrm>
          <a:off x="1010654" y="1943043"/>
          <a:ext cx="10447810" cy="3439632"/>
        </p:xfrm>
        <a:graphic>
          <a:graphicData uri="http://schemas.openxmlformats.org/drawingml/2006/chart">
            <c:chart xmlns:c="http://schemas.openxmlformats.org/drawingml/2006/chart" xmlns:r="http://schemas.openxmlformats.org/officeDocument/2006/relationships" r:id="rId2"/>
          </a:graphicData>
        </a:graphic>
      </p:graphicFrame>
      <p:sp>
        <p:nvSpPr>
          <p:cNvPr id="25" name="Rectangle: Rounded Corners 24">
            <a:extLst>
              <a:ext uri="{FF2B5EF4-FFF2-40B4-BE49-F238E27FC236}">
                <a16:creationId xmlns:a16="http://schemas.microsoft.com/office/drawing/2014/main" id="{DDA1AEE5-6498-2BC2-52E3-C5576A9A6293}"/>
              </a:ext>
            </a:extLst>
          </p:cNvPr>
          <p:cNvSpPr/>
          <p:nvPr/>
        </p:nvSpPr>
        <p:spPr>
          <a:xfrm>
            <a:off x="1010653" y="1859755"/>
            <a:ext cx="10447811" cy="3570404"/>
          </a:xfrm>
          <a:prstGeom prst="roundRect">
            <a:avLst/>
          </a:prstGeom>
          <a:noFill/>
          <a:ln w="38100">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verSlideFooterText">
            <a:extLst>
              <a:ext uri="{FF2B5EF4-FFF2-40B4-BE49-F238E27FC236}">
                <a16:creationId xmlns:a16="http://schemas.microsoft.com/office/drawing/2014/main" id="{EA32361E-DF68-2EF5-73A1-4DD4271D1F99}"/>
              </a:ext>
            </a:extLst>
          </p:cNvPr>
          <p:cNvSpPr/>
          <p:nvPr/>
        </p:nvSpPr>
        <p:spPr>
          <a:xfrm>
            <a:off x="11525749" y="-730563"/>
            <a:ext cx="1021208"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 name="Block Arc 4">
            <a:extLst>
              <a:ext uri="{FF2B5EF4-FFF2-40B4-BE49-F238E27FC236}">
                <a16:creationId xmlns:a16="http://schemas.microsoft.com/office/drawing/2014/main" id="{B3DF2CCD-4CC0-60F4-D993-D3E59EF9954A}"/>
              </a:ext>
            </a:extLst>
          </p:cNvPr>
          <p:cNvSpPr/>
          <p:nvPr/>
        </p:nvSpPr>
        <p:spPr>
          <a:xfrm rot="10570824">
            <a:off x="-307918" y="6253639"/>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TextBox 23">
            <a:extLst>
              <a:ext uri="{FF2B5EF4-FFF2-40B4-BE49-F238E27FC236}">
                <a16:creationId xmlns:a16="http://schemas.microsoft.com/office/drawing/2014/main" id="{9D7C0247-D575-BDD3-0772-423E92BEC745}"/>
              </a:ext>
            </a:extLst>
          </p:cNvPr>
          <p:cNvSpPr txBox="1"/>
          <p:nvPr/>
        </p:nvSpPr>
        <p:spPr>
          <a:xfrm>
            <a:off x="80158" y="5601657"/>
            <a:ext cx="12192000" cy="595932"/>
          </a:xfrm>
          <a:prstGeom prst="rect">
            <a:avLst/>
          </a:prstGeom>
          <a:noFill/>
        </p:spPr>
        <p:txBody>
          <a:bodyPr wrap="square">
            <a:spAutoFit/>
          </a:bodyPr>
          <a:lstStyle/>
          <a:p>
            <a:pPr marL="0" marR="0" algn="ctr">
              <a:lnSpc>
                <a:spcPct val="107000"/>
              </a:lnSpc>
              <a:spcBef>
                <a:spcPts val="0"/>
              </a:spcBef>
              <a:spcAft>
                <a:spcPts val="800"/>
              </a:spcAft>
            </a:pPr>
            <a:r>
              <a:rPr lang="en-US" sz="3200" b="1" dirty="0">
                <a:solidFill>
                  <a:srgbClr val="00604B"/>
                </a:solidFill>
                <a:effectLst/>
                <a:latin typeface="Calibri" panose="020F0502020204030204" pitchFamily="34" charset="0"/>
                <a:ea typeface="Calibri" panose="020F0502020204030204" pitchFamily="34" charset="0"/>
                <a:cs typeface="Calibri" panose="020F0502020204030204" pitchFamily="34" charset="0"/>
              </a:rPr>
              <a:t>Respondents were asked to list their top 3 retirement goals.</a:t>
            </a:r>
            <a:endParaRPr lang="en-US" sz="3200" b="1" dirty="0">
              <a:solidFill>
                <a:srgbClr val="00604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43373793-12AE-84D1-C6BE-DDD01CFCACEC}"/>
              </a:ext>
            </a:extLst>
          </p:cNvPr>
          <p:cNvSpPr txBox="1"/>
          <p:nvPr/>
        </p:nvSpPr>
        <p:spPr>
          <a:xfrm>
            <a:off x="656959" y="6609284"/>
            <a:ext cx="637192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7770A73D-905D-1170-266D-23DC12CA8419}"/>
              </a:ext>
            </a:extLst>
          </p:cNvPr>
          <p:cNvGrpSpPr/>
          <p:nvPr/>
        </p:nvGrpSpPr>
        <p:grpSpPr>
          <a:xfrm rot="10267175">
            <a:off x="11246411" y="6088704"/>
            <a:ext cx="1829720" cy="1829720"/>
            <a:chOff x="-416879" y="-567355"/>
            <a:chExt cx="1829720" cy="1829720"/>
          </a:xfrm>
        </p:grpSpPr>
        <p:sp>
          <p:nvSpPr>
            <p:cNvPr id="8" name="Block Arc 7">
              <a:extLst>
                <a:ext uri="{FF2B5EF4-FFF2-40B4-BE49-F238E27FC236}">
                  <a16:creationId xmlns:a16="http://schemas.microsoft.com/office/drawing/2014/main" id="{27BCC902-5EEC-2C91-8C7E-8E5AC365DB57}"/>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Block Arc 8">
              <a:extLst>
                <a:ext uri="{FF2B5EF4-FFF2-40B4-BE49-F238E27FC236}">
                  <a16:creationId xmlns:a16="http://schemas.microsoft.com/office/drawing/2014/main" id="{515E8483-B1E7-AFD6-DA9D-A3F5A0E4961D}"/>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Block Arc 14">
              <a:extLst>
                <a:ext uri="{FF2B5EF4-FFF2-40B4-BE49-F238E27FC236}">
                  <a16:creationId xmlns:a16="http://schemas.microsoft.com/office/drawing/2014/main" id="{F9CFCB39-783D-5F08-EEE7-578A38FB4BF0}"/>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extBox 1">
            <a:extLst>
              <a:ext uri="{FF2B5EF4-FFF2-40B4-BE49-F238E27FC236}">
                <a16:creationId xmlns:a16="http://schemas.microsoft.com/office/drawing/2014/main" id="{1F05E4CB-2655-A275-A2AE-872C1CBC5FC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11</a:t>
            </a:fld>
            <a:r>
              <a:rPr lang="en-US" sz="1100" dirty="0"/>
              <a:t> of 27</a:t>
            </a:r>
          </a:p>
        </p:txBody>
      </p:sp>
    </p:spTree>
    <p:extLst>
      <p:ext uri="{BB962C8B-B14F-4D97-AF65-F5344CB8AC3E}">
        <p14:creationId xmlns:p14="http://schemas.microsoft.com/office/powerpoint/2010/main" val="86542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and person sitting on a ledge&#10;&#10;Description automatically generated">
            <a:extLst>
              <a:ext uri="{FF2B5EF4-FFF2-40B4-BE49-F238E27FC236}">
                <a16:creationId xmlns:a16="http://schemas.microsoft.com/office/drawing/2014/main" id="{647C072B-340F-A26F-430E-9360DCDF59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0" t="321" b="42847"/>
          <a:stretch/>
        </p:blipFill>
        <p:spPr>
          <a:xfrm>
            <a:off x="1066848" y="1833681"/>
            <a:ext cx="10035081" cy="4148506"/>
          </a:xfrm>
          <a:prstGeom prst="roundRect">
            <a:avLst>
              <a:gd name="adj" fmla="val 16667"/>
            </a:avLst>
          </a:prstGeom>
          <a:ln w="57150">
            <a:solidFill>
              <a:srgbClr val="00604B"/>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D8B38F25-B6E5-D132-B3CC-BD7DEA67671B}"/>
              </a:ext>
            </a:extLst>
          </p:cNvPr>
          <p:cNvSpPr txBox="1"/>
          <p:nvPr/>
        </p:nvSpPr>
        <p:spPr>
          <a:xfrm>
            <a:off x="0" y="94537"/>
            <a:ext cx="12192000" cy="1380378"/>
          </a:xfrm>
          <a:prstGeom prst="rect">
            <a:avLst/>
          </a:prstGeom>
          <a:noFill/>
        </p:spPr>
        <p:txBody>
          <a:bodyPr wrap="square">
            <a:spAutoFit/>
          </a:bodyPr>
          <a:lstStyle/>
          <a:p>
            <a:pPr marL="347663" marR="0">
              <a:lnSpc>
                <a:spcPct val="107000"/>
              </a:lnSpc>
              <a:spcBef>
                <a:spcPts val="0"/>
              </a:spcBef>
              <a:spcAft>
                <a:spcPts val="80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But when it comes to retirement planning and preparedness, women are falling behind. </a:t>
            </a:r>
          </a:p>
        </p:txBody>
      </p:sp>
      <p:sp>
        <p:nvSpPr>
          <p:cNvPr id="15" name="TextBox 14">
            <a:extLst>
              <a:ext uri="{FF2B5EF4-FFF2-40B4-BE49-F238E27FC236}">
                <a16:creationId xmlns:a16="http://schemas.microsoft.com/office/drawing/2014/main" id="{9A4BFB74-D8D2-23E2-90C3-071C30898D02}"/>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CoverSlideFooterText">
            <a:extLst>
              <a:ext uri="{FF2B5EF4-FFF2-40B4-BE49-F238E27FC236}">
                <a16:creationId xmlns:a16="http://schemas.microsoft.com/office/drawing/2014/main" id="{C6A66560-E9D0-213C-E5D0-6CB8502D76B6}"/>
              </a:ext>
            </a:extLst>
          </p:cNvPr>
          <p:cNvSpPr/>
          <p:nvPr/>
        </p:nvSpPr>
        <p:spPr>
          <a:xfrm>
            <a:off x="-1172684" y="3718593"/>
            <a:ext cx="1683187" cy="1642760"/>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27" name="Group 26">
            <a:extLst>
              <a:ext uri="{FF2B5EF4-FFF2-40B4-BE49-F238E27FC236}">
                <a16:creationId xmlns:a16="http://schemas.microsoft.com/office/drawing/2014/main" id="{34529264-D199-562F-8582-3498250FC7E2}"/>
              </a:ext>
            </a:extLst>
          </p:cNvPr>
          <p:cNvGrpSpPr/>
          <p:nvPr/>
        </p:nvGrpSpPr>
        <p:grpSpPr>
          <a:xfrm rot="8404202">
            <a:off x="11541087" y="1619718"/>
            <a:ext cx="1829720" cy="1829720"/>
            <a:chOff x="-416879" y="-567355"/>
            <a:chExt cx="1829720" cy="1829720"/>
          </a:xfrm>
        </p:grpSpPr>
        <p:sp>
          <p:nvSpPr>
            <p:cNvPr id="28" name="Block Arc 27">
              <a:extLst>
                <a:ext uri="{FF2B5EF4-FFF2-40B4-BE49-F238E27FC236}">
                  <a16:creationId xmlns:a16="http://schemas.microsoft.com/office/drawing/2014/main" id="{7BD516A0-95A6-C47D-798B-DDAA97554129}"/>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Block Arc 28">
              <a:extLst>
                <a:ext uri="{FF2B5EF4-FFF2-40B4-BE49-F238E27FC236}">
                  <a16:creationId xmlns:a16="http://schemas.microsoft.com/office/drawing/2014/main" id="{0AA70E35-687D-901C-3B7F-398558E44353}"/>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Block Arc 29">
              <a:extLst>
                <a:ext uri="{FF2B5EF4-FFF2-40B4-BE49-F238E27FC236}">
                  <a16:creationId xmlns:a16="http://schemas.microsoft.com/office/drawing/2014/main" id="{DD808BB4-9D32-CF96-1218-EAF016E392C9}"/>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9" name="!!CoverSlideFooterText">
            <a:extLst>
              <a:ext uri="{FF2B5EF4-FFF2-40B4-BE49-F238E27FC236}">
                <a16:creationId xmlns:a16="http://schemas.microsoft.com/office/drawing/2014/main" id="{08614B34-558D-79D3-EC56-723BD2A046F0}"/>
              </a:ext>
            </a:extLst>
          </p:cNvPr>
          <p:cNvSpPr/>
          <p:nvPr/>
        </p:nvSpPr>
        <p:spPr>
          <a:xfrm>
            <a:off x="-980129" y="3906523"/>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9" name="TextBox 8">
            <a:extLst>
              <a:ext uri="{FF2B5EF4-FFF2-40B4-BE49-F238E27FC236}">
                <a16:creationId xmlns:a16="http://schemas.microsoft.com/office/drawing/2014/main" id="{B02E5BB6-2E53-A312-506F-FC07E692CA77}"/>
              </a:ext>
            </a:extLst>
          </p:cNvPr>
          <p:cNvSpPr txBox="1"/>
          <p:nvPr/>
        </p:nvSpPr>
        <p:spPr>
          <a:xfrm>
            <a:off x="2529071" y="2203881"/>
            <a:ext cx="7286262" cy="1569660"/>
          </a:xfrm>
          <a:prstGeom prst="rect">
            <a:avLst/>
          </a:prstGeom>
          <a:noFill/>
        </p:spPr>
        <p:txBody>
          <a:bodyPr wrap="square">
            <a:spAutoFit/>
          </a:bodyPr>
          <a:lstStyle/>
          <a:p>
            <a:pPr algn="ctr"/>
            <a:r>
              <a:rPr lang="en-US" sz="3200" dirty="0">
                <a:solidFill>
                  <a:srgbClr val="00604B"/>
                </a:solidFill>
              </a:rPr>
              <a:t>A </a:t>
            </a:r>
            <a:r>
              <a:rPr lang="en-US" sz="3200" b="1" dirty="0">
                <a:solidFill>
                  <a:srgbClr val="00604B"/>
                </a:solidFill>
              </a:rPr>
              <a:t>6-10 point </a:t>
            </a:r>
            <a:r>
              <a:rPr lang="en-US" sz="3200" dirty="0">
                <a:solidFill>
                  <a:srgbClr val="00604B"/>
                </a:solidFill>
              </a:rPr>
              <a:t>gap exists between female and male consumers when it comes to retirement funds and pensions.</a:t>
            </a:r>
          </a:p>
        </p:txBody>
      </p:sp>
      <p:sp>
        <p:nvSpPr>
          <p:cNvPr id="14" name="TextBox 13">
            <a:extLst>
              <a:ext uri="{FF2B5EF4-FFF2-40B4-BE49-F238E27FC236}">
                <a16:creationId xmlns:a16="http://schemas.microsoft.com/office/drawing/2014/main" id="{8EEF78A6-2E5E-AEF1-B3A0-D6A0F53757E3}"/>
              </a:ext>
            </a:extLst>
          </p:cNvPr>
          <p:cNvSpPr txBox="1"/>
          <p:nvPr/>
        </p:nvSpPr>
        <p:spPr>
          <a:xfrm>
            <a:off x="2441257" y="3727929"/>
            <a:ext cx="7286262" cy="1692771"/>
          </a:xfrm>
          <a:prstGeom prst="rect">
            <a:avLst/>
          </a:prstGeom>
          <a:noFill/>
        </p:spPr>
        <p:txBody>
          <a:bodyPr wrap="square">
            <a:spAutoFit/>
          </a:bodyPr>
          <a:lstStyle/>
          <a:p>
            <a:pPr algn="ctr"/>
            <a:r>
              <a:rPr lang="en-US" sz="4400" b="1" dirty="0">
                <a:solidFill>
                  <a:srgbClr val="00604B"/>
                </a:solidFill>
              </a:rPr>
              <a:t>+</a:t>
            </a:r>
          </a:p>
          <a:p>
            <a:pPr algn="ctr"/>
            <a:r>
              <a:rPr lang="en-US" sz="2000" dirty="0">
                <a:solidFill>
                  <a:srgbClr val="00604B"/>
                </a:solidFill>
              </a:rPr>
              <a:t>An </a:t>
            </a:r>
            <a:r>
              <a:rPr lang="en-US" sz="2000" b="1" dirty="0">
                <a:solidFill>
                  <a:srgbClr val="003D31"/>
                </a:solidFill>
              </a:rPr>
              <a:t>8-point gap </a:t>
            </a:r>
            <a:r>
              <a:rPr lang="en-US" sz="2000" dirty="0">
                <a:solidFill>
                  <a:srgbClr val="00604B"/>
                </a:solidFill>
              </a:rPr>
              <a:t>in annuities</a:t>
            </a:r>
          </a:p>
          <a:p>
            <a:pPr algn="ctr"/>
            <a:r>
              <a:rPr lang="en-US" sz="2000" dirty="0">
                <a:solidFill>
                  <a:srgbClr val="00604B"/>
                </a:solidFill>
              </a:rPr>
              <a:t>A </a:t>
            </a:r>
            <a:r>
              <a:rPr lang="en-US" sz="2000" b="1" dirty="0">
                <a:solidFill>
                  <a:srgbClr val="003D31"/>
                </a:solidFill>
              </a:rPr>
              <a:t>5-point gap </a:t>
            </a:r>
            <a:r>
              <a:rPr lang="en-US" sz="2000" dirty="0">
                <a:solidFill>
                  <a:srgbClr val="00604B"/>
                </a:solidFill>
              </a:rPr>
              <a:t>in life insurance</a:t>
            </a:r>
          </a:p>
          <a:p>
            <a:pPr algn="ctr"/>
            <a:r>
              <a:rPr lang="en-US" sz="2000" dirty="0">
                <a:solidFill>
                  <a:srgbClr val="00604B"/>
                </a:solidFill>
              </a:rPr>
              <a:t>A </a:t>
            </a:r>
            <a:r>
              <a:rPr lang="en-US" sz="2000" b="1" dirty="0">
                <a:solidFill>
                  <a:srgbClr val="003D31"/>
                </a:solidFill>
              </a:rPr>
              <a:t>15-point gap </a:t>
            </a:r>
            <a:r>
              <a:rPr lang="en-US" sz="2000" dirty="0">
                <a:solidFill>
                  <a:srgbClr val="00604B"/>
                </a:solidFill>
              </a:rPr>
              <a:t>in total investments</a:t>
            </a:r>
          </a:p>
        </p:txBody>
      </p:sp>
      <p:sp>
        <p:nvSpPr>
          <p:cNvPr id="2" name="!!CoverSlideFooterText">
            <a:extLst>
              <a:ext uri="{FF2B5EF4-FFF2-40B4-BE49-F238E27FC236}">
                <a16:creationId xmlns:a16="http://schemas.microsoft.com/office/drawing/2014/main" id="{A99176FE-C451-5AD2-C8CC-0B99C3E89332}"/>
              </a:ext>
            </a:extLst>
          </p:cNvPr>
          <p:cNvSpPr/>
          <p:nvPr/>
        </p:nvSpPr>
        <p:spPr>
          <a:xfrm rot="5400000">
            <a:off x="11152792" y="6036620"/>
            <a:ext cx="1683187" cy="1642760"/>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3" name="!!CoverSlideFooterText">
            <a:extLst>
              <a:ext uri="{FF2B5EF4-FFF2-40B4-BE49-F238E27FC236}">
                <a16:creationId xmlns:a16="http://schemas.microsoft.com/office/drawing/2014/main" id="{9965DEF4-88C4-8B55-41BD-AA17FF51A6C6}"/>
              </a:ext>
            </a:extLst>
          </p:cNvPr>
          <p:cNvSpPr/>
          <p:nvPr/>
        </p:nvSpPr>
        <p:spPr>
          <a:xfrm rot="5400000">
            <a:off x="11465041" y="6053768"/>
            <a:ext cx="1021208"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TextBox 3">
            <a:extLst>
              <a:ext uri="{FF2B5EF4-FFF2-40B4-BE49-F238E27FC236}">
                <a16:creationId xmlns:a16="http://schemas.microsoft.com/office/drawing/2014/main" id="{248D972B-0496-3438-E84E-88A6A583538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12</a:t>
            </a:fld>
            <a:r>
              <a:rPr lang="en-US" sz="1100" dirty="0"/>
              <a:t> of 27</a:t>
            </a:r>
          </a:p>
        </p:txBody>
      </p:sp>
    </p:spTree>
    <p:extLst>
      <p:ext uri="{BB962C8B-B14F-4D97-AF65-F5344CB8AC3E}">
        <p14:creationId xmlns:p14="http://schemas.microsoft.com/office/powerpoint/2010/main" val="4123131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E4C3433B-C04C-4BFF-FA9D-7BFEF3874786}"/>
              </a:ext>
            </a:extLst>
          </p:cNvPr>
          <p:cNvSpPr/>
          <p:nvPr/>
        </p:nvSpPr>
        <p:spPr>
          <a:xfrm>
            <a:off x="7909367"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29354331-AB9A-5D51-A921-9C1B90E1F3C4}"/>
              </a:ext>
            </a:extLst>
          </p:cNvPr>
          <p:cNvGrpSpPr/>
          <p:nvPr/>
        </p:nvGrpSpPr>
        <p:grpSpPr>
          <a:xfrm>
            <a:off x="10797098" y="402428"/>
            <a:ext cx="757779" cy="160020"/>
            <a:chOff x="304800" y="914736"/>
            <a:chExt cx="757779" cy="160020"/>
          </a:xfrm>
        </p:grpSpPr>
        <p:sp>
          <p:nvSpPr>
            <p:cNvPr id="7" name="Oval 6">
              <a:extLst>
                <a:ext uri="{FF2B5EF4-FFF2-40B4-BE49-F238E27FC236}">
                  <a16:creationId xmlns:a16="http://schemas.microsoft.com/office/drawing/2014/main" id="{64BB1AD7-796F-0B89-D810-5112933F21E6}"/>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144DB1D-FCF8-20A5-E0CA-51233D4F4F5D}"/>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CAC980A-4EB5-0F10-37D3-B1C3F57E144A}"/>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5E34C57-DE87-E5C6-8BD4-F7F37FB1A6E7}"/>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Placeholder 34">
            <a:extLst>
              <a:ext uri="{FF2B5EF4-FFF2-40B4-BE49-F238E27FC236}">
                <a16:creationId xmlns:a16="http://schemas.microsoft.com/office/drawing/2014/main" id="{A69FDF59-7E82-805D-533E-462A1FAE3339}"/>
              </a:ext>
            </a:extLst>
          </p:cNvPr>
          <p:cNvPicPr>
            <a:picLocks noChangeAspect="1"/>
          </p:cNvPicPr>
          <p:nvPr/>
        </p:nvPicPr>
        <p:blipFill rotWithShape="1">
          <a:blip r:embed="rId3" cstate="print">
            <a:duotone>
              <a:prstClr val="black"/>
              <a:srgbClr val="00604B">
                <a:tint val="45000"/>
                <a:satMod val="400000"/>
              </a:srgbClr>
            </a:duotone>
            <a:extLst>
              <a:ext uri="{28A0092B-C50C-407E-A947-70E740481C1C}">
                <a14:useLocalDpi xmlns:a14="http://schemas.microsoft.com/office/drawing/2010/main" val="0"/>
              </a:ext>
            </a:extLst>
          </a:blip>
          <a:srcRect l="30419" t="13466" r="17126" b="-173"/>
          <a:stretch/>
        </p:blipFill>
        <p:spPr>
          <a:xfrm flipH="1">
            <a:off x="7423348" y="1438358"/>
            <a:ext cx="3885882" cy="4282122"/>
          </a:xfrm>
          <a:prstGeom prst="roundRect">
            <a:avLst>
              <a:gd name="adj" fmla="val 4509"/>
            </a:avLst>
          </a:prstGeom>
          <a:effectLst>
            <a:outerShdw blurRad="63500" sx="102000" sy="102000" algn="ctr" rotWithShape="0">
              <a:prstClr val="black">
                <a:alpha val="40000"/>
              </a:prstClr>
            </a:outerShdw>
          </a:effectLst>
        </p:spPr>
      </p:pic>
      <p:grpSp>
        <p:nvGrpSpPr>
          <p:cNvPr id="26" name="Group 25">
            <a:extLst>
              <a:ext uri="{FF2B5EF4-FFF2-40B4-BE49-F238E27FC236}">
                <a16:creationId xmlns:a16="http://schemas.microsoft.com/office/drawing/2014/main" id="{B7BD8200-4182-5395-0870-0025786EB5F8}"/>
              </a:ext>
            </a:extLst>
          </p:cNvPr>
          <p:cNvGrpSpPr/>
          <p:nvPr/>
        </p:nvGrpSpPr>
        <p:grpSpPr>
          <a:xfrm>
            <a:off x="-502604" y="-605455"/>
            <a:ext cx="1829720" cy="1829720"/>
            <a:chOff x="-416879" y="-567355"/>
            <a:chExt cx="1829720" cy="1829720"/>
          </a:xfrm>
        </p:grpSpPr>
        <p:sp>
          <p:nvSpPr>
            <p:cNvPr id="19" name="Block Arc 18">
              <a:extLst>
                <a:ext uri="{FF2B5EF4-FFF2-40B4-BE49-F238E27FC236}">
                  <a16:creationId xmlns:a16="http://schemas.microsoft.com/office/drawing/2014/main" id="{01ED4F0C-C1EB-2432-512E-B928418EFC9B}"/>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Block Arc 19">
              <a:extLst>
                <a:ext uri="{FF2B5EF4-FFF2-40B4-BE49-F238E27FC236}">
                  <a16:creationId xmlns:a16="http://schemas.microsoft.com/office/drawing/2014/main" id="{DA95AA4C-FDBC-6D09-DE04-C29DC122EBE6}"/>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Block Arc 20">
              <a:extLst>
                <a:ext uri="{FF2B5EF4-FFF2-40B4-BE49-F238E27FC236}">
                  <a16:creationId xmlns:a16="http://schemas.microsoft.com/office/drawing/2014/main" id="{1FD15E03-601C-E4EF-D0E7-24CD1E2E2861}"/>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extBox 1">
            <a:extLst>
              <a:ext uri="{FF2B5EF4-FFF2-40B4-BE49-F238E27FC236}">
                <a16:creationId xmlns:a16="http://schemas.microsoft.com/office/drawing/2014/main" id="{835B76E4-9B46-FE29-0E70-93C83C497D77}"/>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8-25</a:t>
            </a:r>
          </a:p>
        </p:txBody>
      </p:sp>
      <p:sp>
        <p:nvSpPr>
          <p:cNvPr id="25" name="TextBox 24">
            <a:extLst>
              <a:ext uri="{FF2B5EF4-FFF2-40B4-BE49-F238E27FC236}">
                <a16:creationId xmlns:a16="http://schemas.microsoft.com/office/drawing/2014/main" id="{68E208F7-DC22-CD52-EA81-7E2AF47320C4}"/>
              </a:ext>
            </a:extLst>
          </p:cNvPr>
          <p:cNvSpPr txBox="1"/>
          <p:nvPr/>
        </p:nvSpPr>
        <p:spPr>
          <a:xfrm>
            <a:off x="758008" y="1499523"/>
            <a:ext cx="5462488" cy="3939540"/>
          </a:xfrm>
          <a:prstGeom prst="rect">
            <a:avLst/>
          </a:prstGeom>
          <a:noFill/>
          <a:ln w="57150">
            <a:noFill/>
          </a:ln>
          <a:effectLst/>
        </p:spPr>
        <p:txBody>
          <a:bodyPr wrap="square" rtlCol="0">
            <a:spAutoFit/>
          </a:bodyPr>
          <a:lstStyle/>
          <a:p>
            <a:pPr algn="ctr"/>
            <a:r>
              <a:rPr lang="en-US" sz="3600" b="1" dirty="0">
                <a:solidFill>
                  <a:srgbClr val="00604B"/>
                </a:solidFill>
              </a:rPr>
              <a:t> </a:t>
            </a:r>
            <a:r>
              <a:rPr lang="en-US" sz="13800" b="1" dirty="0">
                <a:solidFill>
                  <a:srgbClr val="00604B"/>
                </a:solidFill>
              </a:rPr>
              <a:t>43% </a:t>
            </a:r>
          </a:p>
          <a:p>
            <a:pPr algn="ctr"/>
            <a:r>
              <a:rPr lang="en-US" sz="2800" dirty="0">
                <a:solidFill>
                  <a:srgbClr val="00604B"/>
                </a:solidFill>
                <a:latin typeface="+mj-lt"/>
              </a:rPr>
              <a:t>of female retirees in our study reported having </a:t>
            </a:r>
            <a:r>
              <a:rPr lang="en-US" sz="2800" b="1" dirty="0">
                <a:solidFill>
                  <a:srgbClr val="00604B"/>
                </a:solidFill>
              </a:rPr>
              <a:t>less than $250,000</a:t>
            </a:r>
            <a:r>
              <a:rPr lang="en-US" sz="2800" dirty="0">
                <a:solidFill>
                  <a:srgbClr val="00604B"/>
                </a:solidFill>
              </a:rPr>
              <a:t> </a:t>
            </a:r>
            <a:r>
              <a:rPr lang="en-US" sz="2800" dirty="0">
                <a:solidFill>
                  <a:srgbClr val="00604B"/>
                </a:solidFill>
                <a:latin typeface="+mj-lt"/>
              </a:rPr>
              <a:t>in investments at the time of retirement.</a:t>
            </a:r>
          </a:p>
        </p:txBody>
      </p:sp>
      <p:sp>
        <p:nvSpPr>
          <p:cNvPr id="28" name="TextBox 27">
            <a:extLst>
              <a:ext uri="{FF2B5EF4-FFF2-40B4-BE49-F238E27FC236}">
                <a16:creationId xmlns:a16="http://schemas.microsoft.com/office/drawing/2014/main" id="{92C54EA1-9794-836F-B905-927145F6828C}"/>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6EC47FCA-2286-F9A4-5C35-6827ABC5D452}"/>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13</a:t>
            </a:fld>
            <a:r>
              <a:rPr lang="en-US" sz="1100" dirty="0">
                <a:solidFill>
                  <a:schemeClr val="bg1"/>
                </a:solidFill>
              </a:rPr>
              <a:t> of 27</a:t>
            </a:r>
          </a:p>
        </p:txBody>
      </p:sp>
    </p:spTree>
    <p:extLst>
      <p:ext uri="{BB962C8B-B14F-4D97-AF65-F5344CB8AC3E}">
        <p14:creationId xmlns:p14="http://schemas.microsoft.com/office/powerpoint/2010/main" val="3468190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EE219B4-20D7-9D65-676F-9CA35BD9DFB4}"/>
              </a:ext>
            </a:extLst>
          </p:cNvPr>
          <p:cNvPicPr>
            <a:picLocks noChangeAspect="1" noChangeArrowheads="1"/>
          </p:cNvPicPr>
          <p:nvPr/>
        </p:nvPicPr>
        <p:blipFill>
          <a:blip r:embed="rId3" cstate="print">
            <a:duotone>
              <a:prstClr val="black"/>
              <a:srgbClr val="B7D8CB">
                <a:tint val="45000"/>
                <a:satMod val="400000"/>
              </a:srgbClr>
            </a:duotone>
            <a:extLst>
              <a:ext uri="{28A0092B-C50C-407E-A947-70E740481C1C}">
                <a14:useLocalDpi xmlns:a14="http://schemas.microsoft.com/office/drawing/2010/main" val="0"/>
              </a:ext>
            </a:extLst>
          </a:blip>
          <a:srcRect l="25186" r="25186"/>
          <a:stretch/>
        </p:blipFill>
        <p:spPr bwMode="auto">
          <a:xfrm>
            <a:off x="0" y="-6884"/>
            <a:ext cx="5102427" cy="6864883"/>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598942"/>
            <a:ext cx="7089567"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Key risks women face in retirement</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604B"/>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E9417F9-87B4-4BA9-39E9-60D1CF0F0B32}"/>
              </a:ext>
            </a:extLst>
          </p:cNvPr>
          <p:cNvGrpSpPr/>
          <p:nvPr/>
        </p:nvGrpSpPr>
        <p:grpSpPr>
          <a:xfrm>
            <a:off x="476433" y="572110"/>
            <a:ext cx="757779" cy="160020"/>
            <a:chOff x="304800" y="914736"/>
            <a:chExt cx="757779" cy="160020"/>
          </a:xfrm>
        </p:grpSpPr>
        <p:sp>
          <p:nvSpPr>
            <p:cNvPr id="28" name="Oval 27">
              <a:extLst>
                <a:ext uri="{FF2B5EF4-FFF2-40B4-BE49-F238E27FC236}">
                  <a16:creationId xmlns:a16="http://schemas.microsoft.com/office/drawing/2014/main" id="{51848F0A-45DD-9A35-53EB-4D1282766BE3}"/>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F510A6B-4923-44D7-60F0-9436E100079E}"/>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56EDD9A-A46F-9DAD-0C2C-0EB36047142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197B259-63E3-6F13-27F7-376B5E01EA7F}"/>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3D3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 name="TextBox 1">
            <a:extLst>
              <a:ext uri="{FF2B5EF4-FFF2-40B4-BE49-F238E27FC236}">
                <a16:creationId xmlns:a16="http://schemas.microsoft.com/office/drawing/2014/main" id="{7EF68A34-BDCA-58D2-DD2C-257A1DA68D4C}"/>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5" name="TextBox 4">
            <a:extLst>
              <a:ext uri="{FF2B5EF4-FFF2-40B4-BE49-F238E27FC236}">
                <a16:creationId xmlns:a16="http://schemas.microsoft.com/office/drawing/2014/main" id="{90307F1B-B75E-5CD6-04CB-D5307186CA50}"/>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14</a:t>
            </a:fld>
            <a:r>
              <a:rPr lang="en-US" sz="1100" dirty="0"/>
              <a:t> of 27</a:t>
            </a:r>
          </a:p>
        </p:txBody>
      </p:sp>
    </p:spTree>
    <p:extLst>
      <p:ext uri="{BB962C8B-B14F-4D97-AF65-F5344CB8AC3E}">
        <p14:creationId xmlns:p14="http://schemas.microsoft.com/office/powerpoint/2010/main" val="3092027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verSlideFooterText2">
            <a:extLst>
              <a:ext uri="{FF2B5EF4-FFF2-40B4-BE49-F238E27FC236}">
                <a16:creationId xmlns:a16="http://schemas.microsoft.com/office/drawing/2014/main" id="{4A3A024D-C41A-214D-CF6A-02B8B60E2D3C}"/>
              </a:ext>
            </a:extLst>
          </p:cNvPr>
          <p:cNvSpPr/>
          <p:nvPr/>
        </p:nvSpPr>
        <p:spPr>
          <a:xfrm>
            <a:off x="7909367"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F4A6C2F-0E07-980F-BEBF-C02E74B9AADF}"/>
              </a:ext>
            </a:extLst>
          </p:cNvPr>
          <p:cNvGrpSpPr/>
          <p:nvPr/>
        </p:nvGrpSpPr>
        <p:grpSpPr>
          <a:xfrm>
            <a:off x="10797098" y="402428"/>
            <a:ext cx="757779" cy="160020"/>
            <a:chOff x="304800" y="914736"/>
            <a:chExt cx="757779" cy="160020"/>
          </a:xfrm>
        </p:grpSpPr>
        <p:sp>
          <p:nvSpPr>
            <p:cNvPr id="5" name="Oval 4">
              <a:extLst>
                <a:ext uri="{FF2B5EF4-FFF2-40B4-BE49-F238E27FC236}">
                  <a16:creationId xmlns:a16="http://schemas.microsoft.com/office/drawing/2014/main" id="{D659DB64-B0EE-4874-B5E4-E4CB1B73C4EF}"/>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09E74F3-D0D3-3732-B572-4E727CD40123}"/>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FED55E1-5DA5-1AD5-8617-049BDE338D02}"/>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4CD6220-3269-C221-C176-26D1AB7BF4F2}"/>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Placeholder 34">
            <a:extLst>
              <a:ext uri="{FF2B5EF4-FFF2-40B4-BE49-F238E27FC236}">
                <a16:creationId xmlns:a16="http://schemas.microsoft.com/office/drawing/2014/main" id="{8AF73C29-EC76-0FEF-A9BA-DDB2097141D1}"/>
              </a:ext>
            </a:extLst>
          </p:cNvPr>
          <p:cNvPicPr>
            <a:picLocks noChangeAspect="1"/>
          </p:cNvPicPr>
          <p:nvPr/>
        </p:nvPicPr>
        <p:blipFill>
          <a:blip r:embed="rId2" cstate="print">
            <a:duotone>
              <a:prstClr val="black"/>
              <a:srgbClr val="B9F5E7">
                <a:tint val="45000"/>
                <a:satMod val="400000"/>
              </a:srgbClr>
            </a:duotone>
            <a:extLst>
              <a:ext uri="{28A0092B-C50C-407E-A947-70E740481C1C}">
                <a14:useLocalDpi xmlns:a14="http://schemas.microsoft.com/office/drawing/2010/main" val="0"/>
              </a:ext>
            </a:extLst>
          </a:blip>
          <a:srcRect l="19759" r="19759"/>
          <a:stretch/>
        </p:blipFill>
        <p:spPr>
          <a:xfrm flipH="1">
            <a:off x="7423348" y="1438358"/>
            <a:ext cx="3885882" cy="4282122"/>
          </a:xfrm>
          <a:prstGeom prst="roundRect">
            <a:avLst>
              <a:gd name="adj" fmla="val 4509"/>
            </a:avLst>
          </a:prstGeom>
          <a:effectLst>
            <a:outerShdw blurRad="63500" sx="102000" sy="102000" algn="ctr" rotWithShape="0">
              <a:prstClr val="black">
                <a:alpha val="40000"/>
              </a:prstClr>
            </a:outerShdw>
          </a:effectLst>
        </p:spPr>
      </p:pic>
      <p:sp>
        <p:nvSpPr>
          <p:cNvPr id="14" name="TextBox 13">
            <a:extLst>
              <a:ext uri="{FF2B5EF4-FFF2-40B4-BE49-F238E27FC236}">
                <a16:creationId xmlns:a16="http://schemas.microsoft.com/office/drawing/2014/main" id="{57590D70-ECC1-6116-0723-3F7A7297C9E1}"/>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8-25</a:t>
            </a:r>
          </a:p>
        </p:txBody>
      </p:sp>
      <p:sp>
        <p:nvSpPr>
          <p:cNvPr id="15" name="TextBox 14">
            <a:extLst>
              <a:ext uri="{FF2B5EF4-FFF2-40B4-BE49-F238E27FC236}">
                <a16:creationId xmlns:a16="http://schemas.microsoft.com/office/drawing/2014/main" id="{D6542C2C-B0B0-98A6-D8C7-7C25BBA37DAE}"/>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15</a:t>
            </a:fld>
            <a:r>
              <a:rPr lang="en-US" sz="1100" dirty="0">
                <a:solidFill>
                  <a:schemeClr val="bg1"/>
                </a:solidFill>
              </a:rPr>
              <a:t> of 27</a:t>
            </a:r>
          </a:p>
        </p:txBody>
      </p:sp>
      <p:grpSp>
        <p:nvGrpSpPr>
          <p:cNvPr id="40" name="Group 39">
            <a:extLst>
              <a:ext uri="{FF2B5EF4-FFF2-40B4-BE49-F238E27FC236}">
                <a16:creationId xmlns:a16="http://schemas.microsoft.com/office/drawing/2014/main" id="{5E5108C6-2ED4-8BF4-16A9-5060C04DDA56}"/>
              </a:ext>
            </a:extLst>
          </p:cNvPr>
          <p:cNvGrpSpPr/>
          <p:nvPr/>
        </p:nvGrpSpPr>
        <p:grpSpPr>
          <a:xfrm>
            <a:off x="723018" y="1476302"/>
            <a:ext cx="3028441" cy="589662"/>
            <a:chOff x="723018" y="1819742"/>
            <a:chExt cx="3028441" cy="589662"/>
          </a:xfrm>
        </p:grpSpPr>
        <p:sp>
          <p:nvSpPr>
            <p:cNvPr id="2" name="TextBox 1">
              <a:extLst>
                <a:ext uri="{FF2B5EF4-FFF2-40B4-BE49-F238E27FC236}">
                  <a16:creationId xmlns:a16="http://schemas.microsoft.com/office/drawing/2014/main" id="{28AF8C0E-087C-122C-5BC8-F4C191E02E2D}"/>
                </a:ext>
              </a:extLst>
            </p:cNvPr>
            <p:cNvSpPr txBox="1"/>
            <p:nvPr/>
          </p:nvSpPr>
          <p:spPr>
            <a:xfrm>
              <a:off x="1287899" y="1824629"/>
              <a:ext cx="2463560" cy="584775"/>
            </a:xfrm>
            <a:prstGeom prst="rect">
              <a:avLst/>
            </a:prstGeom>
            <a:noFill/>
          </p:spPr>
          <p:txBody>
            <a:bodyPr wrap="none" rtlCol="0">
              <a:spAutoFit/>
            </a:bodyPr>
            <a:lstStyle/>
            <a:p>
              <a:r>
                <a:rPr lang="en-US" sz="3200" dirty="0"/>
                <a:t>Longevity risk</a:t>
              </a:r>
            </a:p>
          </p:txBody>
        </p:sp>
        <p:pic>
          <p:nvPicPr>
            <p:cNvPr id="17" name="Picture 16" descr="Hands holding a heart with a check mark&#10;&#10;Description automatically generated">
              <a:extLst>
                <a:ext uri="{FF2B5EF4-FFF2-40B4-BE49-F238E27FC236}">
                  <a16:creationId xmlns:a16="http://schemas.microsoft.com/office/drawing/2014/main" id="{6CA0B320-332B-7C43-F67B-7E8B1538C8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018" y="1819742"/>
              <a:ext cx="513545" cy="513545"/>
            </a:xfrm>
            <a:prstGeom prst="rect">
              <a:avLst/>
            </a:prstGeom>
          </p:spPr>
        </p:pic>
      </p:grpSp>
      <p:grpSp>
        <p:nvGrpSpPr>
          <p:cNvPr id="39" name="Group 38">
            <a:extLst>
              <a:ext uri="{FF2B5EF4-FFF2-40B4-BE49-F238E27FC236}">
                <a16:creationId xmlns:a16="http://schemas.microsoft.com/office/drawing/2014/main" id="{C2EE83FA-3AA3-36F3-5BA2-F9782501DFE2}"/>
              </a:ext>
            </a:extLst>
          </p:cNvPr>
          <p:cNvGrpSpPr/>
          <p:nvPr/>
        </p:nvGrpSpPr>
        <p:grpSpPr>
          <a:xfrm>
            <a:off x="765231" y="2270970"/>
            <a:ext cx="6901127" cy="584775"/>
            <a:chOff x="765231" y="2614410"/>
            <a:chExt cx="6901127" cy="584775"/>
          </a:xfrm>
        </p:grpSpPr>
        <p:pic>
          <p:nvPicPr>
            <p:cNvPr id="27" name="Picture 26" descr="A clipboard with a chair and a bag of money&#10;&#10;Description automatically generated">
              <a:extLst>
                <a:ext uri="{FF2B5EF4-FFF2-40B4-BE49-F238E27FC236}">
                  <a16:creationId xmlns:a16="http://schemas.microsoft.com/office/drawing/2014/main" id="{34BA8688-B3DD-12D3-50AC-9A8E82A36F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231" y="2614410"/>
              <a:ext cx="522668" cy="522668"/>
            </a:xfrm>
            <a:prstGeom prst="rect">
              <a:avLst/>
            </a:prstGeom>
          </p:spPr>
        </p:pic>
        <p:sp>
          <p:nvSpPr>
            <p:cNvPr id="29" name="TextBox 28">
              <a:extLst>
                <a:ext uri="{FF2B5EF4-FFF2-40B4-BE49-F238E27FC236}">
                  <a16:creationId xmlns:a16="http://schemas.microsoft.com/office/drawing/2014/main" id="{0F6033C3-FBCA-9741-9AB2-0536BB332881}"/>
                </a:ext>
              </a:extLst>
            </p:cNvPr>
            <p:cNvSpPr txBox="1"/>
            <p:nvPr/>
          </p:nvSpPr>
          <p:spPr>
            <a:xfrm>
              <a:off x="1276292" y="2614410"/>
              <a:ext cx="6390066" cy="584775"/>
            </a:xfrm>
            <a:prstGeom prst="rect">
              <a:avLst/>
            </a:prstGeom>
            <a:noFill/>
          </p:spPr>
          <p:txBody>
            <a:bodyPr wrap="square">
              <a:spAutoFit/>
            </a:bodyPr>
            <a:lstStyle/>
            <a:p>
              <a:r>
                <a:rPr lang="en-US" sz="3200" dirty="0"/>
                <a:t>Lower retirement savings</a:t>
              </a:r>
            </a:p>
          </p:txBody>
        </p:sp>
      </p:grpSp>
      <p:grpSp>
        <p:nvGrpSpPr>
          <p:cNvPr id="38" name="Group 37">
            <a:extLst>
              <a:ext uri="{FF2B5EF4-FFF2-40B4-BE49-F238E27FC236}">
                <a16:creationId xmlns:a16="http://schemas.microsoft.com/office/drawing/2014/main" id="{C4214868-A40F-7278-9CC4-A1AE89833B33}"/>
              </a:ext>
            </a:extLst>
          </p:cNvPr>
          <p:cNvGrpSpPr/>
          <p:nvPr/>
        </p:nvGrpSpPr>
        <p:grpSpPr>
          <a:xfrm>
            <a:off x="661229" y="3074680"/>
            <a:ext cx="7016736" cy="584775"/>
            <a:chOff x="661229" y="3418120"/>
            <a:chExt cx="7016736" cy="584775"/>
          </a:xfrm>
        </p:grpSpPr>
        <p:pic>
          <p:nvPicPr>
            <p:cNvPr id="23" name="Picture 22" descr="A syringe and dollar sign&#10;&#10;Description automatically generated">
              <a:extLst>
                <a:ext uri="{FF2B5EF4-FFF2-40B4-BE49-F238E27FC236}">
                  <a16:creationId xmlns:a16="http://schemas.microsoft.com/office/drawing/2014/main" id="{D85F8BCB-2E12-72EE-D51B-A2FAD8A2EF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229" y="3418201"/>
              <a:ext cx="583843" cy="583843"/>
            </a:xfrm>
            <a:prstGeom prst="rect">
              <a:avLst/>
            </a:prstGeom>
          </p:spPr>
        </p:pic>
        <p:sp>
          <p:nvSpPr>
            <p:cNvPr id="31" name="TextBox 30">
              <a:extLst>
                <a:ext uri="{FF2B5EF4-FFF2-40B4-BE49-F238E27FC236}">
                  <a16:creationId xmlns:a16="http://schemas.microsoft.com/office/drawing/2014/main" id="{ADE8DD81-0154-BE33-BE5D-8CD229F58017}"/>
                </a:ext>
              </a:extLst>
            </p:cNvPr>
            <p:cNvSpPr txBox="1"/>
            <p:nvPr/>
          </p:nvSpPr>
          <p:spPr>
            <a:xfrm>
              <a:off x="1287899" y="3418120"/>
              <a:ext cx="6390066" cy="584775"/>
            </a:xfrm>
            <a:prstGeom prst="rect">
              <a:avLst/>
            </a:prstGeom>
            <a:noFill/>
          </p:spPr>
          <p:txBody>
            <a:bodyPr wrap="square">
              <a:spAutoFit/>
            </a:bodyPr>
            <a:lstStyle/>
            <a:p>
              <a:r>
                <a:rPr lang="en-US" sz="3200" dirty="0"/>
                <a:t>Healthcare costs</a:t>
              </a:r>
            </a:p>
          </p:txBody>
        </p:sp>
      </p:grpSp>
      <p:grpSp>
        <p:nvGrpSpPr>
          <p:cNvPr id="37" name="Group 36">
            <a:extLst>
              <a:ext uri="{FF2B5EF4-FFF2-40B4-BE49-F238E27FC236}">
                <a16:creationId xmlns:a16="http://schemas.microsoft.com/office/drawing/2014/main" id="{EE0AC7B5-285C-BAD9-C3AE-54B455700100}"/>
              </a:ext>
            </a:extLst>
          </p:cNvPr>
          <p:cNvGrpSpPr/>
          <p:nvPr/>
        </p:nvGrpSpPr>
        <p:grpSpPr>
          <a:xfrm>
            <a:off x="755023" y="3948952"/>
            <a:ext cx="6911335" cy="584775"/>
            <a:chOff x="755023" y="4292392"/>
            <a:chExt cx="6911335" cy="584775"/>
          </a:xfrm>
        </p:grpSpPr>
        <p:pic>
          <p:nvPicPr>
            <p:cNvPr id="19" name="Picture 18" descr="A green and black logo&#10;&#10;Description automatically generated">
              <a:extLst>
                <a:ext uri="{FF2B5EF4-FFF2-40B4-BE49-F238E27FC236}">
                  <a16:creationId xmlns:a16="http://schemas.microsoft.com/office/drawing/2014/main" id="{524BEB97-24B1-CF30-A6A0-F776B25005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023" y="4350879"/>
              <a:ext cx="467802" cy="467802"/>
            </a:xfrm>
            <a:prstGeom prst="rect">
              <a:avLst/>
            </a:prstGeom>
          </p:spPr>
        </p:pic>
        <p:sp>
          <p:nvSpPr>
            <p:cNvPr id="33" name="TextBox 32">
              <a:extLst>
                <a:ext uri="{FF2B5EF4-FFF2-40B4-BE49-F238E27FC236}">
                  <a16:creationId xmlns:a16="http://schemas.microsoft.com/office/drawing/2014/main" id="{457B440C-7441-A9F0-A5F7-2099F5F6269A}"/>
                </a:ext>
              </a:extLst>
            </p:cNvPr>
            <p:cNvSpPr txBox="1"/>
            <p:nvPr/>
          </p:nvSpPr>
          <p:spPr>
            <a:xfrm>
              <a:off x="1276292" y="4292392"/>
              <a:ext cx="6390066" cy="584775"/>
            </a:xfrm>
            <a:prstGeom prst="rect">
              <a:avLst/>
            </a:prstGeom>
            <a:noFill/>
          </p:spPr>
          <p:txBody>
            <a:bodyPr wrap="square">
              <a:spAutoFit/>
            </a:bodyPr>
            <a:lstStyle/>
            <a:p>
              <a:r>
                <a:rPr lang="en-US" sz="3200" dirty="0"/>
                <a:t>Gray divorce</a:t>
              </a:r>
            </a:p>
          </p:txBody>
        </p:sp>
      </p:grpSp>
      <p:grpSp>
        <p:nvGrpSpPr>
          <p:cNvPr id="36" name="Group 35">
            <a:extLst>
              <a:ext uri="{FF2B5EF4-FFF2-40B4-BE49-F238E27FC236}">
                <a16:creationId xmlns:a16="http://schemas.microsoft.com/office/drawing/2014/main" id="{1A853BE1-32CD-5AB2-700F-4F3F9D936798}"/>
              </a:ext>
            </a:extLst>
          </p:cNvPr>
          <p:cNvGrpSpPr/>
          <p:nvPr/>
        </p:nvGrpSpPr>
        <p:grpSpPr>
          <a:xfrm>
            <a:off x="737523" y="4808950"/>
            <a:ext cx="6620607" cy="1077218"/>
            <a:chOff x="737523" y="5152390"/>
            <a:chExt cx="6620607" cy="1077218"/>
          </a:xfrm>
        </p:grpSpPr>
        <p:pic>
          <p:nvPicPr>
            <p:cNvPr id="21" name="Picture 20" descr="A green and black hand with a plant&#10;&#10;Description automatically generated">
              <a:extLst>
                <a:ext uri="{FF2B5EF4-FFF2-40B4-BE49-F238E27FC236}">
                  <a16:creationId xmlns:a16="http://schemas.microsoft.com/office/drawing/2014/main" id="{A393AAD1-D6D1-0D92-C64A-E14E6862A9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7523" y="5234222"/>
              <a:ext cx="516683" cy="459514"/>
            </a:xfrm>
            <a:prstGeom prst="rect">
              <a:avLst/>
            </a:prstGeom>
          </p:spPr>
        </p:pic>
        <p:sp>
          <p:nvSpPr>
            <p:cNvPr id="35" name="TextBox 34">
              <a:extLst>
                <a:ext uri="{FF2B5EF4-FFF2-40B4-BE49-F238E27FC236}">
                  <a16:creationId xmlns:a16="http://schemas.microsoft.com/office/drawing/2014/main" id="{98DFF96B-1471-D34F-B19C-5ABFF829722B}"/>
                </a:ext>
              </a:extLst>
            </p:cNvPr>
            <p:cNvSpPr txBox="1"/>
            <p:nvPr/>
          </p:nvSpPr>
          <p:spPr>
            <a:xfrm>
              <a:off x="1288093" y="5152390"/>
              <a:ext cx="6070037" cy="1077218"/>
            </a:xfrm>
            <a:prstGeom prst="rect">
              <a:avLst/>
            </a:prstGeom>
            <a:noFill/>
          </p:spPr>
          <p:txBody>
            <a:bodyPr wrap="square">
              <a:spAutoFit/>
            </a:bodyPr>
            <a:lstStyle/>
            <a:p>
              <a:r>
                <a:rPr lang="en-US" sz="3200" dirty="0"/>
                <a:t>Lack of confidence in financial planning</a:t>
              </a:r>
            </a:p>
          </p:txBody>
        </p:sp>
      </p:grpSp>
      <p:sp>
        <p:nvSpPr>
          <p:cNvPr id="41" name="Google Shape;274;p33">
            <a:extLst>
              <a:ext uri="{FF2B5EF4-FFF2-40B4-BE49-F238E27FC236}">
                <a16:creationId xmlns:a16="http://schemas.microsoft.com/office/drawing/2014/main" id="{B0A9D344-34A1-8256-C2F3-43D5A8333F1E}"/>
              </a:ext>
            </a:extLst>
          </p:cNvPr>
          <p:cNvSpPr txBox="1"/>
          <p:nvPr/>
        </p:nvSpPr>
        <p:spPr>
          <a:xfrm>
            <a:off x="65852" y="457829"/>
            <a:ext cx="7089567" cy="55399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ea typeface="Inter-Regular"/>
                <a:cs typeface="Segoe UI" panose="020B0502040204020203" pitchFamily="34" charset="0"/>
                <a:sym typeface="Inter-Regular"/>
              </a:rPr>
              <a:t>Key risks women face in retirement</a:t>
            </a:r>
          </a:p>
        </p:txBody>
      </p:sp>
    </p:spTree>
    <p:extLst>
      <p:ext uri="{BB962C8B-B14F-4D97-AF65-F5344CB8AC3E}">
        <p14:creationId xmlns:p14="http://schemas.microsoft.com/office/powerpoint/2010/main" val="353838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1000"/>
                                        <p:tgtEl>
                                          <p:spTgt spid="39"/>
                                        </p:tgtEl>
                                      </p:cBhvr>
                                    </p:animEffect>
                                    <p:anim calcmode="lin" valueType="num">
                                      <p:cBhvr>
                                        <p:cTn id="14" dur="1000" fill="hold"/>
                                        <p:tgtEl>
                                          <p:spTgt spid="39"/>
                                        </p:tgtEl>
                                        <p:attrNameLst>
                                          <p:attrName>ppt_x</p:attrName>
                                        </p:attrNameLst>
                                      </p:cBhvr>
                                      <p:tavLst>
                                        <p:tav tm="0">
                                          <p:val>
                                            <p:strVal val="#ppt_x"/>
                                          </p:val>
                                        </p:tav>
                                        <p:tav tm="100000">
                                          <p:val>
                                            <p:strVal val="#ppt_x"/>
                                          </p:val>
                                        </p:tav>
                                      </p:tavLst>
                                    </p:anim>
                                    <p:anim calcmode="lin" valueType="num">
                                      <p:cBhvr>
                                        <p:cTn id="15" dur="1000" fill="hold"/>
                                        <p:tgtEl>
                                          <p:spTgt spid="3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1000"/>
                                        <p:tgtEl>
                                          <p:spTgt spid="37"/>
                                        </p:tgtEl>
                                      </p:cBhvr>
                                    </p:animEffect>
                                    <p:anim calcmode="lin" valueType="num">
                                      <p:cBhvr>
                                        <p:cTn id="26" dur="1000" fill="hold"/>
                                        <p:tgtEl>
                                          <p:spTgt spid="37"/>
                                        </p:tgtEl>
                                        <p:attrNameLst>
                                          <p:attrName>ppt_x</p:attrName>
                                        </p:attrNameLst>
                                      </p:cBhvr>
                                      <p:tavLst>
                                        <p:tav tm="0">
                                          <p:val>
                                            <p:strVal val="#ppt_x"/>
                                          </p:val>
                                        </p:tav>
                                        <p:tav tm="100000">
                                          <p:val>
                                            <p:strVal val="#ppt_x"/>
                                          </p:val>
                                        </p:tav>
                                      </p:tavLst>
                                    </p:anim>
                                    <p:anim calcmode="lin" valueType="num">
                                      <p:cBhvr>
                                        <p:cTn id="27" dur="1000" fill="hold"/>
                                        <p:tgtEl>
                                          <p:spTgt spid="37"/>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65FA317E-5EF1-C0E3-ADEF-1384BC4D5DA1}"/>
              </a:ext>
            </a:extLst>
          </p:cNvPr>
          <p:cNvSpPr/>
          <p:nvPr/>
        </p:nvSpPr>
        <p:spPr>
          <a:xfrm>
            <a:off x="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B9F5E7"/>
                </a:solidFill>
              </a:rPr>
              <a:t>Consider financial products </a:t>
            </a:r>
            <a:br>
              <a:rPr lang="en-US" sz="2400" dirty="0">
                <a:solidFill>
                  <a:srgbClr val="B9F5E7"/>
                </a:solidFill>
              </a:rPr>
            </a:br>
            <a:r>
              <a:rPr lang="en-US" sz="2400" dirty="0">
                <a:solidFill>
                  <a:srgbClr val="B9F5E7"/>
                </a:solidFill>
              </a:rPr>
              <a:t>like annuities that provide guaranteed income for life. </a:t>
            </a:r>
            <a:br>
              <a:rPr lang="en-US" sz="2400" dirty="0">
                <a:solidFill>
                  <a:srgbClr val="B9F5E7"/>
                </a:solidFill>
              </a:rPr>
            </a:br>
            <a:r>
              <a:rPr lang="en-US" sz="2400" dirty="0">
                <a:solidFill>
                  <a:srgbClr val="B9F5E7"/>
                </a:solidFill>
              </a:rPr>
              <a:t>This helps protect against the risk of outliving your savings.</a:t>
            </a:r>
          </a:p>
        </p:txBody>
      </p:sp>
      <p:grpSp>
        <p:nvGrpSpPr>
          <p:cNvPr id="5" name="Group 4">
            <a:extLst>
              <a:ext uri="{FF2B5EF4-FFF2-40B4-BE49-F238E27FC236}">
                <a16:creationId xmlns:a16="http://schemas.microsoft.com/office/drawing/2014/main" id="{134AFB76-93D6-3091-F411-058DCA27B91D}"/>
              </a:ext>
            </a:extLst>
          </p:cNvPr>
          <p:cNvGrpSpPr/>
          <p:nvPr/>
        </p:nvGrpSpPr>
        <p:grpSpPr>
          <a:xfrm>
            <a:off x="335031" y="402428"/>
            <a:ext cx="757779" cy="160020"/>
            <a:chOff x="304800" y="914736"/>
            <a:chExt cx="757779" cy="160020"/>
          </a:xfrm>
        </p:grpSpPr>
        <p:sp>
          <p:nvSpPr>
            <p:cNvPr id="6" name="Oval 5">
              <a:extLst>
                <a:ext uri="{FF2B5EF4-FFF2-40B4-BE49-F238E27FC236}">
                  <a16:creationId xmlns:a16="http://schemas.microsoft.com/office/drawing/2014/main" id="{F6A1E219-2C23-D798-B90E-D9A96C543A57}"/>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F2F0640-AD4F-FD20-A173-2D3532A51B67}"/>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25424F1-D607-0C3F-C4DD-2AE2E7275030}"/>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4170F0B-F3A0-42A5-36CE-5E8A151CE964}"/>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06C163B5-4870-9E3A-99FD-84C07092E839}"/>
              </a:ext>
            </a:extLst>
          </p:cNvPr>
          <p:cNvGrpSpPr/>
          <p:nvPr/>
        </p:nvGrpSpPr>
        <p:grpSpPr>
          <a:xfrm rot="5663574">
            <a:off x="11042148" y="-754129"/>
            <a:ext cx="1829720" cy="1829720"/>
            <a:chOff x="-416879" y="-567355"/>
            <a:chExt cx="1829720" cy="1829720"/>
          </a:xfrm>
        </p:grpSpPr>
        <p:sp>
          <p:nvSpPr>
            <p:cNvPr id="11" name="Block Arc 10">
              <a:extLst>
                <a:ext uri="{FF2B5EF4-FFF2-40B4-BE49-F238E27FC236}">
                  <a16:creationId xmlns:a16="http://schemas.microsoft.com/office/drawing/2014/main" id="{0CD5D794-9BDD-AB53-E57F-0DF04EA54D84}"/>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8C7D92C5-6907-AE64-2E08-075C369BD71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F91FD87E-D842-2571-EBAE-4F87ADB5EC0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8982CC83-FB7E-9A9C-4FED-837C0973C5F7}"/>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19" name="TextBox 18">
            <a:extLst>
              <a:ext uri="{FF2B5EF4-FFF2-40B4-BE49-F238E27FC236}">
                <a16:creationId xmlns:a16="http://schemas.microsoft.com/office/drawing/2014/main" id="{F67DAC07-62A8-00FB-13F4-B280B490ACF5}"/>
              </a:ext>
            </a:extLst>
          </p:cNvPr>
          <p:cNvSpPr txBox="1"/>
          <p:nvPr/>
        </p:nvSpPr>
        <p:spPr>
          <a:xfrm>
            <a:off x="4282633" y="6596390"/>
            <a:ext cx="3130358" cy="261610"/>
          </a:xfrm>
          <a:prstGeom prst="rect">
            <a:avLst/>
          </a:prstGeom>
          <a:noFill/>
        </p:spPr>
        <p:txBody>
          <a:bodyPr wrap="square">
            <a:spAutoFit/>
          </a:bodyPr>
          <a:lstStyle/>
          <a:p>
            <a:r>
              <a:rPr lang="en-US" sz="1100" dirty="0"/>
              <a:t> Source: https://wiserwomen.org/?id=184]</a:t>
            </a:r>
          </a:p>
        </p:txBody>
      </p:sp>
      <p:grpSp>
        <p:nvGrpSpPr>
          <p:cNvPr id="22" name="Group 21">
            <a:extLst>
              <a:ext uri="{FF2B5EF4-FFF2-40B4-BE49-F238E27FC236}">
                <a16:creationId xmlns:a16="http://schemas.microsoft.com/office/drawing/2014/main" id="{54AC38F0-C59B-3D56-DC69-9E6C799DDC2E}"/>
              </a:ext>
            </a:extLst>
          </p:cNvPr>
          <p:cNvGrpSpPr/>
          <p:nvPr/>
        </p:nvGrpSpPr>
        <p:grpSpPr>
          <a:xfrm>
            <a:off x="4504737" y="336034"/>
            <a:ext cx="3349880" cy="646331"/>
            <a:chOff x="723018" y="1753348"/>
            <a:chExt cx="3349880" cy="646331"/>
          </a:xfrm>
        </p:grpSpPr>
        <p:sp>
          <p:nvSpPr>
            <p:cNvPr id="23" name="TextBox 22">
              <a:extLst>
                <a:ext uri="{FF2B5EF4-FFF2-40B4-BE49-F238E27FC236}">
                  <a16:creationId xmlns:a16="http://schemas.microsoft.com/office/drawing/2014/main" id="{9C749C6A-4FB0-C4C9-067F-2FA2B2831FAD}"/>
                </a:ext>
              </a:extLst>
            </p:cNvPr>
            <p:cNvSpPr txBox="1"/>
            <p:nvPr/>
          </p:nvSpPr>
          <p:spPr>
            <a:xfrm>
              <a:off x="1279313" y="1753348"/>
              <a:ext cx="2793585" cy="646331"/>
            </a:xfrm>
            <a:prstGeom prst="rect">
              <a:avLst/>
            </a:prstGeom>
            <a:noFill/>
          </p:spPr>
          <p:txBody>
            <a:bodyPr wrap="none" rtlCol="0">
              <a:spAutoFit/>
            </a:bodyPr>
            <a:lstStyle/>
            <a:p>
              <a:r>
                <a:rPr lang="en-US" sz="3600" b="1" dirty="0"/>
                <a:t>Longevity risk</a:t>
              </a:r>
            </a:p>
          </p:txBody>
        </p:sp>
        <p:pic>
          <p:nvPicPr>
            <p:cNvPr id="24" name="Picture 23" descr="Hands holding a heart with a check mark&#10;&#10;Description automatically generated">
              <a:extLst>
                <a:ext uri="{FF2B5EF4-FFF2-40B4-BE49-F238E27FC236}">
                  <a16:creationId xmlns:a16="http://schemas.microsoft.com/office/drawing/2014/main" id="{DE0F9FE4-DBBD-BF4C-C723-004876E28A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018" y="1819742"/>
              <a:ext cx="513545" cy="513545"/>
            </a:xfrm>
            <a:prstGeom prst="rect">
              <a:avLst/>
            </a:prstGeom>
          </p:spPr>
        </p:pic>
      </p:grpSp>
      <p:grpSp>
        <p:nvGrpSpPr>
          <p:cNvPr id="29" name="Group 28">
            <a:extLst>
              <a:ext uri="{FF2B5EF4-FFF2-40B4-BE49-F238E27FC236}">
                <a16:creationId xmlns:a16="http://schemas.microsoft.com/office/drawing/2014/main" id="{089C8A93-622B-31E0-5F86-46DA80245E88}"/>
              </a:ext>
            </a:extLst>
          </p:cNvPr>
          <p:cNvGrpSpPr/>
          <p:nvPr/>
        </p:nvGrpSpPr>
        <p:grpSpPr>
          <a:xfrm>
            <a:off x="5182569" y="1867436"/>
            <a:ext cx="5739685" cy="2495558"/>
            <a:chOff x="5151549" y="1558343"/>
            <a:chExt cx="5739685" cy="2495558"/>
          </a:xfrm>
        </p:grpSpPr>
        <p:sp>
          <p:nvSpPr>
            <p:cNvPr id="16" name="Rectangle: Rounded Corners 15">
              <a:extLst>
                <a:ext uri="{FF2B5EF4-FFF2-40B4-BE49-F238E27FC236}">
                  <a16:creationId xmlns:a16="http://schemas.microsoft.com/office/drawing/2014/main" id="{88645DA3-46B5-697F-0133-F90DC58A13ED}"/>
                </a:ext>
              </a:extLst>
            </p:cNvPr>
            <p:cNvSpPr/>
            <p:nvPr/>
          </p:nvSpPr>
          <p:spPr>
            <a:xfrm>
              <a:off x="5151549" y="1558343"/>
              <a:ext cx="5739685" cy="2495558"/>
            </a:xfrm>
            <a:prstGeom prst="roundRect">
              <a:avLst/>
            </a:prstGeom>
            <a:noFill/>
            <a:ln w="38100">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6" name="TextBox 25">
              <a:extLst>
                <a:ext uri="{FF2B5EF4-FFF2-40B4-BE49-F238E27FC236}">
                  <a16:creationId xmlns:a16="http://schemas.microsoft.com/office/drawing/2014/main" id="{CFF765F2-9327-52ED-2063-E214BCC0E9C0}"/>
                </a:ext>
              </a:extLst>
            </p:cNvPr>
            <p:cNvSpPr txBox="1"/>
            <p:nvPr/>
          </p:nvSpPr>
          <p:spPr>
            <a:xfrm>
              <a:off x="5205212" y="1771463"/>
              <a:ext cx="5632361" cy="2062103"/>
            </a:xfrm>
            <a:prstGeom prst="rect">
              <a:avLst/>
            </a:prstGeom>
            <a:noFill/>
          </p:spPr>
          <p:txBody>
            <a:bodyPr wrap="square">
              <a:spAutoFit/>
            </a:bodyPr>
            <a:lstStyle/>
            <a:p>
              <a:pPr algn="ctr"/>
              <a:r>
                <a:rPr lang="en-US" sz="3200" b="1" dirty="0">
                  <a:solidFill>
                    <a:srgbClr val="00604B"/>
                  </a:solidFill>
                </a:rPr>
                <a:t>80% of men die married </a:t>
              </a:r>
              <a:r>
                <a:rPr lang="en-US" sz="3200" dirty="0">
                  <a:solidFill>
                    <a:srgbClr val="00604B"/>
                  </a:solidFill>
                  <a:latin typeface="+mj-lt"/>
                </a:rPr>
                <a:t>but </a:t>
              </a:r>
              <a:r>
                <a:rPr lang="en-US" sz="3200" b="1" dirty="0">
                  <a:solidFill>
                    <a:srgbClr val="00604B"/>
                  </a:solidFill>
                </a:rPr>
                <a:t>80% of women die single</a:t>
              </a:r>
              <a:r>
                <a:rPr lang="en-US" sz="3200" dirty="0">
                  <a:solidFill>
                    <a:srgbClr val="00604B"/>
                  </a:solidFill>
                </a:rPr>
                <a:t>, </a:t>
              </a:r>
              <a:br>
                <a:rPr lang="en-US" sz="3200" dirty="0">
                  <a:solidFill>
                    <a:srgbClr val="00604B"/>
                  </a:solidFill>
                </a:rPr>
              </a:br>
              <a:r>
                <a:rPr lang="en-US" sz="3200" dirty="0">
                  <a:solidFill>
                    <a:srgbClr val="00604B"/>
                  </a:solidFill>
                  <a:latin typeface="+mj-lt"/>
                </a:rPr>
                <a:t>according to the Women’s Institute for a Secure Retirement.</a:t>
              </a:r>
            </a:p>
          </p:txBody>
        </p:sp>
      </p:grpSp>
      <p:sp>
        <p:nvSpPr>
          <p:cNvPr id="2" name="TextBox 1">
            <a:extLst>
              <a:ext uri="{FF2B5EF4-FFF2-40B4-BE49-F238E27FC236}">
                <a16:creationId xmlns:a16="http://schemas.microsoft.com/office/drawing/2014/main" id="{CA69EDFE-36A9-E455-35FA-43EB96D59759}"/>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16</a:t>
            </a:fld>
            <a:r>
              <a:rPr lang="en-US" sz="1100" dirty="0"/>
              <a:t> of 27</a:t>
            </a:r>
          </a:p>
        </p:txBody>
      </p:sp>
      <p:sp>
        <p:nvSpPr>
          <p:cNvPr id="3" name="TextBox 2">
            <a:extLst>
              <a:ext uri="{FF2B5EF4-FFF2-40B4-BE49-F238E27FC236}">
                <a16:creationId xmlns:a16="http://schemas.microsoft.com/office/drawing/2014/main" id="{766C7FCD-B42D-6D65-62A0-3C674877AA17}"/>
              </a:ext>
            </a:extLst>
          </p:cNvPr>
          <p:cNvSpPr txBox="1"/>
          <p:nvPr/>
        </p:nvSpPr>
        <p:spPr>
          <a:xfrm>
            <a:off x="5182568" y="4576114"/>
            <a:ext cx="5739686" cy="923330"/>
          </a:xfrm>
          <a:prstGeom prst="rect">
            <a:avLst/>
          </a:prstGeom>
          <a:noFill/>
        </p:spPr>
        <p:txBody>
          <a:bodyPr wrap="square">
            <a:spAutoFit/>
          </a:bodyPr>
          <a:lstStyle/>
          <a:p>
            <a:pPr algn="ctr"/>
            <a:r>
              <a:rPr lang="en-US" dirty="0">
                <a:solidFill>
                  <a:srgbClr val="00604B"/>
                </a:solidFill>
                <a:latin typeface="+mj-lt"/>
              </a:rPr>
              <a:t>Women tend to live longer than men, meaning they need to plan for a retirement that could last 20 to 30 years or more. </a:t>
            </a:r>
            <a:r>
              <a:rPr lang="en-US" b="1" dirty="0">
                <a:solidFill>
                  <a:srgbClr val="00604B"/>
                </a:solidFill>
              </a:rPr>
              <a:t>This increases the risk of running out of savings.</a:t>
            </a:r>
          </a:p>
        </p:txBody>
      </p:sp>
    </p:spTree>
    <p:extLst>
      <p:ext uri="{BB962C8B-B14F-4D97-AF65-F5344CB8AC3E}">
        <p14:creationId xmlns:p14="http://schemas.microsoft.com/office/powerpoint/2010/main" val="397319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65FA317E-5EF1-C0E3-ADEF-1384BC4D5DA1}"/>
              </a:ext>
            </a:extLst>
          </p:cNvPr>
          <p:cNvSpPr/>
          <p:nvPr/>
        </p:nvSpPr>
        <p:spPr>
          <a:xfrm>
            <a:off x="790766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B9F5E7"/>
                </a:solidFill>
              </a:rPr>
              <a:t>Start planning and saving as early as possible. Consider working with a financial </a:t>
            </a:r>
            <a:br>
              <a:rPr lang="en-US" sz="2400" dirty="0">
                <a:solidFill>
                  <a:srgbClr val="B9F5E7"/>
                </a:solidFill>
              </a:rPr>
            </a:br>
            <a:r>
              <a:rPr lang="en-US" sz="2400" dirty="0">
                <a:solidFill>
                  <a:srgbClr val="B9F5E7"/>
                </a:solidFill>
              </a:rPr>
              <a:t>advisor to develop a plan that includes setting aside more funds in tax-advantaged accounts like IRAs or 401(k)s. </a:t>
            </a:r>
            <a:endParaRPr lang="en-US" sz="3600" dirty="0">
              <a:solidFill>
                <a:srgbClr val="B9F5E7"/>
              </a:solidFill>
            </a:endParaRPr>
          </a:p>
        </p:txBody>
      </p:sp>
      <p:grpSp>
        <p:nvGrpSpPr>
          <p:cNvPr id="5" name="Group 4">
            <a:extLst>
              <a:ext uri="{FF2B5EF4-FFF2-40B4-BE49-F238E27FC236}">
                <a16:creationId xmlns:a16="http://schemas.microsoft.com/office/drawing/2014/main" id="{134AFB76-93D6-3091-F411-058DCA27B91D}"/>
              </a:ext>
            </a:extLst>
          </p:cNvPr>
          <p:cNvGrpSpPr/>
          <p:nvPr/>
        </p:nvGrpSpPr>
        <p:grpSpPr>
          <a:xfrm>
            <a:off x="11089159" y="402428"/>
            <a:ext cx="757779" cy="160020"/>
            <a:chOff x="304800" y="914736"/>
            <a:chExt cx="757779" cy="160020"/>
          </a:xfrm>
        </p:grpSpPr>
        <p:sp>
          <p:nvSpPr>
            <p:cNvPr id="6" name="Oval 5">
              <a:extLst>
                <a:ext uri="{FF2B5EF4-FFF2-40B4-BE49-F238E27FC236}">
                  <a16:creationId xmlns:a16="http://schemas.microsoft.com/office/drawing/2014/main" id="{F6A1E219-2C23-D798-B90E-D9A96C543A57}"/>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F2F0640-AD4F-FD20-A173-2D3532A51B67}"/>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25424F1-D607-0C3F-C4DD-2AE2E7275030}"/>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4170F0B-F3A0-42A5-36CE-5E8A151CE964}"/>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06C163B5-4870-9E3A-99FD-84C07092E839}"/>
              </a:ext>
            </a:extLst>
          </p:cNvPr>
          <p:cNvGrpSpPr/>
          <p:nvPr/>
        </p:nvGrpSpPr>
        <p:grpSpPr>
          <a:xfrm rot="15817324">
            <a:off x="-412456" y="5540711"/>
            <a:ext cx="1829720" cy="1829720"/>
            <a:chOff x="-416879" y="-567355"/>
            <a:chExt cx="1829720" cy="1829720"/>
          </a:xfrm>
        </p:grpSpPr>
        <p:sp>
          <p:nvSpPr>
            <p:cNvPr id="11" name="Block Arc 10">
              <a:extLst>
                <a:ext uri="{FF2B5EF4-FFF2-40B4-BE49-F238E27FC236}">
                  <a16:creationId xmlns:a16="http://schemas.microsoft.com/office/drawing/2014/main" id="{0CD5D794-9BDD-AB53-E57F-0DF04EA54D84}"/>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8C7D92C5-6907-AE64-2E08-075C369BD71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F91FD87E-D842-2571-EBAE-4F87ADB5EC0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6" name="TextBox 25">
            <a:extLst>
              <a:ext uri="{FF2B5EF4-FFF2-40B4-BE49-F238E27FC236}">
                <a16:creationId xmlns:a16="http://schemas.microsoft.com/office/drawing/2014/main" id="{CFF765F2-9327-52ED-2063-E214BCC0E9C0}"/>
              </a:ext>
            </a:extLst>
          </p:cNvPr>
          <p:cNvSpPr txBox="1"/>
          <p:nvPr/>
        </p:nvSpPr>
        <p:spPr>
          <a:xfrm>
            <a:off x="553792" y="1829335"/>
            <a:ext cx="6704004" cy="3046988"/>
          </a:xfrm>
          <a:prstGeom prst="rect">
            <a:avLst/>
          </a:prstGeom>
          <a:noFill/>
        </p:spPr>
        <p:txBody>
          <a:bodyPr wrap="square">
            <a:spAutoFit/>
          </a:bodyPr>
          <a:lstStyle/>
          <a:p>
            <a:pPr algn="ctr"/>
            <a:r>
              <a:rPr lang="en-US" sz="3200" dirty="0">
                <a:solidFill>
                  <a:srgbClr val="19A683"/>
                </a:solidFill>
                <a:latin typeface="+mj-lt"/>
              </a:rPr>
              <a:t>Women often </a:t>
            </a:r>
            <a:r>
              <a:rPr lang="en-US" sz="3200" b="1" dirty="0">
                <a:solidFill>
                  <a:srgbClr val="19A683"/>
                </a:solidFill>
              </a:rPr>
              <a:t>earn less over their careers</a:t>
            </a:r>
            <a:r>
              <a:rPr lang="en-US" sz="3200" dirty="0">
                <a:solidFill>
                  <a:srgbClr val="19A683"/>
                </a:solidFill>
              </a:rPr>
              <a:t> </a:t>
            </a:r>
            <a:r>
              <a:rPr lang="en-US" sz="3200" dirty="0">
                <a:solidFill>
                  <a:srgbClr val="19A683"/>
                </a:solidFill>
                <a:latin typeface="+mj-lt"/>
              </a:rPr>
              <a:t>due to wage gaps and time taken out of the workforce to care for children or elderly family members. </a:t>
            </a:r>
            <a:br>
              <a:rPr lang="en-US" sz="3200" dirty="0">
                <a:solidFill>
                  <a:srgbClr val="19A683"/>
                </a:solidFill>
                <a:latin typeface="+mj-lt"/>
              </a:rPr>
            </a:br>
            <a:r>
              <a:rPr lang="en-US" sz="3200" dirty="0">
                <a:solidFill>
                  <a:srgbClr val="19A683"/>
                </a:solidFill>
                <a:latin typeface="+mj-lt"/>
              </a:rPr>
              <a:t>As a result, </a:t>
            </a:r>
            <a:r>
              <a:rPr lang="en-US" sz="3200" b="1" dirty="0">
                <a:solidFill>
                  <a:srgbClr val="19A683"/>
                </a:solidFill>
              </a:rPr>
              <a:t>their retirement savings may be lower</a:t>
            </a:r>
            <a:r>
              <a:rPr lang="en-US" sz="3200" dirty="0">
                <a:solidFill>
                  <a:srgbClr val="19A683"/>
                </a:solidFill>
                <a:latin typeface="+mj-lt"/>
              </a:rPr>
              <a:t> compared to men’s.</a:t>
            </a:r>
          </a:p>
        </p:txBody>
      </p:sp>
      <p:grpSp>
        <p:nvGrpSpPr>
          <p:cNvPr id="3" name="Group 2">
            <a:extLst>
              <a:ext uri="{FF2B5EF4-FFF2-40B4-BE49-F238E27FC236}">
                <a16:creationId xmlns:a16="http://schemas.microsoft.com/office/drawing/2014/main" id="{E846BBEC-2F50-7453-B6A4-7EC5590D7CAD}"/>
              </a:ext>
            </a:extLst>
          </p:cNvPr>
          <p:cNvGrpSpPr/>
          <p:nvPr/>
        </p:nvGrpSpPr>
        <p:grpSpPr>
          <a:xfrm>
            <a:off x="345062" y="340596"/>
            <a:ext cx="6912734" cy="646331"/>
            <a:chOff x="765231" y="2552578"/>
            <a:chExt cx="6912734" cy="646331"/>
          </a:xfrm>
        </p:grpSpPr>
        <p:pic>
          <p:nvPicPr>
            <p:cNvPr id="14" name="Picture 13" descr="A clipboard with a chair and a bag of money&#10;&#10;Description automatically generated">
              <a:extLst>
                <a:ext uri="{FF2B5EF4-FFF2-40B4-BE49-F238E27FC236}">
                  <a16:creationId xmlns:a16="http://schemas.microsoft.com/office/drawing/2014/main" id="{E1390352-F749-96BF-9D28-0DFA70E6E0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5231" y="2614410"/>
              <a:ext cx="522668" cy="522668"/>
            </a:xfrm>
            <a:prstGeom prst="rect">
              <a:avLst/>
            </a:prstGeom>
          </p:spPr>
        </p:pic>
        <p:sp>
          <p:nvSpPr>
            <p:cNvPr id="15" name="TextBox 14">
              <a:extLst>
                <a:ext uri="{FF2B5EF4-FFF2-40B4-BE49-F238E27FC236}">
                  <a16:creationId xmlns:a16="http://schemas.microsoft.com/office/drawing/2014/main" id="{844F4149-17E8-BB3F-125C-84F47DE1A964}"/>
                </a:ext>
              </a:extLst>
            </p:cNvPr>
            <p:cNvSpPr txBox="1"/>
            <p:nvPr/>
          </p:nvSpPr>
          <p:spPr>
            <a:xfrm>
              <a:off x="1287899" y="2552578"/>
              <a:ext cx="6390066" cy="646331"/>
            </a:xfrm>
            <a:prstGeom prst="rect">
              <a:avLst/>
            </a:prstGeom>
            <a:noFill/>
          </p:spPr>
          <p:txBody>
            <a:bodyPr wrap="square">
              <a:spAutoFit/>
            </a:bodyPr>
            <a:lstStyle/>
            <a:p>
              <a:r>
                <a:rPr lang="en-US" sz="3600" b="1" dirty="0"/>
                <a:t>Lower retirement savings</a:t>
              </a:r>
            </a:p>
          </p:txBody>
        </p:sp>
      </p:grpSp>
      <p:sp>
        <p:nvSpPr>
          <p:cNvPr id="20" name="Rectangle: Rounded Corners 19">
            <a:extLst>
              <a:ext uri="{FF2B5EF4-FFF2-40B4-BE49-F238E27FC236}">
                <a16:creationId xmlns:a16="http://schemas.microsoft.com/office/drawing/2014/main" id="{05BFB4E2-C83B-60AD-1BFC-14BF3A3A13A5}"/>
              </a:ext>
            </a:extLst>
          </p:cNvPr>
          <p:cNvSpPr/>
          <p:nvPr/>
        </p:nvSpPr>
        <p:spPr>
          <a:xfrm>
            <a:off x="710761" y="1623371"/>
            <a:ext cx="6390066" cy="3601792"/>
          </a:xfrm>
          <a:prstGeom prst="roundRect">
            <a:avLst/>
          </a:prstGeom>
          <a:noFill/>
          <a:ln w="38100">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 name="TextBox 1">
            <a:extLst>
              <a:ext uri="{FF2B5EF4-FFF2-40B4-BE49-F238E27FC236}">
                <a16:creationId xmlns:a16="http://schemas.microsoft.com/office/drawing/2014/main" id="{8C972FD3-DC34-E4F9-DA2D-DB43F36566B6}"/>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17</a:t>
            </a:fld>
            <a:r>
              <a:rPr lang="en-US" sz="1100" dirty="0">
                <a:solidFill>
                  <a:schemeClr val="bg1"/>
                </a:solidFill>
              </a:rPr>
              <a:t> of 27</a:t>
            </a:r>
          </a:p>
        </p:txBody>
      </p:sp>
      <p:sp>
        <p:nvSpPr>
          <p:cNvPr id="18" name="TextBox 17">
            <a:extLst>
              <a:ext uri="{FF2B5EF4-FFF2-40B4-BE49-F238E27FC236}">
                <a16:creationId xmlns:a16="http://schemas.microsoft.com/office/drawing/2014/main" id="{EAF398CF-AE45-8D6C-C320-2C0381AA0E11}"/>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8-25</a:t>
            </a:r>
          </a:p>
        </p:txBody>
      </p:sp>
    </p:spTree>
    <p:extLst>
      <p:ext uri="{BB962C8B-B14F-4D97-AF65-F5344CB8AC3E}">
        <p14:creationId xmlns:p14="http://schemas.microsoft.com/office/powerpoint/2010/main" val="428646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223DBB2D-0B1B-AC89-9CF8-D52FBD0AF190}"/>
              </a:ext>
            </a:extLst>
          </p:cNvPr>
          <p:cNvGrpSpPr/>
          <p:nvPr/>
        </p:nvGrpSpPr>
        <p:grpSpPr>
          <a:xfrm>
            <a:off x="4441727" y="310887"/>
            <a:ext cx="4360051" cy="646331"/>
            <a:chOff x="661229" y="3386956"/>
            <a:chExt cx="4360051" cy="646331"/>
          </a:xfrm>
        </p:grpSpPr>
        <p:pic>
          <p:nvPicPr>
            <p:cNvPr id="23" name="Picture 22" descr="A syringe and dollar sign&#10;&#10;Description automatically generated">
              <a:extLst>
                <a:ext uri="{FF2B5EF4-FFF2-40B4-BE49-F238E27FC236}">
                  <a16:creationId xmlns:a16="http://schemas.microsoft.com/office/drawing/2014/main" id="{3DE3EC6B-D46D-439D-B72C-DF251694E1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229" y="3418201"/>
              <a:ext cx="583843" cy="583843"/>
            </a:xfrm>
            <a:prstGeom prst="rect">
              <a:avLst/>
            </a:prstGeom>
          </p:spPr>
        </p:pic>
        <p:sp>
          <p:nvSpPr>
            <p:cNvPr id="24" name="TextBox 23">
              <a:extLst>
                <a:ext uri="{FF2B5EF4-FFF2-40B4-BE49-F238E27FC236}">
                  <a16:creationId xmlns:a16="http://schemas.microsoft.com/office/drawing/2014/main" id="{B153BF84-E013-9824-B47F-A4B4D15CFEE8}"/>
                </a:ext>
              </a:extLst>
            </p:cNvPr>
            <p:cNvSpPr txBox="1"/>
            <p:nvPr/>
          </p:nvSpPr>
          <p:spPr>
            <a:xfrm>
              <a:off x="1314871" y="3386956"/>
              <a:ext cx="3706409" cy="646331"/>
            </a:xfrm>
            <a:prstGeom prst="rect">
              <a:avLst/>
            </a:prstGeom>
            <a:noFill/>
          </p:spPr>
          <p:txBody>
            <a:bodyPr wrap="square">
              <a:spAutoFit/>
            </a:bodyPr>
            <a:lstStyle/>
            <a:p>
              <a:r>
                <a:rPr lang="en-US" sz="3600" b="1" dirty="0"/>
                <a:t>Healthcare</a:t>
              </a:r>
              <a:r>
                <a:rPr lang="en-US" sz="3600" dirty="0"/>
                <a:t> </a:t>
              </a:r>
              <a:r>
                <a:rPr lang="en-US" sz="3600" b="1" dirty="0"/>
                <a:t>costs</a:t>
              </a:r>
            </a:p>
          </p:txBody>
        </p:sp>
      </p:grpSp>
      <p:sp>
        <p:nvSpPr>
          <p:cNvPr id="4" name="!!CoverSlideFooterText2">
            <a:extLst>
              <a:ext uri="{FF2B5EF4-FFF2-40B4-BE49-F238E27FC236}">
                <a16:creationId xmlns:a16="http://schemas.microsoft.com/office/drawing/2014/main" id="{5CEC11F1-EF06-161A-1BBF-C1E81F079FE2}"/>
              </a:ext>
            </a:extLst>
          </p:cNvPr>
          <p:cNvSpPr/>
          <p:nvPr/>
        </p:nvSpPr>
        <p:spPr>
          <a:xfrm>
            <a:off x="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B9F5E7"/>
                </a:solidFill>
              </a:rPr>
              <a:t>Include healthcare and long-term care expenses in your retirement plan. Explore long-term care insurance and savings strategies specifically designed to cover potential medical costs.</a:t>
            </a:r>
          </a:p>
        </p:txBody>
      </p:sp>
      <p:grpSp>
        <p:nvGrpSpPr>
          <p:cNvPr id="5" name="Group 4">
            <a:extLst>
              <a:ext uri="{FF2B5EF4-FFF2-40B4-BE49-F238E27FC236}">
                <a16:creationId xmlns:a16="http://schemas.microsoft.com/office/drawing/2014/main" id="{6926B987-E39E-F6F6-5723-3B436F6E68DA}"/>
              </a:ext>
            </a:extLst>
          </p:cNvPr>
          <p:cNvGrpSpPr/>
          <p:nvPr/>
        </p:nvGrpSpPr>
        <p:grpSpPr>
          <a:xfrm>
            <a:off x="335031" y="402428"/>
            <a:ext cx="757779" cy="160020"/>
            <a:chOff x="304800" y="914736"/>
            <a:chExt cx="757779" cy="160020"/>
          </a:xfrm>
        </p:grpSpPr>
        <p:sp>
          <p:nvSpPr>
            <p:cNvPr id="6" name="Oval 5">
              <a:extLst>
                <a:ext uri="{FF2B5EF4-FFF2-40B4-BE49-F238E27FC236}">
                  <a16:creationId xmlns:a16="http://schemas.microsoft.com/office/drawing/2014/main" id="{BAC89E4F-AC84-751B-EBE0-F22969DF23F8}"/>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8ADB1C1-5FBA-F743-B5B6-55B314CD9CD3}"/>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06831A7-A057-002A-F0D1-E51A07CF2901}"/>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4B791B7-3B7B-6D43-9A01-A95D1BF3D00B}"/>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779EF55F-16E1-9C4D-A214-D02836BB5875}"/>
              </a:ext>
            </a:extLst>
          </p:cNvPr>
          <p:cNvGrpSpPr/>
          <p:nvPr/>
        </p:nvGrpSpPr>
        <p:grpSpPr>
          <a:xfrm rot="5663574">
            <a:off x="11042148" y="-754129"/>
            <a:ext cx="1829720" cy="1829720"/>
            <a:chOff x="-416879" y="-567355"/>
            <a:chExt cx="1829720" cy="1829720"/>
          </a:xfrm>
        </p:grpSpPr>
        <p:sp>
          <p:nvSpPr>
            <p:cNvPr id="11" name="Block Arc 10">
              <a:extLst>
                <a:ext uri="{FF2B5EF4-FFF2-40B4-BE49-F238E27FC236}">
                  <a16:creationId xmlns:a16="http://schemas.microsoft.com/office/drawing/2014/main" id="{8C4D8D49-8E34-3502-F3C7-4EDED1615542}"/>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79258382-6A47-B415-C747-55A3CB7F9E78}"/>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DD8C709B-FB28-EF93-77C2-172C0D21C13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4" name="TextBox 13">
            <a:extLst>
              <a:ext uri="{FF2B5EF4-FFF2-40B4-BE49-F238E27FC236}">
                <a16:creationId xmlns:a16="http://schemas.microsoft.com/office/drawing/2014/main" id="{DE9E9723-68B9-1B33-BADB-41E7B3B5C966}"/>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grpSp>
        <p:nvGrpSpPr>
          <p:cNvPr id="18" name="Group 17">
            <a:extLst>
              <a:ext uri="{FF2B5EF4-FFF2-40B4-BE49-F238E27FC236}">
                <a16:creationId xmlns:a16="http://schemas.microsoft.com/office/drawing/2014/main" id="{B1C5B3A7-3E1A-FC9B-E8B4-6957E211442D}"/>
              </a:ext>
            </a:extLst>
          </p:cNvPr>
          <p:cNvGrpSpPr/>
          <p:nvPr/>
        </p:nvGrpSpPr>
        <p:grpSpPr>
          <a:xfrm>
            <a:off x="5182569" y="1899745"/>
            <a:ext cx="5739685" cy="3408609"/>
            <a:chOff x="5151549" y="1590652"/>
            <a:chExt cx="5739685" cy="3408609"/>
          </a:xfrm>
        </p:grpSpPr>
        <p:sp>
          <p:nvSpPr>
            <p:cNvPr id="19" name="Rectangle: Rounded Corners 18">
              <a:extLst>
                <a:ext uri="{FF2B5EF4-FFF2-40B4-BE49-F238E27FC236}">
                  <a16:creationId xmlns:a16="http://schemas.microsoft.com/office/drawing/2014/main" id="{4AF82A0D-E6F1-CDC8-C794-BA4155C3A278}"/>
                </a:ext>
              </a:extLst>
            </p:cNvPr>
            <p:cNvSpPr/>
            <p:nvPr/>
          </p:nvSpPr>
          <p:spPr>
            <a:xfrm>
              <a:off x="5151549" y="1590652"/>
              <a:ext cx="5739685" cy="3408609"/>
            </a:xfrm>
            <a:prstGeom prst="roundRect">
              <a:avLst/>
            </a:prstGeom>
            <a:noFill/>
            <a:ln w="38100">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0" name="TextBox 19">
              <a:extLst>
                <a:ext uri="{FF2B5EF4-FFF2-40B4-BE49-F238E27FC236}">
                  <a16:creationId xmlns:a16="http://schemas.microsoft.com/office/drawing/2014/main" id="{668EF0D8-5107-D076-9572-C815C0EFC03C}"/>
                </a:ext>
              </a:extLst>
            </p:cNvPr>
            <p:cNvSpPr txBox="1"/>
            <p:nvPr/>
          </p:nvSpPr>
          <p:spPr>
            <a:xfrm>
              <a:off x="5205212" y="1771463"/>
              <a:ext cx="5632361" cy="3046988"/>
            </a:xfrm>
            <a:prstGeom prst="rect">
              <a:avLst/>
            </a:prstGeom>
            <a:noFill/>
          </p:spPr>
          <p:txBody>
            <a:bodyPr wrap="square">
              <a:spAutoFit/>
            </a:bodyPr>
            <a:lstStyle/>
            <a:p>
              <a:pPr algn="ctr"/>
              <a:r>
                <a:rPr lang="en-US" sz="3200" dirty="0">
                  <a:solidFill>
                    <a:srgbClr val="00604B"/>
                  </a:solidFill>
                  <a:latin typeface="+mj-lt"/>
                </a:rPr>
                <a:t>Women face </a:t>
              </a:r>
              <a:r>
                <a:rPr lang="en-US" sz="3200" b="1" dirty="0">
                  <a:solidFill>
                    <a:srgbClr val="00604B"/>
                  </a:solidFill>
                </a:rPr>
                <a:t>higher healthcare costs in retirement </a:t>
              </a:r>
              <a:r>
                <a:rPr lang="en-US" sz="3200" dirty="0">
                  <a:solidFill>
                    <a:srgbClr val="00604B"/>
                  </a:solidFill>
                  <a:latin typeface="+mj-lt"/>
                </a:rPr>
                <a:t>due to their longer life expectancy. This includes the potential need for long-term care, which can be a significant financial burden.</a:t>
              </a:r>
            </a:p>
          </p:txBody>
        </p:sp>
      </p:grpSp>
      <p:sp>
        <p:nvSpPr>
          <p:cNvPr id="2" name="TextBox 1">
            <a:extLst>
              <a:ext uri="{FF2B5EF4-FFF2-40B4-BE49-F238E27FC236}">
                <a16:creationId xmlns:a16="http://schemas.microsoft.com/office/drawing/2014/main" id="{870FE60E-EABB-35DA-87EA-71A954DCB1EC}"/>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18</a:t>
            </a:fld>
            <a:r>
              <a:rPr lang="en-US" sz="1100" dirty="0"/>
              <a:t> of 27</a:t>
            </a:r>
          </a:p>
        </p:txBody>
      </p:sp>
    </p:spTree>
    <p:extLst>
      <p:ext uri="{BB962C8B-B14F-4D97-AF65-F5344CB8AC3E}">
        <p14:creationId xmlns:p14="http://schemas.microsoft.com/office/powerpoint/2010/main" val="8771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2">
            <a:extLst>
              <a:ext uri="{FF2B5EF4-FFF2-40B4-BE49-F238E27FC236}">
                <a16:creationId xmlns:a16="http://schemas.microsoft.com/office/drawing/2014/main" id="{65FA317E-5EF1-C0E3-ADEF-1384BC4D5DA1}"/>
              </a:ext>
            </a:extLst>
          </p:cNvPr>
          <p:cNvSpPr/>
          <p:nvPr/>
        </p:nvSpPr>
        <p:spPr>
          <a:xfrm>
            <a:off x="790766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B9F5E7"/>
                </a:solidFill>
              </a:rPr>
              <a:t>If you are facing a gray divorce, seek professional financial advice early. Ensure that accounts are properly divided. It’s crucial to reassess your financial goals after divorce to ensure you’re still on track for a secure retirement.</a:t>
            </a:r>
            <a:endParaRPr lang="en-US" sz="3600" dirty="0">
              <a:solidFill>
                <a:srgbClr val="B9F5E7"/>
              </a:solidFill>
            </a:endParaRPr>
          </a:p>
        </p:txBody>
      </p:sp>
      <p:grpSp>
        <p:nvGrpSpPr>
          <p:cNvPr id="10" name="Group 9">
            <a:extLst>
              <a:ext uri="{FF2B5EF4-FFF2-40B4-BE49-F238E27FC236}">
                <a16:creationId xmlns:a16="http://schemas.microsoft.com/office/drawing/2014/main" id="{06C163B5-4870-9E3A-99FD-84C07092E839}"/>
              </a:ext>
            </a:extLst>
          </p:cNvPr>
          <p:cNvGrpSpPr/>
          <p:nvPr/>
        </p:nvGrpSpPr>
        <p:grpSpPr>
          <a:xfrm rot="15817324">
            <a:off x="-412456" y="5540711"/>
            <a:ext cx="1829720" cy="1829720"/>
            <a:chOff x="-416879" y="-567355"/>
            <a:chExt cx="1829720" cy="1829720"/>
          </a:xfrm>
        </p:grpSpPr>
        <p:sp>
          <p:nvSpPr>
            <p:cNvPr id="11" name="Block Arc 10">
              <a:extLst>
                <a:ext uri="{FF2B5EF4-FFF2-40B4-BE49-F238E27FC236}">
                  <a16:creationId xmlns:a16="http://schemas.microsoft.com/office/drawing/2014/main" id="{0CD5D794-9BDD-AB53-E57F-0DF04EA54D84}"/>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8C7D92C5-6907-AE64-2E08-075C369BD71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F91FD87E-D842-2571-EBAE-4F87ADB5EC0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6" name="TextBox 25">
            <a:extLst>
              <a:ext uri="{FF2B5EF4-FFF2-40B4-BE49-F238E27FC236}">
                <a16:creationId xmlns:a16="http://schemas.microsoft.com/office/drawing/2014/main" id="{CFF765F2-9327-52ED-2063-E214BCC0E9C0}"/>
              </a:ext>
            </a:extLst>
          </p:cNvPr>
          <p:cNvSpPr txBox="1"/>
          <p:nvPr/>
        </p:nvSpPr>
        <p:spPr>
          <a:xfrm>
            <a:off x="540913" y="1685733"/>
            <a:ext cx="6704004" cy="3539430"/>
          </a:xfrm>
          <a:prstGeom prst="rect">
            <a:avLst/>
          </a:prstGeom>
          <a:noFill/>
        </p:spPr>
        <p:txBody>
          <a:bodyPr wrap="square">
            <a:spAutoFit/>
          </a:bodyPr>
          <a:lstStyle/>
          <a:p>
            <a:pPr algn="ctr"/>
            <a:r>
              <a:rPr lang="en-US" sz="3200" dirty="0">
                <a:solidFill>
                  <a:srgbClr val="19A683"/>
                </a:solidFill>
                <a:latin typeface="+mj-lt"/>
              </a:rPr>
              <a:t>Late-in-life divorce can be </a:t>
            </a:r>
            <a:r>
              <a:rPr lang="en-US" sz="3200" b="1" dirty="0">
                <a:solidFill>
                  <a:srgbClr val="19A683"/>
                </a:solidFill>
              </a:rPr>
              <a:t>especially challenging for women</a:t>
            </a:r>
            <a:r>
              <a:rPr lang="en-US" sz="3200" dirty="0">
                <a:solidFill>
                  <a:srgbClr val="19A683"/>
                </a:solidFill>
              </a:rPr>
              <a:t>, </a:t>
            </a:r>
            <a:r>
              <a:rPr lang="en-US" sz="3200" dirty="0">
                <a:solidFill>
                  <a:srgbClr val="19A683"/>
                </a:solidFill>
                <a:latin typeface="+mj-lt"/>
              </a:rPr>
              <a:t>who may find themselves managing their finances </a:t>
            </a:r>
            <a:br>
              <a:rPr lang="en-US" sz="3200" dirty="0">
                <a:solidFill>
                  <a:srgbClr val="19A683"/>
                </a:solidFill>
                <a:latin typeface="+mj-lt"/>
              </a:rPr>
            </a:br>
            <a:r>
              <a:rPr lang="en-US" sz="3200" dirty="0">
                <a:solidFill>
                  <a:srgbClr val="19A683"/>
                </a:solidFill>
                <a:latin typeface="+mj-lt"/>
              </a:rPr>
              <a:t>on their own for the first time. </a:t>
            </a:r>
            <a:br>
              <a:rPr lang="en-US" sz="3200" dirty="0">
                <a:solidFill>
                  <a:srgbClr val="19A683"/>
                </a:solidFill>
              </a:rPr>
            </a:br>
            <a:r>
              <a:rPr lang="en-US" sz="3200" dirty="0">
                <a:solidFill>
                  <a:srgbClr val="19A683"/>
                </a:solidFill>
                <a:latin typeface="+mj-lt"/>
              </a:rPr>
              <a:t>Divorce often leads to a </a:t>
            </a:r>
            <a:r>
              <a:rPr lang="en-US" sz="3200" b="1" dirty="0">
                <a:solidFill>
                  <a:srgbClr val="19A683"/>
                </a:solidFill>
              </a:rPr>
              <a:t>significant reduction in retirement savings</a:t>
            </a:r>
            <a:r>
              <a:rPr lang="en-US" sz="3200" dirty="0">
                <a:solidFill>
                  <a:srgbClr val="19A683"/>
                </a:solidFill>
              </a:rPr>
              <a:t>, </a:t>
            </a:r>
            <a:br>
              <a:rPr lang="en-US" sz="3200" dirty="0">
                <a:solidFill>
                  <a:srgbClr val="19A683"/>
                </a:solidFill>
              </a:rPr>
            </a:br>
            <a:r>
              <a:rPr lang="en-US" sz="3200" dirty="0">
                <a:solidFill>
                  <a:srgbClr val="19A683"/>
                </a:solidFill>
                <a:latin typeface="+mj-lt"/>
              </a:rPr>
              <a:t>as assets are divided.</a:t>
            </a:r>
          </a:p>
        </p:txBody>
      </p:sp>
      <p:sp>
        <p:nvSpPr>
          <p:cNvPr id="20" name="Rectangle: Rounded Corners 19">
            <a:extLst>
              <a:ext uri="{FF2B5EF4-FFF2-40B4-BE49-F238E27FC236}">
                <a16:creationId xmlns:a16="http://schemas.microsoft.com/office/drawing/2014/main" id="{05BFB4E2-C83B-60AD-1BFC-14BF3A3A13A5}"/>
              </a:ext>
            </a:extLst>
          </p:cNvPr>
          <p:cNvSpPr/>
          <p:nvPr/>
        </p:nvSpPr>
        <p:spPr>
          <a:xfrm>
            <a:off x="463640" y="1623371"/>
            <a:ext cx="6951124" cy="3601792"/>
          </a:xfrm>
          <a:prstGeom prst="roundRect">
            <a:avLst/>
          </a:prstGeom>
          <a:noFill/>
          <a:ln w="38100">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grpSp>
        <p:nvGrpSpPr>
          <p:cNvPr id="2" name="Group 1">
            <a:extLst>
              <a:ext uri="{FF2B5EF4-FFF2-40B4-BE49-F238E27FC236}">
                <a16:creationId xmlns:a16="http://schemas.microsoft.com/office/drawing/2014/main" id="{A602454C-6C46-0ABB-5A0F-DF6A106CE346}"/>
              </a:ext>
            </a:extLst>
          </p:cNvPr>
          <p:cNvGrpSpPr/>
          <p:nvPr/>
        </p:nvGrpSpPr>
        <p:grpSpPr>
          <a:xfrm>
            <a:off x="385828" y="309818"/>
            <a:ext cx="5641485" cy="646331"/>
            <a:chOff x="755023" y="4261614"/>
            <a:chExt cx="5641485" cy="646331"/>
          </a:xfrm>
        </p:grpSpPr>
        <p:pic>
          <p:nvPicPr>
            <p:cNvPr id="16" name="Picture 15" descr="A green and black logo&#10;&#10;Description automatically generated">
              <a:extLst>
                <a:ext uri="{FF2B5EF4-FFF2-40B4-BE49-F238E27FC236}">
                  <a16:creationId xmlns:a16="http://schemas.microsoft.com/office/drawing/2014/main" id="{049AE15F-26F9-3370-2BC7-E36FC866D7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023" y="4350879"/>
              <a:ext cx="467802" cy="467802"/>
            </a:xfrm>
            <a:prstGeom prst="rect">
              <a:avLst/>
            </a:prstGeom>
          </p:spPr>
        </p:pic>
        <p:sp>
          <p:nvSpPr>
            <p:cNvPr id="17" name="TextBox 16">
              <a:extLst>
                <a:ext uri="{FF2B5EF4-FFF2-40B4-BE49-F238E27FC236}">
                  <a16:creationId xmlns:a16="http://schemas.microsoft.com/office/drawing/2014/main" id="{63952C6B-3773-77FA-154E-04C3DF2577F1}"/>
                </a:ext>
              </a:extLst>
            </p:cNvPr>
            <p:cNvSpPr txBox="1"/>
            <p:nvPr/>
          </p:nvSpPr>
          <p:spPr>
            <a:xfrm>
              <a:off x="1310636" y="4261614"/>
              <a:ext cx="5085872" cy="646331"/>
            </a:xfrm>
            <a:prstGeom prst="rect">
              <a:avLst/>
            </a:prstGeom>
            <a:noFill/>
          </p:spPr>
          <p:txBody>
            <a:bodyPr wrap="square">
              <a:spAutoFit/>
            </a:bodyPr>
            <a:lstStyle/>
            <a:p>
              <a:r>
                <a:rPr lang="en-US" sz="3600" b="1" dirty="0"/>
                <a:t>Gray divorce</a:t>
              </a:r>
            </a:p>
          </p:txBody>
        </p:sp>
      </p:grpSp>
      <p:grpSp>
        <p:nvGrpSpPr>
          <p:cNvPr id="18" name="Group 17">
            <a:extLst>
              <a:ext uri="{FF2B5EF4-FFF2-40B4-BE49-F238E27FC236}">
                <a16:creationId xmlns:a16="http://schemas.microsoft.com/office/drawing/2014/main" id="{8D5D7AD4-EF84-F624-8202-354BA4C19582}"/>
              </a:ext>
            </a:extLst>
          </p:cNvPr>
          <p:cNvGrpSpPr/>
          <p:nvPr/>
        </p:nvGrpSpPr>
        <p:grpSpPr>
          <a:xfrm>
            <a:off x="11089159" y="402428"/>
            <a:ext cx="757779" cy="160020"/>
            <a:chOff x="304800" y="914736"/>
            <a:chExt cx="757779" cy="160020"/>
          </a:xfrm>
        </p:grpSpPr>
        <p:sp>
          <p:nvSpPr>
            <p:cNvPr id="19" name="Oval 18">
              <a:extLst>
                <a:ext uri="{FF2B5EF4-FFF2-40B4-BE49-F238E27FC236}">
                  <a16:creationId xmlns:a16="http://schemas.microsoft.com/office/drawing/2014/main" id="{6268CCA1-8CBC-4057-488B-07493A7F2A30}"/>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55F6017-1CDE-4449-86F7-48B485CF1C8A}"/>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8FCBB24-8A9A-F7F1-B212-3189CCB0CA83}"/>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262F9D0-87EB-9A96-A77A-08ADE7E54619}"/>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E9A20E88-AA03-97BB-C1D3-B2759768EFFC}"/>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19</a:t>
            </a:fld>
            <a:r>
              <a:rPr lang="en-US" sz="1100" dirty="0">
                <a:solidFill>
                  <a:schemeClr val="bg1"/>
                </a:solidFill>
              </a:rPr>
              <a:t> of 27</a:t>
            </a:r>
          </a:p>
        </p:txBody>
      </p:sp>
      <p:sp>
        <p:nvSpPr>
          <p:cNvPr id="5" name="TextBox 4">
            <a:extLst>
              <a:ext uri="{FF2B5EF4-FFF2-40B4-BE49-F238E27FC236}">
                <a16:creationId xmlns:a16="http://schemas.microsoft.com/office/drawing/2014/main" id="{135BB711-DCA3-9DA2-0904-0E945B0F0314}"/>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8-25</a:t>
            </a:r>
          </a:p>
        </p:txBody>
      </p:sp>
    </p:spTree>
    <p:extLst>
      <p:ext uri="{BB962C8B-B14F-4D97-AF65-F5344CB8AC3E}">
        <p14:creationId xmlns:p14="http://schemas.microsoft.com/office/powerpoint/2010/main" val="92669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E597CDF-F0F2-4E50-5898-D618E8B3F356}"/>
              </a:ext>
            </a:extLst>
          </p:cNvPr>
          <p:cNvSpPr/>
          <p:nvPr/>
        </p:nvSpPr>
        <p:spPr>
          <a:xfrm>
            <a:off x="0" y="0"/>
            <a:ext cx="12192000" cy="6858000"/>
          </a:xfrm>
          <a:prstGeom prst="rect">
            <a:avLst/>
          </a:prstGeom>
          <a:solidFill>
            <a:srgbClr val="B6D7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B5824E3-E2FD-C008-55B0-C79ADAB57217}"/>
              </a:ext>
            </a:extLst>
          </p:cNvPr>
          <p:cNvPicPr>
            <a:picLocks noChangeAspect="1"/>
          </p:cNvPicPr>
          <p:nvPr/>
        </p:nvPicPr>
        <p:blipFill rotWithShape="1">
          <a:blip r:embed="rId2" cstate="print">
            <a:duotone>
              <a:prstClr val="black"/>
              <a:srgbClr val="00604B">
                <a:tint val="45000"/>
                <a:satMod val="400000"/>
              </a:srgbClr>
            </a:duotone>
            <a:extLst>
              <a:ext uri="{28A0092B-C50C-407E-A947-70E740481C1C}">
                <a14:useLocalDpi xmlns:a14="http://schemas.microsoft.com/office/drawing/2010/main" val="0"/>
              </a:ext>
            </a:extLst>
          </a:blip>
          <a:srcRect l="-1" t="-30" r="621" b="34"/>
          <a:stretch/>
        </p:blipFill>
        <p:spPr>
          <a:xfrm flipH="1">
            <a:off x="152399" y="0"/>
            <a:ext cx="6796485" cy="6858000"/>
          </a:xfrm>
          <a:prstGeom prst="rect">
            <a:avLst/>
          </a:prstGeom>
        </p:spPr>
      </p:pic>
      <p:sp>
        <p:nvSpPr>
          <p:cNvPr id="2" name="TextBox 1">
            <a:extLst>
              <a:ext uri="{FF2B5EF4-FFF2-40B4-BE49-F238E27FC236}">
                <a16:creationId xmlns:a16="http://schemas.microsoft.com/office/drawing/2014/main" id="{DD3B1760-DA07-2C1B-5F94-84BFA7CC2F90}"/>
              </a:ext>
            </a:extLst>
          </p:cNvPr>
          <p:cNvSpPr txBox="1"/>
          <p:nvPr/>
        </p:nvSpPr>
        <p:spPr>
          <a:xfrm>
            <a:off x="4379976" y="3026878"/>
            <a:ext cx="7473696" cy="1846659"/>
          </a:xfrm>
          <a:prstGeom prst="rect">
            <a:avLst/>
          </a:prstGeom>
          <a:noFill/>
        </p:spPr>
        <p:txBody>
          <a:bodyPr wrap="square" rtlCol="0">
            <a:spAutoFit/>
          </a:bodyPr>
          <a:lstStyle/>
          <a:p>
            <a:pPr algn="ctr"/>
            <a:r>
              <a:rPr lang="en-US" sz="6000" b="1" dirty="0">
                <a:solidFill>
                  <a:srgbClr val="003D31"/>
                </a:solidFill>
              </a:rPr>
              <a:t>Women and Wealth:</a:t>
            </a:r>
          </a:p>
          <a:p>
            <a:pPr algn="ctr"/>
            <a:r>
              <a:rPr lang="en-US" sz="5400" dirty="0">
                <a:solidFill>
                  <a:srgbClr val="00604B"/>
                </a:solidFill>
                <a:latin typeface="+mj-lt"/>
              </a:rPr>
              <a:t>The Next Chapter</a:t>
            </a:r>
          </a:p>
        </p:txBody>
      </p:sp>
      <p:pic>
        <p:nvPicPr>
          <p:cNvPr id="7" name="Picture 6" descr="A green text on a black background&#10;&#10;Description automatically generated">
            <a:extLst>
              <a:ext uri="{FF2B5EF4-FFF2-40B4-BE49-F238E27FC236}">
                <a16:creationId xmlns:a16="http://schemas.microsoft.com/office/drawing/2014/main" id="{336D517F-C789-C579-8C13-548FED5EA3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3472" y="111175"/>
            <a:ext cx="2443813" cy="931241"/>
          </a:xfrm>
          <a:prstGeom prst="rect">
            <a:avLst/>
          </a:prstGeom>
        </p:spPr>
      </p:pic>
      <p:sp>
        <p:nvSpPr>
          <p:cNvPr id="8" name="TextBox 7">
            <a:extLst>
              <a:ext uri="{FF2B5EF4-FFF2-40B4-BE49-F238E27FC236}">
                <a16:creationId xmlns:a16="http://schemas.microsoft.com/office/drawing/2014/main" id="{6116003C-F662-9B15-4535-04FD6116D7B9}"/>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38588Z</a:t>
            </a:r>
          </a:p>
        </p:txBody>
      </p:sp>
      <p:sp>
        <p:nvSpPr>
          <p:cNvPr id="9" name="TextBox 8">
            <a:extLst>
              <a:ext uri="{FF2B5EF4-FFF2-40B4-BE49-F238E27FC236}">
                <a16:creationId xmlns:a16="http://schemas.microsoft.com/office/drawing/2014/main" id="{3ACC6D9A-6256-50E8-8C07-286A04D4F9E2}"/>
              </a:ext>
            </a:extLst>
          </p:cNvPr>
          <p:cNvSpPr txBox="1"/>
          <p:nvPr/>
        </p:nvSpPr>
        <p:spPr>
          <a:xfrm>
            <a:off x="10460050" y="6596390"/>
            <a:ext cx="849180"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PRT 12-24</a:t>
            </a:r>
          </a:p>
        </p:txBody>
      </p:sp>
      <p:sp>
        <p:nvSpPr>
          <p:cNvPr id="10" name="TextBox 9">
            <a:extLst>
              <a:ext uri="{FF2B5EF4-FFF2-40B4-BE49-F238E27FC236}">
                <a16:creationId xmlns:a16="http://schemas.microsoft.com/office/drawing/2014/main" id="{B28EB630-DA28-F168-A8BB-99D144F87989}"/>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a:t>
            </a:fld>
            <a:r>
              <a:rPr lang="en-US" sz="1100" dirty="0"/>
              <a:t> of 27</a:t>
            </a:r>
          </a:p>
        </p:txBody>
      </p:sp>
    </p:spTree>
    <p:extLst>
      <p:ext uri="{BB962C8B-B14F-4D97-AF65-F5344CB8AC3E}">
        <p14:creationId xmlns:p14="http://schemas.microsoft.com/office/powerpoint/2010/main" val="2529785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3EE57E3-2FB2-D9A1-1479-0C9136E719DC}"/>
              </a:ext>
            </a:extLst>
          </p:cNvPr>
          <p:cNvGrpSpPr/>
          <p:nvPr/>
        </p:nvGrpSpPr>
        <p:grpSpPr>
          <a:xfrm>
            <a:off x="4496089" y="262708"/>
            <a:ext cx="6620607" cy="1200329"/>
            <a:chOff x="737523" y="5152390"/>
            <a:chExt cx="6620607" cy="1200329"/>
          </a:xfrm>
        </p:grpSpPr>
        <p:pic>
          <p:nvPicPr>
            <p:cNvPr id="3" name="Picture 2" descr="A green and black hand with a plant&#10;&#10;Description automatically generated">
              <a:extLst>
                <a:ext uri="{FF2B5EF4-FFF2-40B4-BE49-F238E27FC236}">
                  <a16:creationId xmlns:a16="http://schemas.microsoft.com/office/drawing/2014/main" id="{FE1AB9E7-F1E7-CCAE-5B00-1958652656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7523" y="5234222"/>
              <a:ext cx="516683" cy="459514"/>
            </a:xfrm>
            <a:prstGeom prst="rect">
              <a:avLst/>
            </a:prstGeom>
          </p:spPr>
        </p:pic>
        <p:sp>
          <p:nvSpPr>
            <p:cNvPr id="15" name="TextBox 14">
              <a:extLst>
                <a:ext uri="{FF2B5EF4-FFF2-40B4-BE49-F238E27FC236}">
                  <a16:creationId xmlns:a16="http://schemas.microsoft.com/office/drawing/2014/main" id="{540A168C-EB77-200E-DC5B-5A1F61BF90F3}"/>
                </a:ext>
              </a:extLst>
            </p:cNvPr>
            <p:cNvSpPr txBox="1"/>
            <p:nvPr/>
          </p:nvSpPr>
          <p:spPr>
            <a:xfrm>
              <a:off x="1288093" y="5152390"/>
              <a:ext cx="6070037" cy="1200329"/>
            </a:xfrm>
            <a:prstGeom prst="rect">
              <a:avLst/>
            </a:prstGeom>
            <a:noFill/>
          </p:spPr>
          <p:txBody>
            <a:bodyPr wrap="square">
              <a:spAutoFit/>
            </a:bodyPr>
            <a:lstStyle/>
            <a:p>
              <a:r>
                <a:rPr lang="en-US" sz="3600" b="1" dirty="0"/>
                <a:t>Lack of confidence in financial planning</a:t>
              </a:r>
            </a:p>
          </p:txBody>
        </p:sp>
      </p:grpSp>
      <p:sp>
        <p:nvSpPr>
          <p:cNvPr id="4" name="!!CoverSlideFooterText2">
            <a:extLst>
              <a:ext uri="{FF2B5EF4-FFF2-40B4-BE49-F238E27FC236}">
                <a16:creationId xmlns:a16="http://schemas.microsoft.com/office/drawing/2014/main" id="{5CEC11F1-EF06-161A-1BBF-C1E81F079FE2}"/>
              </a:ext>
            </a:extLst>
          </p:cNvPr>
          <p:cNvSpPr/>
          <p:nvPr/>
        </p:nvSpPr>
        <p:spPr>
          <a:xfrm>
            <a:off x="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What you can do:</a:t>
            </a:r>
          </a:p>
          <a:p>
            <a:pPr algn="ctr"/>
            <a:r>
              <a:rPr lang="en-US" sz="2400" dirty="0">
                <a:solidFill>
                  <a:srgbClr val="B9F5E7"/>
                </a:solidFill>
              </a:rPr>
              <a:t>Take control of your financial future by increasing your financial literacy. Attend seminars, read financial books, and consult with professionals who can guide you through building a solid, personalized retirement plan.</a:t>
            </a:r>
          </a:p>
        </p:txBody>
      </p:sp>
      <p:grpSp>
        <p:nvGrpSpPr>
          <p:cNvPr id="5" name="Group 4">
            <a:extLst>
              <a:ext uri="{FF2B5EF4-FFF2-40B4-BE49-F238E27FC236}">
                <a16:creationId xmlns:a16="http://schemas.microsoft.com/office/drawing/2014/main" id="{6926B987-E39E-F6F6-5723-3B436F6E68DA}"/>
              </a:ext>
            </a:extLst>
          </p:cNvPr>
          <p:cNvGrpSpPr/>
          <p:nvPr/>
        </p:nvGrpSpPr>
        <p:grpSpPr>
          <a:xfrm>
            <a:off x="335031" y="402428"/>
            <a:ext cx="757779" cy="160020"/>
            <a:chOff x="304800" y="914736"/>
            <a:chExt cx="757779" cy="160020"/>
          </a:xfrm>
        </p:grpSpPr>
        <p:sp>
          <p:nvSpPr>
            <p:cNvPr id="6" name="Oval 5">
              <a:extLst>
                <a:ext uri="{FF2B5EF4-FFF2-40B4-BE49-F238E27FC236}">
                  <a16:creationId xmlns:a16="http://schemas.microsoft.com/office/drawing/2014/main" id="{BAC89E4F-AC84-751B-EBE0-F22969DF23F8}"/>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8ADB1C1-5FBA-F743-B5B6-55B314CD9CD3}"/>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06831A7-A057-002A-F0D1-E51A07CF2901}"/>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4B791B7-3B7B-6D43-9A01-A95D1BF3D00B}"/>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779EF55F-16E1-9C4D-A214-D02836BB5875}"/>
              </a:ext>
            </a:extLst>
          </p:cNvPr>
          <p:cNvGrpSpPr/>
          <p:nvPr/>
        </p:nvGrpSpPr>
        <p:grpSpPr>
          <a:xfrm rot="5663574">
            <a:off x="11042148" y="-754129"/>
            <a:ext cx="1829720" cy="1829720"/>
            <a:chOff x="-416879" y="-567355"/>
            <a:chExt cx="1829720" cy="1829720"/>
          </a:xfrm>
        </p:grpSpPr>
        <p:sp>
          <p:nvSpPr>
            <p:cNvPr id="11" name="Block Arc 10">
              <a:extLst>
                <a:ext uri="{FF2B5EF4-FFF2-40B4-BE49-F238E27FC236}">
                  <a16:creationId xmlns:a16="http://schemas.microsoft.com/office/drawing/2014/main" id="{8C4D8D49-8E34-3502-F3C7-4EDED1615542}"/>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79258382-6A47-B415-C747-55A3CB7F9E78}"/>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DD8C709B-FB28-EF93-77C2-172C0D21C13F}"/>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4" name="TextBox 13">
            <a:extLst>
              <a:ext uri="{FF2B5EF4-FFF2-40B4-BE49-F238E27FC236}">
                <a16:creationId xmlns:a16="http://schemas.microsoft.com/office/drawing/2014/main" id="{DE9E9723-68B9-1B33-BADB-41E7B3B5C966}"/>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grpSp>
        <p:nvGrpSpPr>
          <p:cNvPr id="18" name="Group 17">
            <a:extLst>
              <a:ext uri="{FF2B5EF4-FFF2-40B4-BE49-F238E27FC236}">
                <a16:creationId xmlns:a16="http://schemas.microsoft.com/office/drawing/2014/main" id="{B1C5B3A7-3E1A-FC9B-E8B4-6957E211442D}"/>
              </a:ext>
            </a:extLst>
          </p:cNvPr>
          <p:cNvGrpSpPr/>
          <p:nvPr/>
        </p:nvGrpSpPr>
        <p:grpSpPr>
          <a:xfrm>
            <a:off x="5182569" y="1899745"/>
            <a:ext cx="5739685" cy="2878317"/>
            <a:chOff x="5151549" y="1590652"/>
            <a:chExt cx="5739685" cy="2840843"/>
          </a:xfrm>
        </p:grpSpPr>
        <p:sp>
          <p:nvSpPr>
            <p:cNvPr id="19" name="Rectangle: Rounded Corners 18">
              <a:extLst>
                <a:ext uri="{FF2B5EF4-FFF2-40B4-BE49-F238E27FC236}">
                  <a16:creationId xmlns:a16="http://schemas.microsoft.com/office/drawing/2014/main" id="{4AF82A0D-E6F1-CDC8-C794-BA4155C3A278}"/>
                </a:ext>
              </a:extLst>
            </p:cNvPr>
            <p:cNvSpPr/>
            <p:nvPr/>
          </p:nvSpPr>
          <p:spPr>
            <a:xfrm>
              <a:off x="5151549" y="1590652"/>
              <a:ext cx="5739685" cy="2840843"/>
            </a:xfrm>
            <a:prstGeom prst="roundRect">
              <a:avLst/>
            </a:prstGeom>
            <a:noFill/>
            <a:ln w="38100">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604B"/>
                </a:solidFill>
              </a:endParaRPr>
            </a:p>
          </p:txBody>
        </p:sp>
        <p:sp>
          <p:nvSpPr>
            <p:cNvPr id="20" name="TextBox 19">
              <a:extLst>
                <a:ext uri="{FF2B5EF4-FFF2-40B4-BE49-F238E27FC236}">
                  <a16:creationId xmlns:a16="http://schemas.microsoft.com/office/drawing/2014/main" id="{668EF0D8-5107-D076-9572-C815C0EFC03C}"/>
                </a:ext>
              </a:extLst>
            </p:cNvPr>
            <p:cNvSpPr txBox="1"/>
            <p:nvPr/>
          </p:nvSpPr>
          <p:spPr>
            <a:xfrm>
              <a:off x="5205210" y="1733801"/>
              <a:ext cx="5632361" cy="2554545"/>
            </a:xfrm>
            <a:prstGeom prst="rect">
              <a:avLst/>
            </a:prstGeom>
            <a:noFill/>
          </p:spPr>
          <p:txBody>
            <a:bodyPr wrap="square">
              <a:spAutoFit/>
            </a:bodyPr>
            <a:lstStyle/>
            <a:p>
              <a:pPr algn="ctr"/>
              <a:r>
                <a:rPr lang="en-US" sz="3200" dirty="0">
                  <a:solidFill>
                    <a:srgbClr val="00604B"/>
                  </a:solidFill>
                  <a:latin typeface="+mj-lt"/>
                </a:rPr>
                <a:t>According to our study, </a:t>
              </a:r>
              <a:r>
                <a:rPr lang="en-US" sz="3200" b="1" dirty="0">
                  <a:solidFill>
                    <a:srgbClr val="00604B"/>
                  </a:solidFill>
                </a:rPr>
                <a:t>women aged 45-64 are 87% more </a:t>
              </a:r>
              <a:br>
                <a:rPr lang="en-US" sz="3200" b="1" dirty="0">
                  <a:solidFill>
                    <a:srgbClr val="00604B"/>
                  </a:solidFill>
                </a:rPr>
              </a:br>
              <a:r>
                <a:rPr lang="en-US" sz="3200" b="1" dirty="0">
                  <a:solidFill>
                    <a:srgbClr val="00604B"/>
                  </a:solidFill>
                </a:rPr>
                <a:t>likely</a:t>
              </a:r>
              <a:r>
                <a:rPr lang="en-US" sz="3200" dirty="0">
                  <a:solidFill>
                    <a:srgbClr val="00604B"/>
                  </a:solidFill>
                </a:rPr>
                <a:t> </a:t>
              </a:r>
              <a:r>
                <a:rPr lang="en-US" sz="3200" dirty="0">
                  <a:solidFill>
                    <a:srgbClr val="00604B"/>
                  </a:solidFill>
                  <a:latin typeface="+mj-lt"/>
                </a:rPr>
                <a:t>than men aged 45-64 to </a:t>
              </a:r>
              <a:r>
                <a:rPr lang="en-US" sz="3200" b="1" dirty="0">
                  <a:solidFill>
                    <a:srgbClr val="00604B"/>
                  </a:solidFill>
                </a:rPr>
                <a:t>feel uncertain </a:t>
              </a:r>
              <a:r>
                <a:rPr lang="en-US" sz="3200" dirty="0">
                  <a:solidFill>
                    <a:srgbClr val="00604B"/>
                  </a:solidFill>
                  <a:latin typeface="+mj-lt"/>
                </a:rPr>
                <a:t>about their retirement needs.</a:t>
              </a:r>
            </a:p>
          </p:txBody>
        </p:sp>
      </p:grpSp>
      <p:sp>
        <p:nvSpPr>
          <p:cNvPr id="16" name="TextBox 15">
            <a:extLst>
              <a:ext uri="{FF2B5EF4-FFF2-40B4-BE49-F238E27FC236}">
                <a16:creationId xmlns:a16="http://schemas.microsoft.com/office/drawing/2014/main" id="{C7897C46-E042-930E-25C2-B241F9065755}"/>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20</a:t>
            </a:fld>
            <a:r>
              <a:rPr lang="en-US" sz="1100" dirty="0"/>
              <a:t> of 27</a:t>
            </a:r>
          </a:p>
        </p:txBody>
      </p:sp>
      <p:sp>
        <p:nvSpPr>
          <p:cNvPr id="21" name="TextBox 20">
            <a:extLst>
              <a:ext uri="{FF2B5EF4-FFF2-40B4-BE49-F238E27FC236}">
                <a16:creationId xmlns:a16="http://schemas.microsoft.com/office/drawing/2014/main" id="{83456036-1741-427E-C55B-23A2612AD654}"/>
              </a:ext>
            </a:extLst>
          </p:cNvPr>
          <p:cNvSpPr txBox="1"/>
          <p:nvPr/>
        </p:nvSpPr>
        <p:spPr>
          <a:xfrm>
            <a:off x="4282633" y="6595292"/>
            <a:ext cx="6453050" cy="261610"/>
          </a:xfrm>
          <a:prstGeom prst="rect">
            <a:avLst/>
          </a:prstGeom>
          <a:noFill/>
        </p:spPr>
        <p:txBody>
          <a:bodyPr wrap="square">
            <a:spAutoFit/>
          </a:bodyPr>
          <a:lstStyle/>
          <a:p>
            <a:r>
              <a:rPr lang="en-US" sz="1100" i="1" dirty="0"/>
              <a:t>Source: Sammons Financial Group Empowered 2024 Study</a:t>
            </a:r>
          </a:p>
        </p:txBody>
      </p:sp>
    </p:spTree>
    <p:extLst>
      <p:ext uri="{BB962C8B-B14F-4D97-AF65-F5344CB8AC3E}">
        <p14:creationId xmlns:p14="http://schemas.microsoft.com/office/powerpoint/2010/main" val="425141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3A72510E-8EBC-7DC1-2C6A-2731F1D80C9E}"/>
              </a:ext>
            </a:extLst>
          </p:cNvPr>
          <p:cNvPicPr>
            <a:picLocks noChangeAspect="1" noChangeArrowheads="1"/>
          </p:cNvPicPr>
          <p:nvPr/>
        </p:nvPicPr>
        <p:blipFill>
          <a:blip r:embed="rId3" cstate="print">
            <a:duotone>
              <a:prstClr val="black"/>
              <a:srgbClr val="00604B">
                <a:tint val="45000"/>
                <a:satMod val="400000"/>
              </a:srgbClr>
            </a:duotone>
            <a:extLst>
              <a:ext uri="{28A0092B-C50C-407E-A947-70E740481C1C}">
                <a14:useLocalDpi xmlns:a14="http://schemas.microsoft.com/office/drawing/2010/main" val="0"/>
              </a:ext>
            </a:extLst>
          </a:blip>
          <a:srcRect l="6853" r="6853"/>
          <a:stretch/>
        </p:blipFill>
        <p:spPr bwMode="auto">
          <a:xfrm>
            <a:off x="-3841840" y="-43545"/>
            <a:ext cx="8944272" cy="6901545"/>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229611"/>
            <a:ext cx="7089567" cy="2215991"/>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Building confidence:</a:t>
            </a:r>
          </a:p>
          <a:p>
            <a:pPr algn="ctr"/>
            <a:r>
              <a:rPr lang="en-US" sz="4800" b="1" dirty="0">
                <a:ea typeface="Inter-Regular"/>
                <a:cs typeface="Segoe UI" panose="020B0502040204020203" pitchFamily="34" charset="0"/>
                <a:sym typeface="Inter-Regular"/>
              </a:rPr>
              <a:t>How a financial professional can help</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604B"/>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E9417F9-87B4-4BA9-39E9-60D1CF0F0B32}"/>
              </a:ext>
            </a:extLst>
          </p:cNvPr>
          <p:cNvGrpSpPr/>
          <p:nvPr/>
        </p:nvGrpSpPr>
        <p:grpSpPr>
          <a:xfrm>
            <a:off x="476433" y="572110"/>
            <a:ext cx="757779" cy="160020"/>
            <a:chOff x="304800" y="914736"/>
            <a:chExt cx="757779" cy="160020"/>
          </a:xfrm>
        </p:grpSpPr>
        <p:sp>
          <p:nvSpPr>
            <p:cNvPr id="28" name="Oval 27">
              <a:extLst>
                <a:ext uri="{FF2B5EF4-FFF2-40B4-BE49-F238E27FC236}">
                  <a16:creationId xmlns:a16="http://schemas.microsoft.com/office/drawing/2014/main" id="{51848F0A-45DD-9A35-53EB-4D1282766BE3}"/>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F510A6B-4923-44D7-60F0-9436E100079E}"/>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56EDD9A-A46F-9DAD-0C2C-0EB36047142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197B259-63E3-6F13-27F7-376B5E01EA7F}"/>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3D3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 name="TextBox 1">
            <a:extLst>
              <a:ext uri="{FF2B5EF4-FFF2-40B4-BE49-F238E27FC236}">
                <a16:creationId xmlns:a16="http://schemas.microsoft.com/office/drawing/2014/main" id="{7EF68A34-BDCA-58D2-DD2C-257A1DA68D4C}"/>
              </a:ext>
            </a:extLst>
          </p:cNvPr>
          <p:cNvSpPr txBox="1"/>
          <p:nvPr/>
        </p:nvSpPr>
        <p:spPr>
          <a:xfrm>
            <a:off x="1" y="6596390"/>
            <a:ext cx="1731948" cy="261610"/>
          </a:xfrm>
          <a:prstGeom prst="rect">
            <a:avLst/>
          </a:prstGeom>
          <a:noFill/>
        </p:spPr>
        <p:txBody>
          <a:bodyPr wrap="square" rtlCol="0">
            <a:spAutoFit/>
          </a:bodyPr>
          <a:lstStyle/>
          <a:p>
            <a:r>
              <a:rPr lang="en-US" sz="1100" kern="1200" dirty="0">
                <a:effectLst/>
                <a:latin typeface="+mn-lt"/>
                <a:ea typeface="+mn-ea"/>
                <a:cs typeface="+mn-cs"/>
              </a:rPr>
              <a:t>38588Z</a:t>
            </a:r>
          </a:p>
        </p:txBody>
      </p:sp>
      <p:sp>
        <p:nvSpPr>
          <p:cNvPr id="5" name="TextBox 4">
            <a:extLst>
              <a:ext uri="{FF2B5EF4-FFF2-40B4-BE49-F238E27FC236}">
                <a16:creationId xmlns:a16="http://schemas.microsoft.com/office/drawing/2014/main" id="{3CEDED20-3BCF-9B66-7CBA-D8E16791A8A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21</a:t>
            </a:fld>
            <a:r>
              <a:rPr lang="en-US" sz="1100" dirty="0"/>
              <a:t> of 27</a:t>
            </a:r>
          </a:p>
        </p:txBody>
      </p:sp>
    </p:spTree>
    <p:extLst>
      <p:ext uri="{BB962C8B-B14F-4D97-AF65-F5344CB8AC3E}">
        <p14:creationId xmlns:p14="http://schemas.microsoft.com/office/powerpoint/2010/main" val="750463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verSlideFooterText2">
            <a:extLst>
              <a:ext uri="{FF2B5EF4-FFF2-40B4-BE49-F238E27FC236}">
                <a16:creationId xmlns:a16="http://schemas.microsoft.com/office/drawing/2014/main" id="{D754A54D-B7D2-E690-E3BD-87BE91F5BAB2}"/>
              </a:ext>
            </a:extLst>
          </p:cNvPr>
          <p:cNvSpPr/>
          <p:nvPr/>
        </p:nvSpPr>
        <p:spPr>
          <a:xfrm>
            <a:off x="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D9E6618E-E776-2B08-5584-5E703724A411}"/>
              </a:ext>
            </a:extLst>
          </p:cNvPr>
          <p:cNvGrpSpPr/>
          <p:nvPr/>
        </p:nvGrpSpPr>
        <p:grpSpPr>
          <a:xfrm>
            <a:off x="335031" y="402428"/>
            <a:ext cx="757779" cy="160020"/>
            <a:chOff x="304800" y="914736"/>
            <a:chExt cx="757779" cy="160020"/>
          </a:xfrm>
        </p:grpSpPr>
        <p:sp>
          <p:nvSpPr>
            <p:cNvPr id="19" name="Oval 18">
              <a:extLst>
                <a:ext uri="{FF2B5EF4-FFF2-40B4-BE49-F238E27FC236}">
                  <a16:creationId xmlns:a16="http://schemas.microsoft.com/office/drawing/2014/main" id="{DE8FC44B-6E3A-B953-82F9-34DC92D187BD}"/>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6135B41-C0D4-C776-3CAE-BCBAEC5F4DFC}"/>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E0B92CE-66E7-87C8-C62C-976C5A251F8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60CEE0C-0309-3E42-E098-09C812F84B85}"/>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AAD713B-D991-51E2-F302-D97BC6D3C8B0}"/>
              </a:ext>
            </a:extLst>
          </p:cNvPr>
          <p:cNvGrpSpPr/>
          <p:nvPr/>
        </p:nvGrpSpPr>
        <p:grpSpPr>
          <a:xfrm rot="5663574">
            <a:off x="11042148" y="-754129"/>
            <a:ext cx="1829720" cy="1829720"/>
            <a:chOff x="-416879" y="-567355"/>
            <a:chExt cx="1829720" cy="1829720"/>
          </a:xfrm>
        </p:grpSpPr>
        <p:sp>
          <p:nvSpPr>
            <p:cNvPr id="12" name="Block Arc 11">
              <a:extLst>
                <a:ext uri="{FF2B5EF4-FFF2-40B4-BE49-F238E27FC236}">
                  <a16:creationId xmlns:a16="http://schemas.microsoft.com/office/drawing/2014/main" id="{27E39512-5D7F-181A-D9BE-0748D95967CD}"/>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6DF517C0-F396-A62B-97B6-FD25240EC3B7}"/>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Block Arc 13">
              <a:extLst>
                <a:ext uri="{FF2B5EF4-FFF2-40B4-BE49-F238E27FC236}">
                  <a16:creationId xmlns:a16="http://schemas.microsoft.com/office/drawing/2014/main" id="{7B68AE25-D793-8450-ACE7-DF868585098D}"/>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6" name="TextBox 15">
            <a:extLst>
              <a:ext uri="{FF2B5EF4-FFF2-40B4-BE49-F238E27FC236}">
                <a16:creationId xmlns:a16="http://schemas.microsoft.com/office/drawing/2014/main" id="{464D013E-871E-C3D0-FEAB-DA407A0B2BDD}"/>
              </a:ext>
            </a:extLst>
          </p:cNvPr>
          <p:cNvSpPr txBox="1"/>
          <p:nvPr/>
        </p:nvSpPr>
        <p:spPr>
          <a:xfrm>
            <a:off x="1" y="1752383"/>
            <a:ext cx="4282632" cy="3539430"/>
          </a:xfrm>
          <a:prstGeom prst="rect">
            <a:avLst/>
          </a:prstGeom>
          <a:noFill/>
        </p:spPr>
        <p:txBody>
          <a:bodyPr wrap="square">
            <a:spAutoFit/>
          </a:bodyPr>
          <a:lstStyle/>
          <a:p>
            <a:pPr algn="ctr"/>
            <a:r>
              <a:rPr lang="en-US" sz="2800" dirty="0">
                <a:solidFill>
                  <a:schemeClr val="bg1"/>
                </a:solidFill>
              </a:rPr>
              <a:t>47% of female consumers recognize financial advisors as a useful resource to learn about retirement savings</a:t>
            </a:r>
            <a:r>
              <a:rPr lang="en-US" sz="2800" dirty="0">
                <a:solidFill>
                  <a:schemeClr val="bg1"/>
                </a:solidFill>
                <a:latin typeface="Courier New" panose="02070309020205020404" pitchFamily="49" charset="0"/>
                <a:cs typeface="Courier New" panose="02070309020205020404" pitchFamily="49" charset="0"/>
              </a:rPr>
              <a:t>-</a:t>
            </a:r>
            <a:r>
              <a:rPr lang="en-US" sz="2800" dirty="0">
                <a:solidFill>
                  <a:schemeClr val="bg1"/>
                </a:solidFill>
              </a:rPr>
              <a:t>more than any other resource, including friends or family, books, news or media, or their employer.</a:t>
            </a:r>
          </a:p>
        </p:txBody>
      </p:sp>
      <p:grpSp>
        <p:nvGrpSpPr>
          <p:cNvPr id="32" name="Group 31">
            <a:extLst>
              <a:ext uri="{FF2B5EF4-FFF2-40B4-BE49-F238E27FC236}">
                <a16:creationId xmlns:a16="http://schemas.microsoft.com/office/drawing/2014/main" id="{D8BD0A53-2F06-CBE7-548A-B3FD44073F03}"/>
              </a:ext>
            </a:extLst>
          </p:cNvPr>
          <p:cNvGrpSpPr/>
          <p:nvPr/>
        </p:nvGrpSpPr>
        <p:grpSpPr>
          <a:xfrm>
            <a:off x="4391472" y="3901154"/>
            <a:ext cx="7374395" cy="1150375"/>
            <a:chOff x="6011859" y="3320716"/>
            <a:chExt cx="7374395" cy="1039255"/>
          </a:xfrm>
        </p:grpSpPr>
        <p:sp>
          <p:nvSpPr>
            <p:cNvPr id="28" name="TextBox 27">
              <a:extLst>
                <a:ext uri="{FF2B5EF4-FFF2-40B4-BE49-F238E27FC236}">
                  <a16:creationId xmlns:a16="http://schemas.microsoft.com/office/drawing/2014/main" id="{D6C91233-07A2-A682-E4C0-FE4B579492DF}"/>
                </a:ext>
              </a:extLst>
            </p:cNvPr>
            <p:cNvSpPr txBox="1"/>
            <p:nvPr/>
          </p:nvSpPr>
          <p:spPr>
            <a:xfrm>
              <a:off x="6011859" y="3391693"/>
              <a:ext cx="7327069" cy="874748"/>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“Working with a financial advisor has made me feel more </a:t>
              </a:r>
              <a:r>
                <a:rPr lang="en-US" sz="1800" b="1" dirty="0">
                  <a:solidFill>
                    <a:srgbClr val="19A683"/>
                  </a:solidFill>
                  <a:effectLst/>
                  <a:ea typeface="Calibri" panose="020F0502020204030204" pitchFamily="34" charset="0"/>
                  <a:cs typeface="Calibri" panose="020F0502020204030204" pitchFamily="34" charset="0"/>
                </a:rPr>
                <a:t>accountable</a:t>
              </a:r>
              <a:r>
                <a:rPr lang="en-US" sz="1800" dirty="0">
                  <a:effectLst/>
                  <a:latin typeface="+mj-lt"/>
                  <a:ea typeface="Calibri" panose="020F0502020204030204" pitchFamily="34" charset="0"/>
                  <a:cs typeface="Calibri" panose="020F0502020204030204" pitchFamily="34" charset="0"/>
                </a:rPr>
                <a:t>. I know I have someone to answer to and that pushes me to stay disciplined with my retirement savings. It’s a good feeling knowing I’m being proactive.”</a:t>
              </a:r>
            </a:p>
          </p:txBody>
        </p:sp>
        <p:sp>
          <p:nvSpPr>
            <p:cNvPr id="31" name="Rectangle: Rounded Corners 30">
              <a:extLst>
                <a:ext uri="{FF2B5EF4-FFF2-40B4-BE49-F238E27FC236}">
                  <a16:creationId xmlns:a16="http://schemas.microsoft.com/office/drawing/2014/main" id="{3B41FC77-FDFF-FB2C-B266-A168E8636099}"/>
                </a:ext>
              </a:extLst>
            </p:cNvPr>
            <p:cNvSpPr/>
            <p:nvPr/>
          </p:nvSpPr>
          <p:spPr>
            <a:xfrm>
              <a:off x="6051656" y="3320716"/>
              <a:ext cx="7334598" cy="1039255"/>
            </a:xfrm>
            <a:prstGeom prst="roundRect">
              <a:avLst/>
            </a:prstGeom>
            <a:noFill/>
            <a:ln w="38100">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6" name="Group 35">
            <a:extLst>
              <a:ext uri="{FF2B5EF4-FFF2-40B4-BE49-F238E27FC236}">
                <a16:creationId xmlns:a16="http://schemas.microsoft.com/office/drawing/2014/main" id="{8B84A49B-336C-7667-5328-E9EC428C306B}"/>
              </a:ext>
            </a:extLst>
          </p:cNvPr>
          <p:cNvGrpSpPr/>
          <p:nvPr/>
        </p:nvGrpSpPr>
        <p:grpSpPr>
          <a:xfrm>
            <a:off x="5989320" y="2697105"/>
            <a:ext cx="6064909" cy="919246"/>
            <a:chOff x="5028700" y="1845537"/>
            <a:chExt cx="6064909" cy="919246"/>
          </a:xfrm>
        </p:grpSpPr>
        <p:sp>
          <p:nvSpPr>
            <p:cNvPr id="26" name="TextBox 25">
              <a:extLst>
                <a:ext uri="{FF2B5EF4-FFF2-40B4-BE49-F238E27FC236}">
                  <a16:creationId xmlns:a16="http://schemas.microsoft.com/office/drawing/2014/main" id="{A727B162-D572-E822-08A2-FD3EF5A2B488}"/>
                </a:ext>
              </a:extLst>
            </p:cNvPr>
            <p:cNvSpPr txBox="1"/>
            <p:nvPr/>
          </p:nvSpPr>
          <p:spPr>
            <a:xfrm>
              <a:off x="5028700" y="1958204"/>
              <a:ext cx="6064909" cy="671915"/>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“It has made me feel </a:t>
              </a:r>
              <a:r>
                <a:rPr lang="en-US" sz="1800" b="1" dirty="0">
                  <a:solidFill>
                    <a:srgbClr val="00604B"/>
                  </a:solidFill>
                  <a:effectLst/>
                  <a:ea typeface="Calibri" panose="020F0502020204030204" pitchFamily="34" charset="0"/>
                  <a:cs typeface="Calibri" panose="020F0502020204030204" pitchFamily="34" charset="0"/>
                </a:rPr>
                <a:t>happy</a:t>
              </a:r>
              <a:r>
                <a:rPr lang="en-US" sz="1800" dirty="0">
                  <a:effectLst/>
                  <a:latin typeface="+mj-lt"/>
                  <a:ea typeface="Calibri" panose="020F0502020204030204" pitchFamily="34" charset="0"/>
                  <a:cs typeface="Calibri" panose="020F0502020204030204" pitchFamily="34" charset="0"/>
                </a:rPr>
                <a:t> and </a:t>
              </a:r>
              <a:r>
                <a:rPr lang="en-US" sz="1800" b="1" dirty="0">
                  <a:solidFill>
                    <a:srgbClr val="00604B"/>
                  </a:solidFill>
                  <a:effectLst/>
                  <a:ea typeface="Calibri" panose="020F0502020204030204" pitchFamily="34" charset="0"/>
                  <a:cs typeface="Calibri" panose="020F0502020204030204" pitchFamily="34" charset="0"/>
                </a:rPr>
                <a:t>empowered</a:t>
              </a:r>
              <a:r>
                <a:rPr lang="en-US" sz="1800" dirty="0">
                  <a:effectLst/>
                  <a:latin typeface="+mj-lt"/>
                  <a:ea typeface="Calibri" panose="020F0502020204030204" pitchFamily="34" charset="0"/>
                  <a:cs typeface="Calibri" panose="020F0502020204030204" pitchFamily="34" charset="0"/>
                </a:rPr>
                <a:t> and feeling like </a:t>
              </a:r>
              <a:r>
                <a:rPr lang="en-US" sz="1800" b="1" dirty="0">
                  <a:solidFill>
                    <a:srgbClr val="00604B"/>
                  </a:solidFill>
                  <a:effectLst/>
                  <a:ea typeface="Calibri" panose="020F0502020204030204" pitchFamily="34" charset="0"/>
                  <a:cs typeface="Calibri" panose="020F0502020204030204" pitchFamily="34" charset="0"/>
                </a:rPr>
                <a:t>I can breathe</a:t>
              </a:r>
              <a:r>
                <a:rPr lang="en-US" sz="1800" b="1" dirty="0">
                  <a:effectLst/>
                  <a:ea typeface="Calibri" panose="020F0502020204030204" pitchFamily="34" charset="0"/>
                  <a:cs typeface="Calibri" panose="020F0502020204030204" pitchFamily="34" charset="0"/>
                </a:rPr>
                <a:t> </a:t>
              </a:r>
              <a:r>
                <a:rPr lang="en-US" sz="1800" dirty="0">
                  <a:effectLst/>
                  <a:latin typeface="+mj-lt"/>
                  <a:ea typeface="Calibri" panose="020F0502020204030204" pitchFamily="34" charset="0"/>
                  <a:cs typeface="Calibri" panose="020F0502020204030204" pitchFamily="34" charset="0"/>
                </a:rPr>
                <a:t>and not have to worry about the future as much.”</a:t>
              </a:r>
              <a:endParaRPr lang="en-US" sz="1800" dirty="0">
                <a:effectLst/>
                <a:latin typeface="+mj-lt"/>
                <a:ea typeface="Calibri" panose="020F0502020204030204" pitchFamily="34" charset="0"/>
                <a:cs typeface="Times New Roman" panose="02020603050405020304" pitchFamily="18" charset="0"/>
              </a:endParaRPr>
            </a:p>
          </p:txBody>
        </p:sp>
        <p:sp>
          <p:nvSpPr>
            <p:cNvPr id="35" name="Rectangle: Rounded Corners 34">
              <a:extLst>
                <a:ext uri="{FF2B5EF4-FFF2-40B4-BE49-F238E27FC236}">
                  <a16:creationId xmlns:a16="http://schemas.microsoft.com/office/drawing/2014/main" id="{8746434B-3A23-22D3-6BA3-5E2F9AD73224}"/>
                </a:ext>
              </a:extLst>
            </p:cNvPr>
            <p:cNvSpPr/>
            <p:nvPr/>
          </p:nvSpPr>
          <p:spPr>
            <a:xfrm>
              <a:off x="5028700" y="1845537"/>
              <a:ext cx="6064909" cy="919246"/>
            </a:xfrm>
            <a:prstGeom prst="roundRect">
              <a:avLst/>
            </a:prstGeom>
            <a:noFill/>
            <a:ln w="38100">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40" name="Group 39">
            <a:extLst>
              <a:ext uri="{FF2B5EF4-FFF2-40B4-BE49-F238E27FC236}">
                <a16:creationId xmlns:a16="http://schemas.microsoft.com/office/drawing/2014/main" id="{80556691-BBB7-A69E-614F-8E54B0E07DA9}"/>
              </a:ext>
            </a:extLst>
          </p:cNvPr>
          <p:cNvGrpSpPr/>
          <p:nvPr/>
        </p:nvGrpSpPr>
        <p:grpSpPr>
          <a:xfrm>
            <a:off x="4391472" y="1077475"/>
            <a:ext cx="7390844" cy="1321745"/>
            <a:chOff x="4375853" y="593411"/>
            <a:chExt cx="7390844" cy="1321745"/>
          </a:xfrm>
        </p:grpSpPr>
        <p:sp>
          <p:nvSpPr>
            <p:cNvPr id="24" name="TextBox 23">
              <a:extLst>
                <a:ext uri="{FF2B5EF4-FFF2-40B4-BE49-F238E27FC236}">
                  <a16:creationId xmlns:a16="http://schemas.microsoft.com/office/drawing/2014/main" id="{EF659A38-121A-CECC-8054-88B3D2DD24C0}"/>
                </a:ext>
              </a:extLst>
            </p:cNvPr>
            <p:cNvSpPr txBox="1"/>
            <p:nvPr/>
          </p:nvSpPr>
          <p:spPr>
            <a:xfrm>
              <a:off x="4375853" y="613547"/>
              <a:ext cx="7343518" cy="1264642"/>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 “Having a financial advisor for retirement planning has brought me peace of mind, knowing that </a:t>
              </a:r>
              <a:r>
                <a:rPr lang="en-US" sz="1800" b="1" dirty="0">
                  <a:solidFill>
                    <a:srgbClr val="003D31"/>
                  </a:solidFill>
                  <a:effectLst/>
                  <a:ea typeface="Calibri" panose="020F0502020204030204" pitchFamily="34" charset="0"/>
                  <a:cs typeface="Calibri" panose="020F0502020204030204" pitchFamily="34" charset="0"/>
                </a:rPr>
                <a:t>my future is being carefully considered and managed</a:t>
              </a:r>
              <a:r>
                <a:rPr lang="en-US" sz="1800" dirty="0">
                  <a:effectLst/>
                  <a:latin typeface="+mj-lt"/>
                  <a:ea typeface="Calibri" panose="020F0502020204030204" pitchFamily="34" charset="0"/>
                  <a:cs typeface="Calibri" panose="020F0502020204030204" pitchFamily="34" charset="0"/>
                </a:rPr>
                <a:t>. It feels reassuring to have professional guidance, making the process </a:t>
              </a:r>
              <a:r>
                <a:rPr lang="en-US" sz="1800" b="1" dirty="0">
                  <a:solidFill>
                    <a:srgbClr val="003D31"/>
                  </a:solidFill>
                  <a:effectLst/>
                  <a:ea typeface="Calibri" panose="020F0502020204030204" pitchFamily="34" charset="0"/>
                  <a:cs typeface="Calibri" panose="020F0502020204030204" pitchFamily="34" charset="0"/>
                </a:rPr>
                <a:t>less overwhelming</a:t>
              </a:r>
              <a:r>
                <a:rPr lang="en-US" sz="1800" dirty="0">
                  <a:solidFill>
                    <a:srgbClr val="003D31"/>
                  </a:solidFill>
                  <a:effectLst/>
                  <a:latin typeface="+mj-lt"/>
                  <a:ea typeface="Calibri" panose="020F0502020204030204" pitchFamily="34" charset="0"/>
                  <a:cs typeface="Calibri" panose="020F0502020204030204" pitchFamily="34" charset="0"/>
                </a:rPr>
                <a:t> </a:t>
              </a:r>
              <a:r>
                <a:rPr lang="en-US" sz="1800" dirty="0">
                  <a:effectLst/>
                  <a:latin typeface="+mj-lt"/>
                  <a:ea typeface="Calibri" panose="020F0502020204030204" pitchFamily="34" charset="0"/>
                  <a:cs typeface="Calibri" panose="020F0502020204030204" pitchFamily="34" charset="0"/>
                </a:rPr>
                <a:t>and more secure.”</a:t>
              </a:r>
              <a:endParaRPr lang="en-US" sz="1800" dirty="0">
                <a:effectLst/>
                <a:latin typeface="+mj-lt"/>
                <a:ea typeface="Calibri" panose="020F0502020204030204" pitchFamily="34" charset="0"/>
                <a:cs typeface="Times New Roman" panose="02020603050405020304" pitchFamily="18" charset="0"/>
              </a:endParaRPr>
            </a:p>
          </p:txBody>
        </p:sp>
        <p:sp>
          <p:nvSpPr>
            <p:cNvPr id="39" name="Rectangle: Rounded Corners 38">
              <a:extLst>
                <a:ext uri="{FF2B5EF4-FFF2-40B4-BE49-F238E27FC236}">
                  <a16:creationId xmlns:a16="http://schemas.microsoft.com/office/drawing/2014/main" id="{1BA19FA5-E467-5913-5678-B3D75DAAC824}"/>
                </a:ext>
              </a:extLst>
            </p:cNvPr>
            <p:cNvSpPr/>
            <p:nvPr/>
          </p:nvSpPr>
          <p:spPr>
            <a:xfrm>
              <a:off x="4432099" y="593411"/>
              <a:ext cx="7334598" cy="1321745"/>
            </a:xfrm>
            <a:prstGeom prst="roundRect">
              <a:avLst/>
            </a:prstGeom>
            <a:noFill/>
            <a:ln w="38100">
              <a:solidFill>
                <a:srgbClr val="003D3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7912CBCA-C580-6687-5219-06B7ED6C02A4}"/>
              </a:ext>
            </a:extLst>
          </p:cNvPr>
          <p:cNvSpPr txBox="1"/>
          <p:nvPr/>
        </p:nvSpPr>
        <p:spPr>
          <a:xfrm>
            <a:off x="1678861" y="197756"/>
            <a:ext cx="9410403" cy="769441"/>
          </a:xfrm>
          <a:prstGeom prst="rect">
            <a:avLst/>
          </a:prstGeom>
          <a:noFill/>
        </p:spPr>
        <p:txBody>
          <a:bodyPr wrap="square" rtlCol="0">
            <a:spAutoFit/>
          </a:bodyPr>
          <a:lstStyle/>
          <a:p>
            <a:r>
              <a:rPr lang="en-US" sz="4400" b="1" dirty="0">
                <a:solidFill>
                  <a:schemeClr val="bg1"/>
                </a:solidFill>
              </a:rPr>
              <a:t>Partnering</a:t>
            </a:r>
            <a:r>
              <a:rPr lang="en-US" sz="4400" b="1" dirty="0"/>
              <a:t> with a financial professional</a:t>
            </a:r>
          </a:p>
        </p:txBody>
      </p:sp>
      <p:sp>
        <p:nvSpPr>
          <p:cNvPr id="4" name="TextBox 3">
            <a:extLst>
              <a:ext uri="{FF2B5EF4-FFF2-40B4-BE49-F238E27FC236}">
                <a16:creationId xmlns:a16="http://schemas.microsoft.com/office/drawing/2014/main" id="{87E04D4D-6BDB-10CB-02D7-4C420C6D76AF}"/>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grpSp>
        <p:nvGrpSpPr>
          <p:cNvPr id="5" name="Group 4">
            <a:extLst>
              <a:ext uri="{FF2B5EF4-FFF2-40B4-BE49-F238E27FC236}">
                <a16:creationId xmlns:a16="http://schemas.microsoft.com/office/drawing/2014/main" id="{B8C7295F-048F-4473-2C71-F42BCCA9CBD8}"/>
              </a:ext>
            </a:extLst>
          </p:cNvPr>
          <p:cNvGrpSpPr/>
          <p:nvPr/>
        </p:nvGrpSpPr>
        <p:grpSpPr>
          <a:xfrm>
            <a:off x="5892099" y="5336332"/>
            <a:ext cx="6064909" cy="846280"/>
            <a:chOff x="5028700" y="1845537"/>
            <a:chExt cx="6064909" cy="846280"/>
          </a:xfrm>
        </p:grpSpPr>
        <p:sp>
          <p:nvSpPr>
            <p:cNvPr id="6" name="TextBox 5">
              <a:extLst>
                <a:ext uri="{FF2B5EF4-FFF2-40B4-BE49-F238E27FC236}">
                  <a16:creationId xmlns:a16="http://schemas.microsoft.com/office/drawing/2014/main" id="{D29F844D-3996-0A74-1379-F16388052F40}"/>
                </a:ext>
              </a:extLst>
            </p:cNvPr>
            <p:cNvSpPr txBox="1"/>
            <p:nvPr/>
          </p:nvSpPr>
          <p:spPr>
            <a:xfrm>
              <a:off x="5028700" y="1931939"/>
              <a:ext cx="6064909" cy="671915"/>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mj-lt"/>
                  <a:ea typeface="Calibri" panose="020F0502020204030204" pitchFamily="34" charset="0"/>
                  <a:cs typeface="Calibri" panose="020F0502020204030204" pitchFamily="34" charset="0"/>
                </a:rPr>
                <a:t>“Knowing that a professional is helping you plan for your retirement can provide </a:t>
              </a:r>
              <a:r>
                <a:rPr lang="en-US" sz="1800" b="1" dirty="0">
                  <a:solidFill>
                    <a:srgbClr val="00604B"/>
                  </a:solidFill>
                  <a:effectLst/>
                  <a:ea typeface="Calibri" panose="020F0502020204030204" pitchFamily="34" charset="0"/>
                  <a:cs typeface="Calibri" panose="020F0502020204030204" pitchFamily="34" charset="0"/>
                </a:rPr>
                <a:t>peace of mind and reduce stress</a:t>
              </a:r>
              <a:r>
                <a:rPr lang="en-US" sz="1800" dirty="0">
                  <a:effectLst/>
                  <a:latin typeface="+mj-lt"/>
                  <a:ea typeface="Calibri" panose="020F0502020204030204" pitchFamily="34" charset="0"/>
                  <a:cs typeface="Calibri" panose="020F0502020204030204" pitchFamily="34" charset="0"/>
                </a:rPr>
                <a:t>.”</a:t>
              </a:r>
              <a:endParaRPr lang="en-US" sz="1800" dirty="0">
                <a:effectLst/>
                <a:latin typeface="+mj-lt"/>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622613BC-6E16-BC71-F97D-28168B5A5966}"/>
                </a:ext>
              </a:extLst>
            </p:cNvPr>
            <p:cNvSpPr/>
            <p:nvPr/>
          </p:nvSpPr>
          <p:spPr>
            <a:xfrm>
              <a:off x="5028700" y="1845537"/>
              <a:ext cx="6064909" cy="846280"/>
            </a:xfrm>
            <a:prstGeom prst="roundRect">
              <a:avLst/>
            </a:prstGeom>
            <a:noFill/>
            <a:ln w="38100">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8" name="TextBox 7">
            <a:extLst>
              <a:ext uri="{FF2B5EF4-FFF2-40B4-BE49-F238E27FC236}">
                <a16:creationId xmlns:a16="http://schemas.microsoft.com/office/drawing/2014/main" id="{8696DBE7-6C53-1D94-3BE4-3A150CB32D11}"/>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143C326-DD7C-02FE-BF02-C9F037D4D510}"/>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22</a:t>
            </a:fld>
            <a:r>
              <a:rPr lang="en-US" sz="1100" dirty="0"/>
              <a:t> of 27</a:t>
            </a:r>
          </a:p>
        </p:txBody>
      </p:sp>
    </p:spTree>
    <p:extLst>
      <p:ext uri="{BB962C8B-B14F-4D97-AF65-F5344CB8AC3E}">
        <p14:creationId xmlns:p14="http://schemas.microsoft.com/office/powerpoint/2010/main" val="315367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verSlideFooterText">
            <a:extLst>
              <a:ext uri="{FF2B5EF4-FFF2-40B4-BE49-F238E27FC236}">
                <a16:creationId xmlns:a16="http://schemas.microsoft.com/office/drawing/2014/main" id="{CE4614B7-2FBB-C902-7B01-81AC3F13CB47}"/>
              </a:ext>
            </a:extLst>
          </p:cNvPr>
          <p:cNvSpPr/>
          <p:nvPr/>
        </p:nvSpPr>
        <p:spPr>
          <a:xfrm flipH="1">
            <a:off x="0" y="1547044"/>
            <a:ext cx="4305786" cy="422324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r>
              <a:rPr lang="en-US" altLang="ko-KR" sz="4000" dirty="0"/>
              <a:t>Specific guidance women are seeking from financial professionals</a:t>
            </a:r>
            <a:endParaRPr lang="ko-KR" altLang="en-US" sz="4000" dirty="0"/>
          </a:p>
        </p:txBody>
      </p:sp>
      <p:grpSp>
        <p:nvGrpSpPr>
          <p:cNvPr id="14" name="Group 13">
            <a:extLst>
              <a:ext uri="{FF2B5EF4-FFF2-40B4-BE49-F238E27FC236}">
                <a16:creationId xmlns:a16="http://schemas.microsoft.com/office/drawing/2014/main" id="{78A73C5F-C559-6EC0-9EA1-2AAF83FBDCA3}"/>
              </a:ext>
            </a:extLst>
          </p:cNvPr>
          <p:cNvGrpSpPr/>
          <p:nvPr/>
        </p:nvGrpSpPr>
        <p:grpSpPr>
          <a:xfrm>
            <a:off x="335031" y="402428"/>
            <a:ext cx="757779" cy="160020"/>
            <a:chOff x="304800" y="914736"/>
            <a:chExt cx="757779" cy="160020"/>
          </a:xfrm>
        </p:grpSpPr>
        <p:sp>
          <p:nvSpPr>
            <p:cNvPr id="15" name="Oval 14">
              <a:extLst>
                <a:ext uri="{FF2B5EF4-FFF2-40B4-BE49-F238E27FC236}">
                  <a16:creationId xmlns:a16="http://schemas.microsoft.com/office/drawing/2014/main" id="{8E0AD004-F9CD-D252-F925-3EF66BF8EA5A}"/>
                </a:ext>
              </a:extLst>
            </p:cNvPr>
            <p:cNvSpPr/>
            <p:nvPr/>
          </p:nvSpPr>
          <p:spPr>
            <a:xfrm>
              <a:off x="304800" y="914736"/>
              <a:ext cx="160020" cy="160020"/>
            </a:xfrm>
            <a:prstGeom prst="ellipse">
              <a:avLst/>
            </a:prstGeom>
            <a:solidFill>
              <a:srgbClr val="B9F5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4773832-DE5C-ACFA-2985-51322A456299}"/>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7872996-3373-1D82-82B9-103FDAF8E06A}"/>
                </a:ext>
              </a:extLst>
            </p:cNvPr>
            <p:cNvSpPr/>
            <p:nvPr/>
          </p:nvSpPr>
          <p:spPr>
            <a:xfrm>
              <a:off x="703306" y="914736"/>
              <a:ext cx="160020" cy="160020"/>
            </a:xfrm>
            <a:prstGeom prst="ellipse">
              <a:avLst/>
            </a:prstGeom>
            <a:solidFill>
              <a:srgbClr val="80EC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B08247A-1988-A7D0-86A6-EA33A02CD4E6}"/>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CoverSlideFooterText">
            <a:extLst>
              <a:ext uri="{FF2B5EF4-FFF2-40B4-BE49-F238E27FC236}">
                <a16:creationId xmlns:a16="http://schemas.microsoft.com/office/drawing/2014/main" id="{64015864-070A-CF5C-0C5C-A5E6F792004D}"/>
              </a:ext>
            </a:extLst>
          </p:cNvPr>
          <p:cNvSpPr/>
          <p:nvPr/>
        </p:nvSpPr>
        <p:spPr>
          <a:xfrm>
            <a:off x="-1121348" y="5286505"/>
            <a:ext cx="1683187" cy="891251"/>
          </a:xfrm>
          <a:prstGeom prst="rect">
            <a:avLst/>
          </a:prstGeom>
          <a:noFill/>
          <a:ln w="57150" cap="flat" cmpd="sng">
            <a:solidFill>
              <a:srgbClr val="19A683"/>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0" name="!!CoverSlideFooterText">
            <a:extLst>
              <a:ext uri="{FF2B5EF4-FFF2-40B4-BE49-F238E27FC236}">
                <a16:creationId xmlns:a16="http://schemas.microsoft.com/office/drawing/2014/main" id="{DF53934E-99C1-307A-ABD8-E629D447976F}"/>
              </a:ext>
            </a:extLst>
          </p:cNvPr>
          <p:cNvSpPr/>
          <p:nvPr/>
        </p:nvSpPr>
        <p:spPr>
          <a:xfrm>
            <a:off x="-913545" y="5456995"/>
            <a:ext cx="1298076" cy="558806"/>
          </a:xfrm>
          <a:prstGeom prst="rect">
            <a:avLst/>
          </a:prstGeom>
          <a:noFill/>
          <a:ln w="57150" cap="flat" cmpd="sng">
            <a:solidFill>
              <a:srgbClr val="80ECD2"/>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21" name="Group 20">
            <a:extLst>
              <a:ext uri="{FF2B5EF4-FFF2-40B4-BE49-F238E27FC236}">
                <a16:creationId xmlns:a16="http://schemas.microsoft.com/office/drawing/2014/main" id="{E3E3C2A5-5A49-EDAB-B1FF-A78A15351364}"/>
              </a:ext>
            </a:extLst>
          </p:cNvPr>
          <p:cNvGrpSpPr/>
          <p:nvPr/>
        </p:nvGrpSpPr>
        <p:grpSpPr>
          <a:xfrm rot="5663574">
            <a:off x="11042148" y="-754129"/>
            <a:ext cx="1829720" cy="1829720"/>
            <a:chOff x="-416879" y="-567355"/>
            <a:chExt cx="1829720" cy="1829720"/>
          </a:xfrm>
        </p:grpSpPr>
        <p:sp>
          <p:nvSpPr>
            <p:cNvPr id="22" name="Block Arc 21">
              <a:extLst>
                <a:ext uri="{FF2B5EF4-FFF2-40B4-BE49-F238E27FC236}">
                  <a16:creationId xmlns:a16="http://schemas.microsoft.com/office/drawing/2014/main" id="{F257450E-3507-3BD1-2993-8B6FFD92D8B6}"/>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Block Arc 22">
              <a:extLst>
                <a:ext uri="{FF2B5EF4-FFF2-40B4-BE49-F238E27FC236}">
                  <a16:creationId xmlns:a16="http://schemas.microsoft.com/office/drawing/2014/main" id="{AE94CCF5-007C-9B55-3971-4300BCE0F0E4}"/>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Block Arc 23">
              <a:extLst>
                <a:ext uri="{FF2B5EF4-FFF2-40B4-BE49-F238E27FC236}">
                  <a16:creationId xmlns:a16="http://schemas.microsoft.com/office/drawing/2014/main" id="{5D0ADEA5-8D55-18D7-7A44-8076588A1132}"/>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aphicFrame>
        <p:nvGraphicFramePr>
          <p:cNvPr id="5" name="Chart 4">
            <a:extLst>
              <a:ext uri="{FF2B5EF4-FFF2-40B4-BE49-F238E27FC236}">
                <a16:creationId xmlns:a16="http://schemas.microsoft.com/office/drawing/2014/main" id="{1650CB9D-CD16-0130-4A76-B7FB445BF4E8}"/>
              </a:ext>
            </a:extLst>
          </p:cNvPr>
          <p:cNvGraphicFramePr/>
          <p:nvPr>
            <p:extLst>
              <p:ext uri="{D42A27DB-BD31-4B8C-83A1-F6EECF244321}">
                <p14:modId xmlns:p14="http://schemas.microsoft.com/office/powerpoint/2010/main" val="1276358900"/>
              </p:ext>
            </p:extLst>
          </p:nvPr>
        </p:nvGraphicFramePr>
        <p:xfrm>
          <a:off x="4305786" y="912567"/>
          <a:ext cx="7886214"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5761571-845C-9766-23CF-443D385DD9DD}"/>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FC5998E-3253-0500-3C74-1E5088304CCB}"/>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23</a:t>
            </a:fld>
            <a:r>
              <a:rPr lang="en-US" sz="1100" dirty="0"/>
              <a:t> of 27</a:t>
            </a:r>
          </a:p>
        </p:txBody>
      </p:sp>
    </p:spTree>
    <p:extLst>
      <p:ext uri="{BB962C8B-B14F-4D97-AF65-F5344CB8AC3E}">
        <p14:creationId xmlns:p14="http://schemas.microsoft.com/office/powerpoint/2010/main" val="781862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315D2D7-13E2-5042-6A72-516D7DB4A507}"/>
              </a:ext>
            </a:extLst>
          </p:cNvPr>
          <p:cNvPicPr>
            <a:picLocks noChangeAspect="1" noChangeArrowheads="1"/>
          </p:cNvPicPr>
          <p:nvPr/>
        </p:nvPicPr>
        <p:blipFill rotWithShape="1">
          <a:blip r:embed="rId3" cstate="print">
            <a:duotone>
              <a:prstClr val="black"/>
              <a:srgbClr val="B7D8CB">
                <a:tint val="45000"/>
                <a:satMod val="400000"/>
              </a:srgbClr>
            </a:duotone>
            <a:extLst>
              <a:ext uri="{28A0092B-C50C-407E-A947-70E740481C1C}">
                <a14:useLocalDpi xmlns:a14="http://schemas.microsoft.com/office/drawing/2010/main" val="0"/>
              </a:ext>
            </a:extLst>
          </a:blip>
          <a:srcRect l="38192" t="-161" r="10634" b="161"/>
          <a:stretch/>
        </p:blipFill>
        <p:spPr bwMode="auto">
          <a:xfrm>
            <a:off x="-30051" y="-11051"/>
            <a:ext cx="5132482" cy="6880101"/>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2" y="2598942"/>
            <a:ext cx="7089567"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What women need </a:t>
            </a:r>
            <a:br>
              <a:rPr lang="en-US" sz="4800" b="1" dirty="0">
                <a:ea typeface="Inter-Regular"/>
                <a:cs typeface="Segoe UI" panose="020B0502040204020203" pitchFamily="34" charset="0"/>
                <a:sym typeface="Inter-Regular"/>
              </a:rPr>
            </a:br>
            <a:r>
              <a:rPr lang="en-US" sz="4800" b="1" dirty="0">
                <a:ea typeface="Inter-Regular"/>
                <a:cs typeface="Segoe UI" panose="020B0502040204020203" pitchFamily="34" charset="0"/>
                <a:sym typeface="Inter-Regular"/>
              </a:rPr>
              <a:t>to know</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604B"/>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E9417F9-87B4-4BA9-39E9-60D1CF0F0B32}"/>
              </a:ext>
            </a:extLst>
          </p:cNvPr>
          <p:cNvGrpSpPr/>
          <p:nvPr/>
        </p:nvGrpSpPr>
        <p:grpSpPr>
          <a:xfrm>
            <a:off x="476433" y="572110"/>
            <a:ext cx="757779" cy="160020"/>
            <a:chOff x="304800" y="914736"/>
            <a:chExt cx="757779" cy="160020"/>
          </a:xfrm>
        </p:grpSpPr>
        <p:sp>
          <p:nvSpPr>
            <p:cNvPr id="28" name="Oval 27">
              <a:extLst>
                <a:ext uri="{FF2B5EF4-FFF2-40B4-BE49-F238E27FC236}">
                  <a16:creationId xmlns:a16="http://schemas.microsoft.com/office/drawing/2014/main" id="{51848F0A-45DD-9A35-53EB-4D1282766BE3}"/>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F510A6B-4923-44D7-60F0-9436E100079E}"/>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56EDD9A-A46F-9DAD-0C2C-0EB36047142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197B259-63E3-6F13-27F7-376B5E01EA7F}"/>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3D3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2" name="TextBox 1">
            <a:extLst>
              <a:ext uri="{FF2B5EF4-FFF2-40B4-BE49-F238E27FC236}">
                <a16:creationId xmlns:a16="http://schemas.microsoft.com/office/drawing/2014/main" id="{7EF68A34-BDCA-58D2-DD2C-257A1DA68D4C}"/>
              </a:ext>
            </a:extLst>
          </p:cNvPr>
          <p:cNvSpPr txBox="1"/>
          <p:nvPr/>
        </p:nvSpPr>
        <p:spPr>
          <a:xfrm>
            <a:off x="1" y="6596390"/>
            <a:ext cx="1731948" cy="261610"/>
          </a:xfrm>
          <a:prstGeom prst="rect">
            <a:avLst/>
          </a:prstGeom>
          <a:noFill/>
        </p:spPr>
        <p:txBody>
          <a:bodyPr wrap="square" rtlCol="0">
            <a:spAutoFit/>
          </a:bodyPr>
          <a:lstStyle/>
          <a:p>
            <a:r>
              <a:rPr lang="en-US" sz="1100" kern="1200" dirty="0">
                <a:effectLst/>
                <a:latin typeface="+mn-lt"/>
                <a:ea typeface="+mn-ea"/>
                <a:cs typeface="+mn-cs"/>
              </a:rPr>
              <a:t>38588Z</a:t>
            </a:r>
          </a:p>
        </p:txBody>
      </p:sp>
      <p:sp>
        <p:nvSpPr>
          <p:cNvPr id="6" name="TextBox 5">
            <a:extLst>
              <a:ext uri="{FF2B5EF4-FFF2-40B4-BE49-F238E27FC236}">
                <a16:creationId xmlns:a16="http://schemas.microsoft.com/office/drawing/2014/main" id="{BC5E9D32-5C46-33BB-DA5A-FACF98043F4F}"/>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24</a:t>
            </a:fld>
            <a:r>
              <a:rPr lang="en-US" sz="1100" dirty="0"/>
              <a:t> of 27</a:t>
            </a:r>
          </a:p>
        </p:txBody>
      </p:sp>
    </p:spTree>
    <p:extLst>
      <p:ext uri="{BB962C8B-B14F-4D97-AF65-F5344CB8AC3E}">
        <p14:creationId xmlns:p14="http://schemas.microsoft.com/office/powerpoint/2010/main" val="963877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357F5B11-588A-4C44-2E9D-2C57827CBC36}"/>
              </a:ext>
            </a:extLst>
          </p:cNvPr>
          <p:cNvGrpSpPr/>
          <p:nvPr/>
        </p:nvGrpSpPr>
        <p:grpSpPr>
          <a:xfrm>
            <a:off x="734693" y="1518115"/>
            <a:ext cx="2003564" cy="4830434"/>
            <a:chOff x="855023" y="647254"/>
            <a:chExt cx="2003564" cy="4830434"/>
          </a:xfrm>
        </p:grpSpPr>
        <p:sp>
          <p:nvSpPr>
            <p:cNvPr id="4" name="Oval 3">
              <a:extLst>
                <a:ext uri="{FF2B5EF4-FFF2-40B4-BE49-F238E27FC236}">
                  <a16:creationId xmlns:a16="http://schemas.microsoft.com/office/drawing/2014/main" id="{0DBF777E-BDB6-5B97-4BE8-9B08DF497245}"/>
                </a:ext>
              </a:extLst>
            </p:cNvPr>
            <p:cNvSpPr/>
            <p:nvPr/>
          </p:nvSpPr>
          <p:spPr>
            <a:xfrm>
              <a:off x="1405679" y="647254"/>
              <a:ext cx="902252" cy="902252"/>
            </a:xfrm>
            <a:prstGeom prst="ellipse">
              <a:avLst/>
            </a:prstGeom>
            <a:solidFill>
              <a:srgbClr val="003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01</a:t>
              </a:r>
            </a:p>
          </p:txBody>
        </p:sp>
        <p:sp>
          <p:nvSpPr>
            <p:cNvPr id="5" name="Rectangle: Rounded Corners 4">
              <a:extLst>
                <a:ext uri="{FF2B5EF4-FFF2-40B4-BE49-F238E27FC236}">
                  <a16:creationId xmlns:a16="http://schemas.microsoft.com/office/drawing/2014/main" id="{133088D4-A60D-C367-7343-82CA5743419D}"/>
                </a:ext>
              </a:extLst>
            </p:cNvPr>
            <p:cNvSpPr/>
            <p:nvPr/>
          </p:nvSpPr>
          <p:spPr>
            <a:xfrm>
              <a:off x="855023" y="1223157"/>
              <a:ext cx="2003564" cy="4254531"/>
            </a:xfrm>
            <a:prstGeom prst="roundRect">
              <a:avLst>
                <a:gd name="adj" fmla="val 3278"/>
              </a:avLst>
            </a:prstGeom>
            <a:solidFill>
              <a:schemeClr val="bg1"/>
            </a:solidFill>
            <a:ln w="19050">
              <a:solidFill>
                <a:srgbClr val="003D3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3D31"/>
                  </a:solidFill>
                </a:rPr>
                <a:t>Start early, </a:t>
              </a:r>
              <a:br>
                <a:rPr lang="en-US" sz="1900" b="1" dirty="0">
                  <a:solidFill>
                    <a:srgbClr val="003D31"/>
                  </a:solidFill>
                </a:rPr>
              </a:br>
              <a:r>
                <a:rPr lang="en-US" sz="1900" b="1" dirty="0">
                  <a:solidFill>
                    <a:srgbClr val="003D31"/>
                  </a:solidFill>
                </a:rPr>
                <a:t>save more</a:t>
              </a:r>
            </a:p>
            <a:p>
              <a:pPr algn="ctr">
                <a:spcBef>
                  <a:spcPts val="600"/>
                </a:spcBef>
                <a:spcAft>
                  <a:spcPts val="600"/>
                </a:spcAft>
              </a:pPr>
              <a:r>
                <a:rPr lang="en-US" sz="1700" dirty="0">
                  <a:solidFill>
                    <a:srgbClr val="003D31"/>
                  </a:solidFill>
                </a:rPr>
                <a:t>Given the unique financial challenges women face, it’s essential to start saving as early as possible. Aim to save 15% or more of your income annually and take full advantage of employer 401(k) or 403(b) matches if available.</a:t>
              </a:r>
            </a:p>
          </p:txBody>
        </p:sp>
      </p:grpSp>
      <p:grpSp>
        <p:nvGrpSpPr>
          <p:cNvPr id="46" name="Group 45">
            <a:extLst>
              <a:ext uri="{FF2B5EF4-FFF2-40B4-BE49-F238E27FC236}">
                <a16:creationId xmlns:a16="http://schemas.microsoft.com/office/drawing/2014/main" id="{5AD11407-FBD7-E908-D86A-90577722BE66}"/>
              </a:ext>
            </a:extLst>
          </p:cNvPr>
          <p:cNvGrpSpPr/>
          <p:nvPr/>
        </p:nvGrpSpPr>
        <p:grpSpPr>
          <a:xfrm>
            <a:off x="2890535" y="1518114"/>
            <a:ext cx="2003564" cy="4830435"/>
            <a:chOff x="2911335" y="647254"/>
            <a:chExt cx="2003564" cy="4830435"/>
          </a:xfrm>
        </p:grpSpPr>
        <p:sp>
          <p:nvSpPr>
            <p:cNvPr id="20" name="Oval 19">
              <a:extLst>
                <a:ext uri="{FF2B5EF4-FFF2-40B4-BE49-F238E27FC236}">
                  <a16:creationId xmlns:a16="http://schemas.microsoft.com/office/drawing/2014/main" id="{A60CBF4B-0761-928C-A6AB-BC26C6A629B0}"/>
                </a:ext>
              </a:extLst>
            </p:cNvPr>
            <p:cNvSpPr/>
            <p:nvPr/>
          </p:nvSpPr>
          <p:spPr>
            <a:xfrm>
              <a:off x="3416190" y="647254"/>
              <a:ext cx="902252" cy="902252"/>
            </a:xfrm>
            <a:prstGeom prst="ellipse">
              <a:avLst/>
            </a:prstGeom>
            <a:solidFill>
              <a:srgbClr val="006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02</a:t>
              </a:r>
            </a:p>
          </p:txBody>
        </p:sp>
        <p:sp>
          <p:nvSpPr>
            <p:cNvPr id="21" name="Rectangle: Rounded Corners 20">
              <a:extLst>
                <a:ext uri="{FF2B5EF4-FFF2-40B4-BE49-F238E27FC236}">
                  <a16:creationId xmlns:a16="http://schemas.microsoft.com/office/drawing/2014/main" id="{7C7DEB4D-AA5F-C7AC-4041-974748A72037}"/>
                </a:ext>
              </a:extLst>
            </p:cNvPr>
            <p:cNvSpPr/>
            <p:nvPr/>
          </p:nvSpPr>
          <p:spPr>
            <a:xfrm>
              <a:off x="2911335" y="1223158"/>
              <a:ext cx="2003564" cy="4254531"/>
            </a:xfrm>
            <a:prstGeom prst="roundRect">
              <a:avLst>
                <a:gd name="adj" fmla="val 3278"/>
              </a:avLst>
            </a:prstGeom>
            <a:solidFill>
              <a:schemeClr val="bg1"/>
            </a:solidFill>
            <a:ln w="19050">
              <a:solidFill>
                <a:srgbClr val="00604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604B"/>
                  </a:solidFill>
                </a:rPr>
                <a:t>Consider your healthcare needs</a:t>
              </a:r>
            </a:p>
            <a:p>
              <a:pPr algn="ctr">
                <a:spcBef>
                  <a:spcPts val="600"/>
                </a:spcBef>
                <a:spcAft>
                  <a:spcPts val="600"/>
                </a:spcAft>
              </a:pPr>
              <a:r>
                <a:rPr lang="en-US" sz="1700" dirty="0">
                  <a:solidFill>
                    <a:srgbClr val="00604B"/>
                  </a:solidFill>
                </a:rPr>
                <a:t>Factor healthcare and long-term care costs into your retirement savings. Women tend to have higher medical costs in retirement </a:t>
              </a:r>
              <a:r>
                <a:rPr lang="en-US" sz="1700" dirty="0">
                  <a:solidFill>
                    <a:srgbClr val="00604B"/>
                  </a:solidFill>
                  <a:latin typeface="Courier New" panose="02070309020205020404" pitchFamily="49" charset="0"/>
                  <a:cs typeface="Courier New" panose="02070309020205020404" pitchFamily="49" charset="0"/>
                </a:rPr>
                <a:t>—</a:t>
              </a:r>
              <a:r>
                <a:rPr lang="en-US" sz="1700" dirty="0">
                  <a:solidFill>
                    <a:srgbClr val="00604B"/>
                  </a:solidFill>
                </a:rPr>
                <a:t>planning early can prevent financial strain later in life.</a:t>
              </a:r>
              <a:endParaRPr lang="en-US" sz="1700" b="1" dirty="0">
                <a:solidFill>
                  <a:srgbClr val="00604B"/>
                </a:solidFill>
              </a:endParaRPr>
            </a:p>
          </p:txBody>
        </p:sp>
      </p:grpSp>
      <p:grpSp>
        <p:nvGrpSpPr>
          <p:cNvPr id="47" name="Group 46">
            <a:extLst>
              <a:ext uri="{FF2B5EF4-FFF2-40B4-BE49-F238E27FC236}">
                <a16:creationId xmlns:a16="http://schemas.microsoft.com/office/drawing/2014/main" id="{353C7240-0F4E-1196-786E-7925E3FEDCBA}"/>
              </a:ext>
            </a:extLst>
          </p:cNvPr>
          <p:cNvGrpSpPr/>
          <p:nvPr/>
        </p:nvGrpSpPr>
        <p:grpSpPr>
          <a:xfrm>
            <a:off x="5046377" y="1518114"/>
            <a:ext cx="2003564" cy="4830435"/>
            <a:chOff x="4967647" y="647254"/>
            <a:chExt cx="2003564" cy="4830435"/>
          </a:xfrm>
        </p:grpSpPr>
        <p:sp>
          <p:nvSpPr>
            <p:cNvPr id="27" name="Oval 26">
              <a:extLst>
                <a:ext uri="{FF2B5EF4-FFF2-40B4-BE49-F238E27FC236}">
                  <a16:creationId xmlns:a16="http://schemas.microsoft.com/office/drawing/2014/main" id="{F6B280F6-AB4C-FAA3-DD77-F58F483BF245}"/>
                </a:ext>
              </a:extLst>
            </p:cNvPr>
            <p:cNvSpPr/>
            <p:nvPr/>
          </p:nvSpPr>
          <p:spPr>
            <a:xfrm>
              <a:off x="5518303" y="647254"/>
              <a:ext cx="902252" cy="902252"/>
            </a:xfrm>
            <a:prstGeom prst="ellipse">
              <a:avLst/>
            </a:prstGeom>
            <a:solidFill>
              <a:srgbClr val="19A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03</a:t>
              </a:r>
            </a:p>
          </p:txBody>
        </p:sp>
        <p:sp>
          <p:nvSpPr>
            <p:cNvPr id="28" name="Rectangle: Rounded Corners 27">
              <a:extLst>
                <a:ext uri="{FF2B5EF4-FFF2-40B4-BE49-F238E27FC236}">
                  <a16:creationId xmlns:a16="http://schemas.microsoft.com/office/drawing/2014/main" id="{32A6D7BF-C809-F219-AB04-BC724AFB7CA0}"/>
                </a:ext>
              </a:extLst>
            </p:cNvPr>
            <p:cNvSpPr/>
            <p:nvPr/>
          </p:nvSpPr>
          <p:spPr>
            <a:xfrm>
              <a:off x="4967647" y="1223158"/>
              <a:ext cx="2003564" cy="4254531"/>
            </a:xfrm>
            <a:prstGeom prst="roundRect">
              <a:avLst>
                <a:gd name="adj" fmla="val 3278"/>
              </a:avLst>
            </a:prstGeom>
            <a:solidFill>
              <a:schemeClr val="bg1"/>
            </a:solidFill>
            <a:ln w="19050">
              <a:solidFill>
                <a:srgbClr val="19A68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19A683"/>
                  </a:solidFill>
                </a:rPr>
                <a:t>Plan for a longer retirement</a:t>
              </a:r>
            </a:p>
            <a:p>
              <a:pPr algn="ctr">
                <a:spcBef>
                  <a:spcPts val="600"/>
                </a:spcBef>
                <a:spcAft>
                  <a:spcPts val="600"/>
                </a:spcAft>
              </a:pPr>
              <a:r>
                <a:rPr lang="en-US" sz="1700" dirty="0">
                  <a:solidFill>
                    <a:srgbClr val="19A683"/>
                  </a:solidFill>
                </a:rPr>
                <a:t>With longevity in mind, ensure you have an adequate mix of savings, investments, and guaranteed income sources, such as Social Security and annuities, to cover a potentially lengthy retirement.</a:t>
              </a:r>
            </a:p>
          </p:txBody>
        </p:sp>
      </p:grpSp>
      <p:grpSp>
        <p:nvGrpSpPr>
          <p:cNvPr id="48" name="Group 47">
            <a:extLst>
              <a:ext uri="{FF2B5EF4-FFF2-40B4-BE49-F238E27FC236}">
                <a16:creationId xmlns:a16="http://schemas.microsoft.com/office/drawing/2014/main" id="{689DC1AF-1D39-EA07-B3A2-7CE4C9CAE766}"/>
              </a:ext>
            </a:extLst>
          </p:cNvPr>
          <p:cNvGrpSpPr/>
          <p:nvPr/>
        </p:nvGrpSpPr>
        <p:grpSpPr>
          <a:xfrm>
            <a:off x="7202219" y="1518114"/>
            <a:ext cx="2003564" cy="4830435"/>
            <a:chOff x="7023959" y="647254"/>
            <a:chExt cx="2003564" cy="4830435"/>
          </a:xfrm>
        </p:grpSpPr>
        <p:sp>
          <p:nvSpPr>
            <p:cNvPr id="31" name="Oval 30">
              <a:extLst>
                <a:ext uri="{FF2B5EF4-FFF2-40B4-BE49-F238E27FC236}">
                  <a16:creationId xmlns:a16="http://schemas.microsoft.com/office/drawing/2014/main" id="{4E6845DD-4CDC-2644-4ECD-9FF61706E9B4}"/>
                </a:ext>
              </a:extLst>
            </p:cNvPr>
            <p:cNvSpPr/>
            <p:nvPr/>
          </p:nvSpPr>
          <p:spPr>
            <a:xfrm>
              <a:off x="7574615" y="647254"/>
              <a:ext cx="902252" cy="902252"/>
            </a:xfrm>
            <a:prstGeom prst="ellipse">
              <a:avLst/>
            </a:prstGeom>
            <a:solidFill>
              <a:srgbClr val="006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04</a:t>
              </a:r>
            </a:p>
          </p:txBody>
        </p:sp>
        <p:sp>
          <p:nvSpPr>
            <p:cNvPr id="32" name="Rectangle: Rounded Corners 31">
              <a:extLst>
                <a:ext uri="{FF2B5EF4-FFF2-40B4-BE49-F238E27FC236}">
                  <a16:creationId xmlns:a16="http://schemas.microsoft.com/office/drawing/2014/main" id="{89149F92-3B82-CCA2-0C63-44ADFDD1311B}"/>
                </a:ext>
              </a:extLst>
            </p:cNvPr>
            <p:cNvSpPr/>
            <p:nvPr/>
          </p:nvSpPr>
          <p:spPr>
            <a:xfrm>
              <a:off x="7023959" y="1223158"/>
              <a:ext cx="2003564" cy="4254531"/>
            </a:xfrm>
            <a:prstGeom prst="roundRect">
              <a:avLst>
                <a:gd name="adj" fmla="val 3278"/>
              </a:avLst>
            </a:prstGeom>
            <a:solidFill>
              <a:schemeClr val="bg1"/>
            </a:solidFill>
            <a:ln w="19050">
              <a:solidFill>
                <a:srgbClr val="00604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604B"/>
                  </a:solidFill>
                </a:rPr>
                <a:t>Prepare for the unexpected</a:t>
              </a:r>
            </a:p>
            <a:p>
              <a:pPr algn="ctr">
                <a:spcBef>
                  <a:spcPts val="600"/>
                </a:spcBef>
                <a:spcAft>
                  <a:spcPts val="600"/>
                </a:spcAft>
              </a:pPr>
              <a:r>
                <a:rPr lang="en-US" sz="1700" dirty="0">
                  <a:solidFill>
                    <a:srgbClr val="00604B"/>
                  </a:solidFill>
                </a:rPr>
                <a:t>Have a backup plan in case life takes an unpredictable turn. Keep retirement goals flexible, schedule family financial meetings, and ensure you have access to joint accounts. </a:t>
              </a:r>
            </a:p>
          </p:txBody>
        </p:sp>
      </p:grpSp>
      <p:grpSp>
        <p:nvGrpSpPr>
          <p:cNvPr id="49" name="Group 48">
            <a:extLst>
              <a:ext uri="{FF2B5EF4-FFF2-40B4-BE49-F238E27FC236}">
                <a16:creationId xmlns:a16="http://schemas.microsoft.com/office/drawing/2014/main" id="{F20AC716-F7E0-0CB5-CC26-67EC14FB3398}"/>
              </a:ext>
            </a:extLst>
          </p:cNvPr>
          <p:cNvGrpSpPr/>
          <p:nvPr/>
        </p:nvGrpSpPr>
        <p:grpSpPr>
          <a:xfrm>
            <a:off x="9358061" y="1518114"/>
            <a:ext cx="2003564" cy="4830435"/>
            <a:chOff x="9080271" y="647254"/>
            <a:chExt cx="2003564" cy="4830435"/>
          </a:xfrm>
        </p:grpSpPr>
        <p:sp>
          <p:nvSpPr>
            <p:cNvPr id="35" name="Oval 34">
              <a:extLst>
                <a:ext uri="{FF2B5EF4-FFF2-40B4-BE49-F238E27FC236}">
                  <a16:creationId xmlns:a16="http://schemas.microsoft.com/office/drawing/2014/main" id="{B91DE73D-BC49-C1B2-9D0E-5D0F73994755}"/>
                </a:ext>
              </a:extLst>
            </p:cNvPr>
            <p:cNvSpPr/>
            <p:nvPr/>
          </p:nvSpPr>
          <p:spPr>
            <a:xfrm>
              <a:off x="9630927" y="647254"/>
              <a:ext cx="902252" cy="902252"/>
            </a:xfrm>
            <a:prstGeom prst="ellipse">
              <a:avLst/>
            </a:prstGeom>
            <a:solidFill>
              <a:srgbClr val="003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t>05</a:t>
              </a:r>
            </a:p>
          </p:txBody>
        </p:sp>
        <p:sp>
          <p:nvSpPr>
            <p:cNvPr id="36" name="Rectangle: Rounded Corners 35">
              <a:extLst>
                <a:ext uri="{FF2B5EF4-FFF2-40B4-BE49-F238E27FC236}">
                  <a16:creationId xmlns:a16="http://schemas.microsoft.com/office/drawing/2014/main" id="{7B317662-08F4-77DD-E2D7-A5BE2834B62B}"/>
                </a:ext>
              </a:extLst>
            </p:cNvPr>
            <p:cNvSpPr/>
            <p:nvPr/>
          </p:nvSpPr>
          <p:spPr>
            <a:xfrm>
              <a:off x="9080271" y="1223158"/>
              <a:ext cx="2003564" cy="4254531"/>
            </a:xfrm>
            <a:prstGeom prst="roundRect">
              <a:avLst>
                <a:gd name="adj" fmla="val 3278"/>
              </a:avLst>
            </a:prstGeom>
            <a:solidFill>
              <a:schemeClr val="bg1"/>
            </a:solidFill>
            <a:ln w="19050">
              <a:solidFill>
                <a:srgbClr val="003D3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spcAft>
                  <a:spcPts val="600"/>
                </a:spcAft>
              </a:pPr>
              <a:r>
                <a:rPr lang="en-US" sz="1900" b="1" dirty="0">
                  <a:solidFill>
                    <a:srgbClr val="003D31"/>
                  </a:solidFill>
                </a:rPr>
                <a:t>Increase financial confidence</a:t>
              </a:r>
            </a:p>
            <a:p>
              <a:pPr algn="ctr">
                <a:spcBef>
                  <a:spcPts val="600"/>
                </a:spcBef>
                <a:spcAft>
                  <a:spcPts val="600"/>
                </a:spcAft>
              </a:pPr>
              <a:r>
                <a:rPr lang="en-US" sz="1700" dirty="0">
                  <a:solidFill>
                    <a:srgbClr val="003D31"/>
                  </a:solidFill>
                </a:rPr>
                <a:t>Take advantage of available resources, such as financial planning workshops, webinars, or </a:t>
              </a:r>
              <a:r>
                <a:rPr lang="en-US" sz="1700">
                  <a:solidFill>
                    <a:srgbClr val="003D31"/>
                  </a:solidFill>
                </a:rPr>
                <a:t>online tools. </a:t>
              </a:r>
              <a:r>
                <a:rPr lang="en-US" sz="1700" dirty="0">
                  <a:solidFill>
                    <a:srgbClr val="003D31"/>
                  </a:solidFill>
                </a:rPr>
                <a:t>Consider partnering with a financial advisor to get personalized advice tailored to your unique needs.</a:t>
              </a:r>
            </a:p>
          </p:txBody>
        </p:sp>
      </p:grpSp>
      <p:sp>
        <p:nvSpPr>
          <p:cNvPr id="55" name="!!CoverSlideFooterText">
            <a:extLst>
              <a:ext uri="{FF2B5EF4-FFF2-40B4-BE49-F238E27FC236}">
                <a16:creationId xmlns:a16="http://schemas.microsoft.com/office/drawing/2014/main" id="{0E19BAC2-2733-70DB-FB38-45141A724DB2}"/>
              </a:ext>
            </a:extLst>
          </p:cNvPr>
          <p:cNvSpPr/>
          <p:nvPr/>
        </p:nvSpPr>
        <p:spPr>
          <a:xfrm>
            <a:off x="-112295" y="5286505"/>
            <a:ext cx="674134" cy="891251"/>
          </a:xfrm>
          <a:prstGeom prst="rect">
            <a:avLst/>
          </a:prstGeom>
          <a:noFill/>
          <a:ln w="57150" cap="flat" cmpd="sng">
            <a:solidFill>
              <a:srgbClr val="19A683"/>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6" name="!!CoverSlideFooterText">
            <a:extLst>
              <a:ext uri="{FF2B5EF4-FFF2-40B4-BE49-F238E27FC236}">
                <a16:creationId xmlns:a16="http://schemas.microsoft.com/office/drawing/2014/main" id="{E1CD4786-BC73-F987-8063-9C6AA098B8C1}"/>
              </a:ext>
            </a:extLst>
          </p:cNvPr>
          <p:cNvSpPr/>
          <p:nvPr/>
        </p:nvSpPr>
        <p:spPr>
          <a:xfrm>
            <a:off x="-135363" y="5456995"/>
            <a:ext cx="519893" cy="558806"/>
          </a:xfrm>
          <a:prstGeom prst="rect">
            <a:avLst/>
          </a:prstGeom>
          <a:noFill/>
          <a:ln w="57150" cap="flat" cmpd="sng">
            <a:solidFill>
              <a:srgbClr val="80ECD2"/>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7" name="!!CoverSlideFooterText1">
            <a:extLst>
              <a:ext uri="{FF2B5EF4-FFF2-40B4-BE49-F238E27FC236}">
                <a16:creationId xmlns:a16="http://schemas.microsoft.com/office/drawing/2014/main" id="{165DB007-A224-D1C4-D50A-B76CC8744D05}"/>
              </a:ext>
            </a:extLst>
          </p:cNvPr>
          <p:cNvSpPr/>
          <p:nvPr/>
        </p:nvSpPr>
        <p:spPr>
          <a:xfrm>
            <a:off x="11444408" y="-369127"/>
            <a:ext cx="1340259" cy="1177296"/>
          </a:xfrm>
          <a:prstGeom prst="rect">
            <a:avLst/>
          </a:prstGeom>
          <a:noFill/>
          <a:ln w="57150" cap="flat" cmpd="sng">
            <a:solidFill>
              <a:srgbClr val="003D3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58" name="!!CoverSlideFooterText">
            <a:extLst>
              <a:ext uri="{FF2B5EF4-FFF2-40B4-BE49-F238E27FC236}">
                <a16:creationId xmlns:a16="http://schemas.microsoft.com/office/drawing/2014/main" id="{172BCDDA-6023-7B83-9CCE-2C5D33519AEF}"/>
              </a:ext>
            </a:extLst>
          </p:cNvPr>
          <p:cNvSpPr/>
          <p:nvPr/>
        </p:nvSpPr>
        <p:spPr>
          <a:xfrm>
            <a:off x="11091512" y="-97570"/>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59" name="Group 58">
            <a:extLst>
              <a:ext uri="{FF2B5EF4-FFF2-40B4-BE49-F238E27FC236}">
                <a16:creationId xmlns:a16="http://schemas.microsoft.com/office/drawing/2014/main" id="{628AB8CD-049E-EE92-C402-7BBF0C80CDDD}"/>
              </a:ext>
            </a:extLst>
          </p:cNvPr>
          <p:cNvGrpSpPr/>
          <p:nvPr/>
        </p:nvGrpSpPr>
        <p:grpSpPr>
          <a:xfrm rot="10267175">
            <a:off x="11246411" y="6088704"/>
            <a:ext cx="1829720" cy="1829720"/>
            <a:chOff x="-416879" y="-567355"/>
            <a:chExt cx="1829720" cy="1829720"/>
          </a:xfrm>
        </p:grpSpPr>
        <p:sp>
          <p:nvSpPr>
            <p:cNvPr id="60" name="Block Arc 59">
              <a:extLst>
                <a:ext uri="{FF2B5EF4-FFF2-40B4-BE49-F238E27FC236}">
                  <a16:creationId xmlns:a16="http://schemas.microsoft.com/office/drawing/2014/main" id="{9106F320-6239-9FD5-1A85-51C608ABF47A}"/>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Block Arc 60">
              <a:extLst>
                <a:ext uri="{FF2B5EF4-FFF2-40B4-BE49-F238E27FC236}">
                  <a16:creationId xmlns:a16="http://schemas.microsoft.com/office/drawing/2014/main" id="{EE3C5DA8-B9D0-6B3C-9099-C07EA08E4094}"/>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Block Arc 61">
              <a:extLst>
                <a:ext uri="{FF2B5EF4-FFF2-40B4-BE49-F238E27FC236}">
                  <a16:creationId xmlns:a16="http://schemas.microsoft.com/office/drawing/2014/main" id="{EE369D42-7982-A280-4682-D3176E85FAD0}"/>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3" name="Group 62">
            <a:extLst>
              <a:ext uri="{FF2B5EF4-FFF2-40B4-BE49-F238E27FC236}">
                <a16:creationId xmlns:a16="http://schemas.microsoft.com/office/drawing/2014/main" id="{1EBF8382-89C8-46E3-98FB-4C2868F04763}"/>
              </a:ext>
            </a:extLst>
          </p:cNvPr>
          <p:cNvGrpSpPr/>
          <p:nvPr/>
        </p:nvGrpSpPr>
        <p:grpSpPr>
          <a:xfrm rot="5400000">
            <a:off x="-171539" y="605600"/>
            <a:ext cx="757779" cy="160020"/>
            <a:chOff x="304800" y="914736"/>
            <a:chExt cx="757779" cy="160020"/>
          </a:xfrm>
        </p:grpSpPr>
        <p:sp>
          <p:nvSpPr>
            <p:cNvPr id="64" name="Oval 63">
              <a:extLst>
                <a:ext uri="{FF2B5EF4-FFF2-40B4-BE49-F238E27FC236}">
                  <a16:creationId xmlns:a16="http://schemas.microsoft.com/office/drawing/2014/main" id="{A82EE146-6A85-FD7B-8E97-5BBF38EC0F8C}"/>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75DB15F1-CA7C-BB26-0BD3-64CD0D54EDFD}"/>
                </a:ext>
              </a:extLst>
            </p:cNvPr>
            <p:cNvSpPr/>
            <p:nvPr/>
          </p:nvSpPr>
          <p:spPr>
            <a:xfrm>
              <a:off x="504053" y="914736"/>
              <a:ext cx="160020" cy="160020"/>
            </a:xfrm>
            <a:prstGeom prst="ellipse">
              <a:avLst/>
            </a:prstGeom>
            <a:solidFill>
              <a:srgbClr val="003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4CFFE146-1B06-1DB4-220C-C178B6A283FA}"/>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27239211-3C9A-E435-A939-B4F8D08B634C}"/>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TextBox 67">
            <a:extLst>
              <a:ext uri="{FF2B5EF4-FFF2-40B4-BE49-F238E27FC236}">
                <a16:creationId xmlns:a16="http://schemas.microsoft.com/office/drawing/2014/main" id="{D38A7203-0F43-1359-1FEE-124BB676C3D1}"/>
              </a:ext>
            </a:extLst>
          </p:cNvPr>
          <p:cNvSpPr txBox="1"/>
          <p:nvPr/>
        </p:nvSpPr>
        <p:spPr>
          <a:xfrm>
            <a:off x="319840" y="339869"/>
            <a:ext cx="8797719" cy="646331"/>
          </a:xfrm>
          <a:prstGeom prst="rect">
            <a:avLst/>
          </a:prstGeom>
          <a:noFill/>
        </p:spPr>
        <p:txBody>
          <a:bodyPr wrap="square" rtlCol="0">
            <a:spAutoFit/>
          </a:bodyPr>
          <a:lstStyle/>
          <a:p>
            <a:r>
              <a:rPr lang="en-US" sz="3600" b="1" dirty="0"/>
              <a:t>Key takeaways</a:t>
            </a:r>
            <a:endParaRPr lang="en-US" sz="3600" dirty="0"/>
          </a:p>
        </p:txBody>
      </p:sp>
      <p:sp>
        <p:nvSpPr>
          <p:cNvPr id="2" name="TextBox 1">
            <a:extLst>
              <a:ext uri="{FF2B5EF4-FFF2-40B4-BE49-F238E27FC236}">
                <a16:creationId xmlns:a16="http://schemas.microsoft.com/office/drawing/2014/main" id="{0E8FD63C-022C-76D5-C587-38852A3644AD}"/>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25</a:t>
            </a:fld>
            <a:r>
              <a:rPr lang="en-US" sz="1100" dirty="0"/>
              <a:t> of 27</a:t>
            </a:r>
          </a:p>
        </p:txBody>
      </p:sp>
    </p:spTree>
    <p:extLst>
      <p:ext uri="{BB962C8B-B14F-4D97-AF65-F5344CB8AC3E}">
        <p14:creationId xmlns:p14="http://schemas.microsoft.com/office/powerpoint/2010/main" val="100133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1000"/>
                                        <p:tgtEl>
                                          <p:spTgt spid="46"/>
                                        </p:tgtEl>
                                      </p:cBhvr>
                                    </p:animEffect>
                                    <p:anim calcmode="lin" valueType="num">
                                      <p:cBhvr>
                                        <p:cTn id="14" dur="1000" fill="hold"/>
                                        <p:tgtEl>
                                          <p:spTgt spid="46"/>
                                        </p:tgtEl>
                                        <p:attrNameLst>
                                          <p:attrName>ppt_x</p:attrName>
                                        </p:attrNameLst>
                                      </p:cBhvr>
                                      <p:tavLst>
                                        <p:tav tm="0">
                                          <p:val>
                                            <p:strVal val="#ppt_x"/>
                                          </p:val>
                                        </p:tav>
                                        <p:tav tm="100000">
                                          <p:val>
                                            <p:strVal val="#ppt_x"/>
                                          </p:val>
                                        </p:tav>
                                      </p:tavLst>
                                    </p:anim>
                                    <p:anim calcmode="lin" valueType="num">
                                      <p:cBhvr>
                                        <p:cTn id="15" dur="1000" fill="hold"/>
                                        <p:tgtEl>
                                          <p:spTgt spid="4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000"/>
                                        <p:tgtEl>
                                          <p:spTgt spid="48"/>
                                        </p:tgtEl>
                                      </p:cBhvr>
                                    </p:animEffect>
                                    <p:anim calcmode="lin" valueType="num">
                                      <p:cBhvr>
                                        <p:cTn id="26" dur="1000" fill="hold"/>
                                        <p:tgtEl>
                                          <p:spTgt spid="48"/>
                                        </p:tgtEl>
                                        <p:attrNameLst>
                                          <p:attrName>ppt_x</p:attrName>
                                        </p:attrNameLst>
                                      </p:cBhvr>
                                      <p:tavLst>
                                        <p:tav tm="0">
                                          <p:val>
                                            <p:strVal val="#ppt_x"/>
                                          </p:val>
                                        </p:tav>
                                        <p:tav tm="100000">
                                          <p:val>
                                            <p:strVal val="#ppt_x"/>
                                          </p:val>
                                        </p:tav>
                                      </p:tavLst>
                                    </p:anim>
                                    <p:anim calcmode="lin" valueType="num">
                                      <p:cBhvr>
                                        <p:cTn id="27" dur="1000" fill="hold"/>
                                        <p:tgtEl>
                                          <p:spTgt spid="4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1000"/>
                                        <p:tgtEl>
                                          <p:spTgt spid="49"/>
                                        </p:tgtEl>
                                      </p:cBhvr>
                                    </p:animEffect>
                                    <p:anim calcmode="lin" valueType="num">
                                      <p:cBhvr>
                                        <p:cTn id="32" dur="1000" fill="hold"/>
                                        <p:tgtEl>
                                          <p:spTgt spid="49"/>
                                        </p:tgtEl>
                                        <p:attrNameLst>
                                          <p:attrName>ppt_x</p:attrName>
                                        </p:attrNameLst>
                                      </p:cBhvr>
                                      <p:tavLst>
                                        <p:tav tm="0">
                                          <p:val>
                                            <p:strVal val="#ppt_x"/>
                                          </p:val>
                                        </p:tav>
                                        <p:tav tm="100000">
                                          <p:val>
                                            <p:strVal val="#ppt_x"/>
                                          </p:val>
                                        </p:tav>
                                      </p:tavLst>
                                    </p:anim>
                                    <p:anim calcmode="lin" valueType="num">
                                      <p:cBhvr>
                                        <p:cTn id="3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8F38A-1147-FD73-E91B-6EB20F10994C}"/>
              </a:ext>
            </a:extLst>
          </p:cNvPr>
          <p:cNvSpPr/>
          <p:nvPr/>
        </p:nvSpPr>
        <p:spPr>
          <a:xfrm>
            <a:off x="8398668" y="0"/>
            <a:ext cx="3790157" cy="6858000"/>
          </a:xfrm>
          <a:prstGeom prst="rect">
            <a:avLst/>
          </a:prstGeom>
          <a:solidFill>
            <a:srgbClr val="003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B0A09A6C-02B0-2BAD-9AFE-0D30E3E3FB58}"/>
              </a:ext>
            </a:extLst>
          </p:cNvPr>
          <p:cNvSpPr/>
          <p:nvPr/>
        </p:nvSpPr>
        <p:spPr>
          <a:xfrm>
            <a:off x="0" y="-1"/>
            <a:ext cx="8509820" cy="5440681"/>
          </a:xfrm>
          <a:prstGeom prst="rect">
            <a:avLst/>
          </a:prstGeom>
          <a:solidFill>
            <a:srgbClr val="006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8788"/>
            <a:r>
              <a:rPr lang="en-IN" sz="5400" b="1" dirty="0"/>
              <a:t>We are here to help.</a:t>
            </a:r>
          </a:p>
          <a:p>
            <a:pPr marL="1430338"/>
            <a:r>
              <a:rPr lang="en-IN" sz="2000" dirty="0">
                <a:solidFill>
                  <a:schemeClr val="bg1"/>
                </a:solidFill>
                <a:hlinkClick r:id="rId2">
                  <a:extLst>
                    <a:ext uri="{A12FA001-AC4F-418D-AE19-62706E023703}">
                      <ahyp:hlinkClr xmlns:ahyp="http://schemas.microsoft.com/office/drawing/2018/hyperlinkcolor" val="tx"/>
                    </a:ext>
                  </a:extLst>
                </a:hlinkClick>
              </a:rPr>
              <a:t>www.NorthAmericanCompany.com</a:t>
            </a:r>
            <a:r>
              <a:rPr lang="en-IN" sz="2000" dirty="0">
                <a:solidFill>
                  <a:schemeClr val="bg1"/>
                </a:solidFill>
              </a:rPr>
              <a:t> </a:t>
            </a:r>
          </a:p>
        </p:txBody>
      </p:sp>
      <p:grpSp>
        <p:nvGrpSpPr>
          <p:cNvPr id="2" name="Group 1">
            <a:extLst>
              <a:ext uri="{FF2B5EF4-FFF2-40B4-BE49-F238E27FC236}">
                <a16:creationId xmlns:a16="http://schemas.microsoft.com/office/drawing/2014/main" id="{E26EAEDD-63CA-6AE0-8B6D-4E7DC6C2B094}"/>
              </a:ext>
            </a:extLst>
          </p:cNvPr>
          <p:cNvGrpSpPr/>
          <p:nvPr/>
        </p:nvGrpSpPr>
        <p:grpSpPr>
          <a:xfrm>
            <a:off x="1319925" y="5692174"/>
            <a:ext cx="3739193" cy="78794"/>
            <a:chOff x="4591346" y="3027097"/>
            <a:chExt cx="4727331" cy="139587"/>
          </a:xfrm>
        </p:grpSpPr>
        <p:sp>
          <p:nvSpPr>
            <p:cNvPr id="4" name="Rectangle 3">
              <a:extLst>
                <a:ext uri="{FF2B5EF4-FFF2-40B4-BE49-F238E27FC236}">
                  <a16:creationId xmlns:a16="http://schemas.microsoft.com/office/drawing/2014/main" id="{D031251C-E5E2-16CF-2A3F-12B257EDDD96}"/>
                </a:ext>
              </a:extLst>
            </p:cNvPr>
            <p:cNvSpPr/>
            <p:nvPr/>
          </p:nvSpPr>
          <p:spPr>
            <a:xfrm>
              <a:off x="4591346" y="3027097"/>
              <a:ext cx="675333" cy="139587"/>
            </a:xfrm>
            <a:prstGeom prst="rect">
              <a:avLst/>
            </a:prstGeom>
            <a:solidFill>
              <a:srgbClr val="003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5" name="Rectangle 4">
              <a:extLst>
                <a:ext uri="{FF2B5EF4-FFF2-40B4-BE49-F238E27FC236}">
                  <a16:creationId xmlns:a16="http://schemas.microsoft.com/office/drawing/2014/main" id="{33261F31-BBD6-6EE7-1C53-2D92915F2241}"/>
                </a:ext>
              </a:extLst>
            </p:cNvPr>
            <p:cNvSpPr/>
            <p:nvPr/>
          </p:nvSpPr>
          <p:spPr>
            <a:xfrm>
              <a:off x="5266679" y="3027097"/>
              <a:ext cx="675333" cy="139587"/>
            </a:xfrm>
            <a:prstGeom prst="rect">
              <a:avLst/>
            </a:prstGeom>
            <a:solidFill>
              <a:srgbClr val="006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6" name="Rectangle 5">
              <a:extLst>
                <a:ext uri="{FF2B5EF4-FFF2-40B4-BE49-F238E27FC236}">
                  <a16:creationId xmlns:a16="http://schemas.microsoft.com/office/drawing/2014/main" id="{CD74EBF8-2680-237C-BFC7-C08524E51FC2}"/>
                </a:ext>
              </a:extLst>
            </p:cNvPr>
            <p:cNvSpPr/>
            <p:nvPr/>
          </p:nvSpPr>
          <p:spPr>
            <a:xfrm>
              <a:off x="5942012" y="3027097"/>
              <a:ext cx="675333" cy="139587"/>
            </a:xfrm>
            <a:prstGeom prst="rect">
              <a:avLst/>
            </a:prstGeom>
            <a:solidFill>
              <a:srgbClr val="19A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7" name="Rectangle 6">
              <a:extLst>
                <a:ext uri="{FF2B5EF4-FFF2-40B4-BE49-F238E27FC236}">
                  <a16:creationId xmlns:a16="http://schemas.microsoft.com/office/drawing/2014/main" id="{49C4DFED-FC69-3054-B101-9AADF3ADEC59}"/>
                </a:ext>
              </a:extLst>
            </p:cNvPr>
            <p:cNvSpPr/>
            <p:nvPr/>
          </p:nvSpPr>
          <p:spPr>
            <a:xfrm>
              <a:off x="6617345" y="3027097"/>
              <a:ext cx="675333" cy="139587"/>
            </a:xfrm>
            <a:prstGeom prst="rect">
              <a:avLst/>
            </a:prstGeom>
            <a:solidFill>
              <a:srgbClr val="80E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8" name="Rectangle 7">
              <a:extLst>
                <a:ext uri="{FF2B5EF4-FFF2-40B4-BE49-F238E27FC236}">
                  <a16:creationId xmlns:a16="http://schemas.microsoft.com/office/drawing/2014/main" id="{3442D460-826F-BD31-66E7-CD709C820B70}"/>
                </a:ext>
              </a:extLst>
            </p:cNvPr>
            <p:cNvSpPr/>
            <p:nvPr/>
          </p:nvSpPr>
          <p:spPr>
            <a:xfrm>
              <a:off x="7292678" y="3027097"/>
              <a:ext cx="675333" cy="139587"/>
            </a:xfrm>
            <a:prstGeom prst="rect">
              <a:avLst/>
            </a:prstGeom>
            <a:solidFill>
              <a:srgbClr val="19A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9" name="Rectangle 8">
              <a:extLst>
                <a:ext uri="{FF2B5EF4-FFF2-40B4-BE49-F238E27FC236}">
                  <a16:creationId xmlns:a16="http://schemas.microsoft.com/office/drawing/2014/main" id="{FD430FDA-61B1-F820-FE92-2F75B7440A94}"/>
                </a:ext>
              </a:extLst>
            </p:cNvPr>
            <p:cNvSpPr/>
            <p:nvPr/>
          </p:nvSpPr>
          <p:spPr>
            <a:xfrm>
              <a:off x="7968011" y="3027097"/>
              <a:ext cx="675333" cy="139587"/>
            </a:xfrm>
            <a:prstGeom prst="rect">
              <a:avLst/>
            </a:prstGeom>
            <a:solidFill>
              <a:srgbClr val="006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sp>
          <p:nvSpPr>
            <p:cNvPr id="10" name="Rectangle 9">
              <a:extLst>
                <a:ext uri="{FF2B5EF4-FFF2-40B4-BE49-F238E27FC236}">
                  <a16:creationId xmlns:a16="http://schemas.microsoft.com/office/drawing/2014/main" id="{C8346A79-FD81-AAA0-2F29-D449B6094CC9}"/>
                </a:ext>
              </a:extLst>
            </p:cNvPr>
            <p:cNvSpPr/>
            <p:nvPr/>
          </p:nvSpPr>
          <p:spPr>
            <a:xfrm>
              <a:off x="8643344" y="3027097"/>
              <a:ext cx="675333" cy="139587"/>
            </a:xfrm>
            <a:prstGeom prst="rect">
              <a:avLst/>
            </a:prstGeom>
            <a:solidFill>
              <a:srgbClr val="003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a:endParaRPr>
            </a:p>
          </p:txBody>
        </p:sp>
      </p:grpSp>
      <p:sp>
        <p:nvSpPr>
          <p:cNvPr id="12" name="Rectangle 11">
            <a:extLst>
              <a:ext uri="{FF2B5EF4-FFF2-40B4-BE49-F238E27FC236}">
                <a16:creationId xmlns:a16="http://schemas.microsoft.com/office/drawing/2014/main" id="{420859E8-849B-086D-7F63-7833A569ABE1}"/>
              </a:ext>
            </a:extLst>
          </p:cNvPr>
          <p:cNvSpPr/>
          <p:nvPr/>
        </p:nvSpPr>
        <p:spPr>
          <a:xfrm>
            <a:off x="0" y="6026701"/>
            <a:ext cx="8398668" cy="831299"/>
          </a:xfrm>
          <a:prstGeom prst="rect">
            <a:avLst/>
          </a:prstGeom>
          <a:solidFill>
            <a:srgbClr val="006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pic>
        <p:nvPicPr>
          <p:cNvPr id="17" name="Picture Placeholder 32" descr="A picture containing wall, indoor, furniture&#10;&#10;Description automatically generated">
            <a:extLst>
              <a:ext uri="{FF2B5EF4-FFF2-40B4-BE49-F238E27FC236}">
                <a16:creationId xmlns:a16="http://schemas.microsoft.com/office/drawing/2014/main" id="{A1BD7F63-564A-09A4-4972-258E71A12789}"/>
              </a:ext>
            </a:extLst>
          </p:cNvPr>
          <p:cNvPicPr>
            <a:picLocks noChangeAspect="1"/>
          </p:cNvPicPr>
          <p:nvPr/>
        </p:nvPicPr>
        <p:blipFill rotWithShape="1">
          <a:blip r:embed="rId3" cstate="screen">
            <a:duotone>
              <a:prstClr val="black"/>
              <a:srgbClr val="00604B">
                <a:tint val="45000"/>
                <a:satMod val="400000"/>
              </a:srgbClr>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6814491" y="1772815"/>
            <a:ext cx="3312368" cy="4407236"/>
          </a:xfrm>
          <a:custGeom>
            <a:avLst/>
            <a:gdLst>
              <a:gd name="connsiteX0" fmla="*/ 0 w 3312368"/>
              <a:gd name="connsiteY0" fmla="*/ 0 h 4407236"/>
              <a:gd name="connsiteX1" fmla="*/ 3312368 w 3312368"/>
              <a:gd name="connsiteY1" fmla="*/ 0 h 4407236"/>
              <a:gd name="connsiteX2" fmla="*/ 3312368 w 3312368"/>
              <a:gd name="connsiteY2" fmla="*/ 4407236 h 4407236"/>
              <a:gd name="connsiteX3" fmla="*/ 0 w 3312368"/>
              <a:gd name="connsiteY3" fmla="*/ 4407236 h 4407236"/>
            </a:gdLst>
            <a:ahLst/>
            <a:cxnLst>
              <a:cxn ang="0">
                <a:pos x="connsiteX0" y="connsiteY0"/>
              </a:cxn>
              <a:cxn ang="0">
                <a:pos x="connsiteX1" y="connsiteY1"/>
              </a:cxn>
              <a:cxn ang="0">
                <a:pos x="connsiteX2" y="connsiteY2"/>
              </a:cxn>
              <a:cxn ang="0">
                <a:pos x="connsiteX3" y="connsiteY3"/>
              </a:cxn>
            </a:cxnLst>
            <a:rect l="l" t="t" r="r" b="b"/>
            <a:pathLst>
              <a:path w="3312368" h="4407236">
                <a:moveTo>
                  <a:pt x="0" y="0"/>
                </a:moveTo>
                <a:lnTo>
                  <a:pt x="3312368" y="0"/>
                </a:lnTo>
                <a:lnTo>
                  <a:pt x="3312368" y="4407236"/>
                </a:lnTo>
                <a:lnTo>
                  <a:pt x="0" y="4407236"/>
                </a:lnTo>
                <a:close/>
              </a:path>
            </a:pathLst>
          </a:custGeom>
        </p:spPr>
      </p:pic>
      <p:grpSp>
        <p:nvGrpSpPr>
          <p:cNvPr id="13" name="Group 12">
            <a:extLst>
              <a:ext uri="{FF2B5EF4-FFF2-40B4-BE49-F238E27FC236}">
                <a16:creationId xmlns:a16="http://schemas.microsoft.com/office/drawing/2014/main" id="{19777739-1681-D302-06E4-A0B4E33FCE60}"/>
              </a:ext>
            </a:extLst>
          </p:cNvPr>
          <p:cNvGrpSpPr/>
          <p:nvPr/>
        </p:nvGrpSpPr>
        <p:grpSpPr>
          <a:xfrm>
            <a:off x="9336218" y="1532785"/>
            <a:ext cx="757779" cy="160020"/>
            <a:chOff x="304800" y="914736"/>
            <a:chExt cx="757779" cy="160020"/>
          </a:xfrm>
        </p:grpSpPr>
        <p:sp>
          <p:nvSpPr>
            <p:cNvPr id="23" name="Oval 22">
              <a:extLst>
                <a:ext uri="{FF2B5EF4-FFF2-40B4-BE49-F238E27FC236}">
                  <a16:creationId xmlns:a16="http://schemas.microsoft.com/office/drawing/2014/main" id="{CBFBF678-43C0-CAB0-DB35-43075FA2116C}"/>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2A1BFC5-4C71-FB17-8CE1-1F3CDC341F0D}"/>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A2E5B24-6984-E160-0F05-A48955851B1D}"/>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EE29FC2-342F-5EF3-CAB0-0ECA0F1F001E}"/>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B4B6CA10-1765-3ABB-7344-E47223C1AFAB}"/>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26</a:t>
            </a:fld>
            <a:r>
              <a:rPr lang="en-US" sz="1100" dirty="0">
                <a:solidFill>
                  <a:schemeClr val="bg1"/>
                </a:solidFill>
              </a:rPr>
              <a:t> of 27</a:t>
            </a:r>
          </a:p>
        </p:txBody>
      </p:sp>
      <p:sp>
        <p:nvSpPr>
          <p:cNvPr id="16" name="TextBox 15">
            <a:extLst>
              <a:ext uri="{FF2B5EF4-FFF2-40B4-BE49-F238E27FC236}">
                <a16:creationId xmlns:a16="http://schemas.microsoft.com/office/drawing/2014/main" id="{8B1EDE80-D6D5-FEAC-37D2-4F998EF4165B}"/>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8-25</a:t>
            </a:r>
          </a:p>
        </p:txBody>
      </p:sp>
    </p:spTree>
    <p:extLst>
      <p:ext uri="{BB962C8B-B14F-4D97-AF65-F5344CB8AC3E}">
        <p14:creationId xmlns:p14="http://schemas.microsoft.com/office/powerpoint/2010/main" val="2201501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1124BF-E55C-84AB-2713-A5DB3A051442}"/>
              </a:ext>
            </a:extLst>
          </p:cNvPr>
          <p:cNvSpPr txBox="1"/>
          <p:nvPr/>
        </p:nvSpPr>
        <p:spPr>
          <a:xfrm>
            <a:off x="0" y="0"/>
            <a:ext cx="12192000" cy="2554545"/>
          </a:xfrm>
          <a:prstGeom prst="rect">
            <a:avLst/>
          </a:prstGeom>
          <a:noFill/>
        </p:spPr>
        <p:txBody>
          <a:bodyPr wrap="square">
            <a:spAutoFit/>
          </a:bodyPr>
          <a:lstStyle/>
          <a:p>
            <a:pPr>
              <a:spcBef>
                <a:spcPts val="600"/>
              </a:spcBef>
              <a:spcAft>
                <a:spcPts val="600"/>
              </a:spcAft>
            </a:pPr>
            <a:r>
              <a:rPr lang="en-US" sz="1100" b="1" dirty="0">
                <a:solidFill>
                  <a:srgbClr val="00604B"/>
                </a:solidFill>
              </a:rPr>
              <a:t>Disclosures: </a:t>
            </a:r>
            <a:br>
              <a:rPr lang="en-US" sz="1100" b="1" dirty="0">
                <a:solidFill>
                  <a:srgbClr val="00604B"/>
                </a:solidFill>
              </a:rPr>
            </a:br>
            <a:r>
              <a:rPr lang="en-US" sz="1100" dirty="0"/>
              <a:t>Sammons Financial® is the marketing name for Sammons® Financial Group, Inc.’s member companies, including North American Company for Life and Health Insurance®. Annuities and life insurance are issued by, and product guarantees are solely the responsibility of, North American Company for Life and Health Insurance.</a:t>
            </a:r>
          </a:p>
          <a:p>
            <a:pPr>
              <a:spcBef>
                <a:spcPts val="600"/>
              </a:spcBef>
              <a:spcAft>
                <a:spcPts val="600"/>
              </a:spcAft>
            </a:pPr>
            <a:r>
              <a:rPr lang="en-US" sz="1100" dirty="0"/>
              <a:t>Insurance products issued by North American Company for Life and Health Insurance®, West Des Moines, Iowa. Product and features/options may not be available in all states or appropriate for all clients. See product materials and state availability chart for further details, specific features/options, and limitations by product and state.</a:t>
            </a:r>
          </a:p>
          <a:p>
            <a:pPr rtl="0">
              <a:spcBef>
                <a:spcPts val="600"/>
              </a:spcBef>
              <a:spcAft>
                <a:spcPts val="600"/>
              </a:spcAft>
            </a:pPr>
            <a:r>
              <a:rPr lang="en-US" sz="1100" dirty="0">
                <a:effectLst/>
              </a:rPr>
              <a:t>This Sammons Financial research study was conducted between January 2024 and March 2024. The online survey exercise comprised of 611 consumers and 478 advisors, both sampled from the general insurance market and Sammons Financial member company agents.</a:t>
            </a:r>
          </a:p>
          <a:p>
            <a:pPr rtl="0">
              <a:spcBef>
                <a:spcPts val="600"/>
              </a:spcBef>
              <a:spcAft>
                <a:spcPts val="600"/>
              </a:spcAft>
            </a:pPr>
            <a:r>
              <a:rPr lang="en-US" sz="1100" dirty="0">
                <a:effectLst/>
              </a:rPr>
              <a:t>Analysis is for educational purposes only. The experience of the participants of the 2024 Sammons Financial Research Study may not be representative of the experience of all.</a:t>
            </a:r>
          </a:p>
          <a:p>
            <a:pPr rtl="0">
              <a:spcBef>
                <a:spcPts val="600"/>
              </a:spcBef>
              <a:spcAft>
                <a:spcPts val="600"/>
              </a:spcAft>
            </a:pPr>
            <a:r>
              <a:rPr lang="en-US" sz="1100" dirty="0">
                <a:effectLst/>
              </a:rPr>
              <a:t>Be sure to follow all applicable advertising guidelines.</a:t>
            </a:r>
          </a:p>
          <a:p>
            <a:pPr rtl="0">
              <a:spcBef>
                <a:spcPts val="600"/>
              </a:spcBef>
              <a:spcAft>
                <a:spcPts val="600"/>
              </a:spcAft>
            </a:pPr>
            <a:r>
              <a:rPr lang="en-US" sz="1100" dirty="0">
                <a:effectLst/>
              </a:rPr>
              <a:t>Agents interviewed sell more than annuities/life insurance and statements provided may not apply directly to the sale of these products.</a:t>
            </a:r>
          </a:p>
        </p:txBody>
      </p:sp>
      <p:sp>
        <p:nvSpPr>
          <p:cNvPr id="2" name="TextBox 1">
            <a:extLst>
              <a:ext uri="{FF2B5EF4-FFF2-40B4-BE49-F238E27FC236}">
                <a16:creationId xmlns:a16="http://schemas.microsoft.com/office/drawing/2014/main" id="{999814F5-6468-3BE1-C8BF-77C821D4E757}"/>
              </a:ext>
            </a:extLst>
          </p:cNvPr>
          <p:cNvSpPr txBox="1"/>
          <p:nvPr/>
        </p:nvSpPr>
        <p:spPr>
          <a:xfrm>
            <a:off x="11216641" y="664211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27</a:t>
            </a:fld>
            <a:r>
              <a:rPr lang="en-US" sz="1100" dirty="0">
                <a:solidFill>
                  <a:schemeClr val="bg1"/>
                </a:solidFill>
              </a:rPr>
              <a:t> of 27</a:t>
            </a:r>
          </a:p>
        </p:txBody>
      </p:sp>
    </p:spTree>
    <p:extLst>
      <p:ext uri="{BB962C8B-B14F-4D97-AF65-F5344CB8AC3E}">
        <p14:creationId xmlns:p14="http://schemas.microsoft.com/office/powerpoint/2010/main" val="1248524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64CA572-1E6B-C668-3BBF-E68F5DCB5717}"/>
              </a:ext>
            </a:extLst>
          </p:cNvPr>
          <p:cNvGrpSpPr/>
          <p:nvPr/>
        </p:nvGrpSpPr>
        <p:grpSpPr>
          <a:xfrm rot="5400000">
            <a:off x="-171539" y="605600"/>
            <a:ext cx="757779" cy="160020"/>
            <a:chOff x="304800" y="914736"/>
            <a:chExt cx="757779" cy="160020"/>
          </a:xfrm>
        </p:grpSpPr>
        <p:sp>
          <p:nvSpPr>
            <p:cNvPr id="5" name="Oval 4">
              <a:extLst>
                <a:ext uri="{FF2B5EF4-FFF2-40B4-BE49-F238E27FC236}">
                  <a16:creationId xmlns:a16="http://schemas.microsoft.com/office/drawing/2014/main" id="{C36F544C-38A6-26F3-D564-7DC9CAC5D27A}"/>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C089E092-D5F3-5FF8-9124-ED4F3F224A10}"/>
                </a:ext>
              </a:extLst>
            </p:cNvPr>
            <p:cNvSpPr/>
            <p:nvPr/>
          </p:nvSpPr>
          <p:spPr>
            <a:xfrm>
              <a:off x="504053" y="914736"/>
              <a:ext cx="160020" cy="160020"/>
            </a:xfrm>
            <a:prstGeom prst="ellipse">
              <a:avLst/>
            </a:prstGeom>
            <a:solidFill>
              <a:srgbClr val="003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1F02396-D62F-CA07-B66C-17138A58C9C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0B04636-842A-F66B-D713-95C8A65D1796}"/>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6FA39BE8-1D89-EC0D-DD1C-2E1811ED6B34}"/>
              </a:ext>
            </a:extLst>
          </p:cNvPr>
          <p:cNvSpPr txBox="1"/>
          <p:nvPr/>
        </p:nvSpPr>
        <p:spPr>
          <a:xfrm>
            <a:off x="317679" y="375876"/>
            <a:ext cx="9181428" cy="1200329"/>
          </a:xfrm>
          <a:prstGeom prst="rect">
            <a:avLst/>
          </a:prstGeom>
          <a:noFill/>
        </p:spPr>
        <p:txBody>
          <a:bodyPr wrap="square" rtlCol="0">
            <a:spAutoFit/>
          </a:bodyPr>
          <a:lstStyle/>
          <a:p>
            <a:r>
              <a:rPr lang="en-US" sz="3600" b="1" dirty="0"/>
              <a:t>Sammons Financial Group® Empowered study </a:t>
            </a:r>
            <a:br>
              <a:rPr lang="en-US" sz="3600" b="1" dirty="0"/>
            </a:br>
            <a:endParaRPr lang="en-US" sz="3600" dirty="0"/>
          </a:p>
        </p:txBody>
      </p:sp>
      <p:pic>
        <p:nvPicPr>
          <p:cNvPr id="20" name="Picture 19">
            <a:extLst>
              <a:ext uri="{FF2B5EF4-FFF2-40B4-BE49-F238E27FC236}">
                <a16:creationId xmlns:a16="http://schemas.microsoft.com/office/drawing/2014/main" id="{C6E13D2C-B466-7795-02DA-5B516CADBC9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588722" y="220897"/>
            <a:ext cx="2475937" cy="866578"/>
          </a:xfrm>
          <a:prstGeom prst="rect">
            <a:avLst/>
          </a:prstGeom>
        </p:spPr>
      </p:pic>
      <p:grpSp>
        <p:nvGrpSpPr>
          <p:cNvPr id="48" name="Group 47">
            <a:extLst>
              <a:ext uri="{FF2B5EF4-FFF2-40B4-BE49-F238E27FC236}">
                <a16:creationId xmlns:a16="http://schemas.microsoft.com/office/drawing/2014/main" id="{DED92127-9CFC-413A-1DC7-E8876C747837}"/>
              </a:ext>
            </a:extLst>
          </p:cNvPr>
          <p:cNvGrpSpPr/>
          <p:nvPr/>
        </p:nvGrpSpPr>
        <p:grpSpPr>
          <a:xfrm>
            <a:off x="279043" y="1033945"/>
            <a:ext cx="4854932" cy="1573000"/>
            <a:chOff x="1434606" y="1893541"/>
            <a:chExt cx="4481192" cy="1573000"/>
          </a:xfrm>
        </p:grpSpPr>
        <p:sp>
          <p:nvSpPr>
            <p:cNvPr id="37" name="Freeform: Shape 36">
              <a:extLst>
                <a:ext uri="{FF2B5EF4-FFF2-40B4-BE49-F238E27FC236}">
                  <a16:creationId xmlns:a16="http://schemas.microsoft.com/office/drawing/2014/main" id="{59C04F73-12DA-2F08-87FB-5862E6346F76}"/>
                </a:ext>
              </a:extLst>
            </p:cNvPr>
            <p:cNvSpPr/>
            <p:nvPr/>
          </p:nvSpPr>
          <p:spPr>
            <a:xfrm>
              <a:off x="1434606" y="1893541"/>
              <a:ext cx="4481192" cy="1573000"/>
            </a:xfrm>
            <a:custGeom>
              <a:avLst/>
              <a:gdLst>
                <a:gd name="connsiteX0" fmla="*/ 1375633 w 1772605"/>
                <a:gd name="connsiteY0" fmla="*/ 669714 h 669714"/>
                <a:gd name="connsiteX1" fmla="*/ 0 w 1772605"/>
                <a:gd name="connsiteY1" fmla="*/ 669714 h 669714"/>
                <a:gd name="connsiteX2" fmla="*/ 0 w 1772605"/>
                <a:gd name="connsiteY2" fmla="*/ 396973 h 669714"/>
                <a:gd name="connsiteX3" fmla="*/ 396973 w 1772605"/>
                <a:gd name="connsiteY3" fmla="*/ 0 h 669714"/>
                <a:gd name="connsiteX4" fmla="*/ 1772605 w 1772605"/>
                <a:gd name="connsiteY4" fmla="*/ 0 h 669714"/>
                <a:gd name="connsiteX5" fmla="*/ 1772605 w 1772605"/>
                <a:gd name="connsiteY5" fmla="*/ 272742 h 669714"/>
                <a:gd name="connsiteX6" fmla="*/ 1375633 w 1772605"/>
                <a:gd name="connsiteY6" fmla="*/ 669714 h 6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2605" h="669714">
                  <a:moveTo>
                    <a:pt x="1375633" y="669714"/>
                  </a:moveTo>
                  <a:lnTo>
                    <a:pt x="0" y="669714"/>
                  </a:lnTo>
                  <a:lnTo>
                    <a:pt x="0" y="396973"/>
                  </a:lnTo>
                  <a:cubicBezTo>
                    <a:pt x="0" y="177758"/>
                    <a:pt x="177757" y="0"/>
                    <a:pt x="396973" y="0"/>
                  </a:cubicBezTo>
                  <a:lnTo>
                    <a:pt x="1772605" y="0"/>
                  </a:lnTo>
                  <a:lnTo>
                    <a:pt x="1772605" y="272742"/>
                  </a:lnTo>
                  <a:cubicBezTo>
                    <a:pt x="1772605" y="491957"/>
                    <a:pt x="1594848" y="669714"/>
                    <a:pt x="1375633" y="669714"/>
                  </a:cubicBezTo>
                  <a:close/>
                </a:path>
              </a:pathLst>
            </a:custGeom>
            <a:solidFill>
              <a:srgbClr val="19A683"/>
            </a:solidFill>
            <a:ln w="14168" cap="flat">
              <a:noFill/>
              <a:prstDash val="solid"/>
              <a:miter/>
            </a:ln>
          </p:spPr>
          <p:txBody>
            <a:bodyPr rtlCol="0" anchor="ctr"/>
            <a:lstStyle/>
            <a:p>
              <a:endParaRPr lang="en-IN">
                <a:solidFill>
                  <a:schemeClr val="bg1"/>
                </a:solidFill>
              </a:endParaRPr>
            </a:p>
          </p:txBody>
        </p:sp>
        <p:sp>
          <p:nvSpPr>
            <p:cNvPr id="38" name="TextBox 37">
              <a:extLst>
                <a:ext uri="{FF2B5EF4-FFF2-40B4-BE49-F238E27FC236}">
                  <a16:creationId xmlns:a16="http://schemas.microsoft.com/office/drawing/2014/main" id="{66FD0273-66D9-41DE-F0A0-1966D5A5A036}"/>
                </a:ext>
              </a:extLst>
            </p:cNvPr>
            <p:cNvSpPr txBox="1"/>
            <p:nvPr/>
          </p:nvSpPr>
          <p:spPr>
            <a:xfrm>
              <a:off x="3250893" y="2242755"/>
              <a:ext cx="2119816" cy="923330"/>
            </a:xfrm>
            <a:prstGeom prst="rect">
              <a:avLst/>
            </a:prstGeom>
            <a:noFill/>
          </p:spPr>
          <p:txBody>
            <a:bodyPr wrap="square" rtlCol="0" anchor="ctr">
              <a:spAutoFit/>
            </a:bodyPr>
            <a:lstStyle/>
            <a:p>
              <a:pPr>
                <a:defRPr/>
              </a:pPr>
              <a:r>
                <a:rPr lang="en-US" kern="0" dirty="0">
                  <a:solidFill>
                    <a:schemeClr val="bg1"/>
                  </a:solidFill>
                  <a:cs typeface="Arial" pitchFamily="34" charset="0"/>
                </a:rPr>
                <a:t>consumers surveyed; study was conducted January - March 2024</a:t>
              </a:r>
            </a:p>
          </p:txBody>
        </p:sp>
        <p:sp>
          <p:nvSpPr>
            <p:cNvPr id="39" name="TextBox 38">
              <a:extLst>
                <a:ext uri="{FF2B5EF4-FFF2-40B4-BE49-F238E27FC236}">
                  <a16:creationId xmlns:a16="http://schemas.microsoft.com/office/drawing/2014/main" id="{9327D291-0355-DB7F-BE7E-A8AB7BEAFDFA}"/>
                </a:ext>
              </a:extLst>
            </p:cNvPr>
            <p:cNvSpPr txBox="1"/>
            <p:nvPr/>
          </p:nvSpPr>
          <p:spPr>
            <a:xfrm>
              <a:off x="1747388" y="2070450"/>
              <a:ext cx="1628971" cy="1200329"/>
            </a:xfrm>
            <a:prstGeom prst="rect">
              <a:avLst/>
            </a:prstGeom>
            <a:noFill/>
          </p:spPr>
          <p:txBody>
            <a:bodyPr wrap="none" rtlCol="0" anchor="ctr">
              <a:spAutoFit/>
            </a:bodyPr>
            <a:lstStyle/>
            <a:p>
              <a:pPr algn="ctr"/>
              <a:r>
                <a:rPr lang="en-US" sz="7200" dirty="0">
                  <a:solidFill>
                    <a:schemeClr val="bg1"/>
                  </a:solidFill>
                  <a:latin typeface="Segoe UI Black" panose="020B0A02040204020203" pitchFamily="34" charset="0"/>
                  <a:ea typeface="Segoe UI Black" panose="020B0A02040204020203" pitchFamily="34" charset="0"/>
                </a:rPr>
                <a:t>611</a:t>
              </a:r>
              <a:endParaRPr lang="en-IN" sz="7200" dirty="0">
                <a:solidFill>
                  <a:schemeClr val="bg1"/>
                </a:solidFill>
                <a:latin typeface="Segoe UI Black" panose="020B0A02040204020203" pitchFamily="34" charset="0"/>
                <a:ea typeface="Segoe UI Black" panose="020B0A02040204020203" pitchFamily="34" charset="0"/>
              </a:endParaRPr>
            </a:p>
          </p:txBody>
        </p:sp>
      </p:grpSp>
      <p:graphicFrame>
        <p:nvGraphicFramePr>
          <p:cNvPr id="10" name="Chart 9">
            <a:extLst>
              <a:ext uri="{FF2B5EF4-FFF2-40B4-BE49-F238E27FC236}">
                <a16:creationId xmlns:a16="http://schemas.microsoft.com/office/drawing/2014/main" id="{236345EC-3AF3-3CEE-5130-B976FE583683}"/>
              </a:ext>
            </a:extLst>
          </p:cNvPr>
          <p:cNvGraphicFramePr/>
          <p:nvPr>
            <p:extLst>
              <p:ext uri="{D42A27DB-BD31-4B8C-83A1-F6EECF244321}">
                <p14:modId xmlns:p14="http://schemas.microsoft.com/office/powerpoint/2010/main" val="1054707944"/>
              </p:ext>
            </p:extLst>
          </p:nvPr>
        </p:nvGraphicFramePr>
        <p:xfrm>
          <a:off x="5142715" y="2596341"/>
          <a:ext cx="5833371" cy="41416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456CC1A2-A9E5-B44D-8B1F-96BD1A2D995E}"/>
              </a:ext>
            </a:extLst>
          </p:cNvPr>
          <p:cNvGraphicFramePr/>
          <p:nvPr>
            <p:extLst>
              <p:ext uri="{D42A27DB-BD31-4B8C-83A1-F6EECF244321}">
                <p14:modId xmlns:p14="http://schemas.microsoft.com/office/powerpoint/2010/main" val="3326475314"/>
              </p:ext>
            </p:extLst>
          </p:nvPr>
        </p:nvGraphicFramePr>
        <p:xfrm>
          <a:off x="1355725" y="2596341"/>
          <a:ext cx="5359400" cy="4141673"/>
        </p:xfrm>
        <a:graphic>
          <a:graphicData uri="http://schemas.openxmlformats.org/drawingml/2006/chart">
            <c:chart xmlns:c="http://schemas.openxmlformats.org/drawingml/2006/chart" xmlns:r="http://schemas.openxmlformats.org/officeDocument/2006/relationships" r:id="rId4"/>
          </a:graphicData>
        </a:graphic>
      </p:graphicFrame>
      <p:sp>
        <p:nvSpPr>
          <p:cNvPr id="16" name="!!CoverSlideFooterText">
            <a:extLst>
              <a:ext uri="{FF2B5EF4-FFF2-40B4-BE49-F238E27FC236}">
                <a16:creationId xmlns:a16="http://schemas.microsoft.com/office/drawing/2014/main" id="{D327EA48-9323-D633-0E8E-E5615E0E530B}"/>
              </a:ext>
            </a:extLst>
          </p:cNvPr>
          <p:cNvSpPr/>
          <p:nvPr/>
        </p:nvSpPr>
        <p:spPr>
          <a:xfrm>
            <a:off x="-1172684" y="3718593"/>
            <a:ext cx="1683187" cy="1642760"/>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grpSp>
        <p:nvGrpSpPr>
          <p:cNvPr id="17" name="Group 16">
            <a:extLst>
              <a:ext uri="{FF2B5EF4-FFF2-40B4-BE49-F238E27FC236}">
                <a16:creationId xmlns:a16="http://schemas.microsoft.com/office/drawing/2014/main" id="{6B96EFDE-2060-04BA-7D5F-6D694DE5B7B7}"/>
              </a:ext>
            </a:extLst>
          </p:cNvPr>
          <p:cNvGrpSpPr/>
          <p:nvPr/>
        </p:nvGrpSpPr>
        <p:grpSpPr>
          <a:xfrm rot="8404202">
            <a:off x="11541087" y="1619718"/>
            <a:ext cx="1829720" cy="1829720"/>
            <a:chOff x="-416879" y="-567355"/>
            <a:chExt cx="1829720" cy="1829720"/>
          </a:xfrm>
        </p:grpSpPr>
        <p:sp>
          <p:nvSpPr>
            <p:cNvPr id="18" name="Block Arc 17">
              <a:extLst>
                <a:ext uri="{FF2B5EF4-FFF2-40B4-BE49-F238E27FC236}">
                  <a16:creationId xmlns:a16="http://schemas.microsoft.com/office/drawing/2014/main" id="{0381DE5E-1A30-BFC2-6559-3DAE9193E4F6}"/>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Block Arc 18">
              <a:extLst>
                <a:ext uri="{FF2B5EF4-FFF2-40B4-BE49-F238E27FC236}">
                  <a16:creationId xmlns:a16="http://schemas.microsoft.com/office/drawing/2014/main" id="{695F96DE-3B6F-3C8A-B930-64F5AE162F9B}"/>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Block Arc 29">
              <a:extLst>
                <a:ext uri="{FF2B5EF4-FFF2-40B4-BE49-F238E27FC236}">
                  <a16:creationId xmlns:a16="http://schemas.microsoft.com/office/drawing/2014/main" id="{077C5797-5BAC-B4EF-C442-70E28FFE0708}"/>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1" name="!!CoverSlideFooterText">
            <a:extLst>
              <a:ext uri="{FF2B5EF4-FFF2-40B4-BE49-F238E27FC236}">
                <a16:creationId xmlns:a16="http://schemas.microsoft.com/office/drawing/2014/main" id="{02258109-EBD8-7177-E617-C20EAA165CA4}"/>
              </a:ext>
            </a:extLst>
          </p:cNvPr>
          <p:cNvSpPr/>
          <p:nvPr/>
        </p:nvSpPr>
        <p:spPr>
          <a:xfrm>
            <a:off x="-980129" y="3906523"/>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32" name="!!CoverSlideFooterText">
            <a:extLst>
              <a:ext uri="{FF2B5EF4-FFF2-40B4-BE49-F238E27FC236}">
                <a16:creationId xmlns:a16="http://schemas.microsoft.com/office/drawing/2014/main" id="{B6687F79-B2F5-2FE2-89B0-F79B6E85C911}"/>
              </a:ext>
            </a:extLst>
          </p:cNvPr>
          <p:cNvSpPr/>
          <p:nvPr/>
        </p:nvSpPr>
        <p:spPr>
          <a:xfrm rot="5400000">
            <a:off x="11152792" y="6036620"/>
            <a:ext cx="1683187" cy="1642760"/>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33" name="!!CoverSlideFooterText">
            <a:extLst>
              <a:ext uri="{FF2B5EF4-FFF2-40B4-BE49-F238E27FC236}">
                <a16:creationId xmlns:a16="http://schemas.microsoft.com/office/drawing/2014/main" id="{DE1E6A64-7017-0249-F1DC-602735979ABB}"/>
              </a:ext>
            </a:extLst>
          </p:cNvPr>
          <p:cNvSpPr/>
          <p:nvPr/>
        </p:nvSpPr>
        <p:spPr>
          <a:xfrm rot="5400000">
            <a:off x="11465041" y="6053768"/>
            <a:ext cx="1021208"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36" name="TextBox 35">
            <a:extLst>
              <a:ext uri="{FF2B5EF4-FFF2-40B4-BE49-F238E27FC236}">
                <a16:creationId xmlns:a16="http://schemas.microsoft.com/office/drawing/2014/main" id="{623F71DE-390D-A836-DE03-CA9FED69CD4D}"/>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3</a:t>
            </a:fld>
            <a:r>
              <a:rPr lang="en-US" sz="1100" dirty="0"/>
              <a:t> of 27</a:t>
            </a:r>
          </a:p>
        </p:txBody>
      </p:sp>
      <p:sp>
        <p:nvSpPr>
          <p:cNvPr id="9" name="TextBox 8">
            <a:extLst>
              <a:ext uri="{FF2B5EF4-FFF2-40B4-BE49-F238E27FC236}">
                <a16:creationId xmlns:a16="http://schemas.microsoft.com/office/drawing/2014/main" id="{60173FB3-CECE-1D67-78F3-7453C378D235}"/>
              </a:ext>
            </a:extLst>
          </p:cNvPr>
          <p:cNvSpPr txBox="1"/>
          <p:nvPr/>
        </p:nvSpPr>
        <p:spPr>
          <a:xfrm>
            <a:off x="1500651" y="6607209"/>
            <a:ext cx="7284128" cy="261610"/>
          </a:xfrm>
          <a:prstGeom prst="rect">
            <a:avLst/>
          </a:prstGeom>
          <a:noFill/>
        </p:spPr>
        <p:txBody>
          <a:bodyPr wrap="square">
            <a:spAutoFit/>
          </a:bodyPr>
          <a:lstStyle/>
          <a:p>
            <a:r>
              <a:rPr lang="en-US" sz="1100" b="0" i="1" u="none" strike="noStrike" baseline="0" dirty="0">
                <a:latin typeface="Calibri" panose="020F0502020204030204" pitchFamily="34" charset="0"/>
              </a:rPr>
              <a:t>Source: Sammons Financial Group Empowered 2024 Study</a:t>
            </a:r>
            <a:endParaRPr lang="en-US" sz="1100" dirty="0"/>
          </a:p>
        </p:txBody>
      </p:sp>
    </p:spTree>
    <p:extLst>
      <p:ext uri="{BB962C8B-B14F-4D97-AF65-F5344CB8AC3E}">
        <p14:creationId xmlns:p14="http://schemas.microsoft.com/office/powerpoint/2010/main" val="355033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1000"/>
                                        <p:tgtEl>
                                          <p:spTgt spid="48"/>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1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73;p51">
            <a:extLst>
              <a:ext uri="{FF2B5EF4-FFF2-40B4-BE49-F238E27FC236}">
                <a16:creationId xmlns:a16="http://schemas.microsoft.com/office/drawing/2014/main" id="{F46A5D2E-0062-3D2A-4428-31CEACC8E001}"/>
              </a:ext>
            </a:extLst>
          </p:cNvPr>
          <p:cNvSpPr/>
          <p:nvPr/>
        </p:nvSpPr>
        <p:spPr>
          <a:xfrm>
            <a:off x="-219075" y="-140432"/>
            <a:ext cx="1831053" cy="1573306"/>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6" name="TextBox 5">
            <a:extLst>
              <a:ext uri="{FF2B5EF4-FFF2-40B4-BE49-F238E27FC236}">
                <a16:creationId xmlns:a16="http://schemas.microsoft.com/office/drawing/2014/main" id="{1D3CE475-B83D-F448-6C62-C36E7852F7D5}"/>
              </a:ext>
            </a:extLst>
          </p:cNvPr>
          <p:cNvSpPr txBox="1"/>
          <p:nvPr/>
        </p:nvSpPr>
        <p:spPr>
          <a:xfrm>
            <a:off x="9753" y="2112181"/>
            <a:ext cx="3702246" cy="2308324"/>
          </a:xfrm>
          <a:prstGeom prst="rect">
            <a:avLst/>
          </a:prstGeom>
          <a:noFill/>
        </p:spPr>
        <p:txBody>
          <a:bodyPr wrap="square" rtlCol="0">
            <a:spAutoFit/>
          </a:bodyPr>
          <a:lstStyle/>
          <a:p>
            <a:pPr algn="ctr"/>
            <a:r>
              <a:rPr lang="en-US" sz="4800" b="1" dirty="0">
                <a:solidFill>
                  <a:srgbClr val="003D31"/>
                </a:solidFill>
                <a:effectLst>
                  <a:outerShdw blurRad="38100" dist="38100" dir="2700000" algn="tl">
                    <a:srgbClr val="000000">
                      <a:alpha val="43137"/>
                    </a:srgbClr>
                  </a:outerShdw>
                </a:effectLst>
              </a:rPr>
              <a:t>Women and Wealth: </a:t>
            </a:r>
            <a:r>
              <a:rPr lang="en-US" sz="4800" b="1" dirty="0">
                <a:solidFill>
                  <a:srgbClr val="19A683"/>
                </a:solidFill>
                <a:effectLst>
                  <a:outerShdw blurRad="38100" dist="38100" dir="2700000" algn="tl">
                    <a:srgbClr val="000000">
                      <a:alpha val="43137"/>
                    </a:srgbClr>
                  </a:outerShdw>
                </a:effectLst>
              </a:rPr>
              <a:t>The Next Chapter</a:t>
            </a:r>
          </a:p>
        </p:txBody>
      </p:sp>
      <p:cxnSp>
        <p:nvCxnSpPr>
          <p:cNvPr id="7" name="Straight Connector 6">
            <a:extLst>
              <a:ext uri="{FF2B5EF4-FFF2-40B4-BE49-F238E27FC236}">
                <a16:creationId xmlns:a16="http://schemas.microsoft.com/office/drawing/2014/main" id="{0A079CAC-2100-8F78-10DD-C6BAC11D5C43}"/>
              </a:ext>
            </a:extLst>
          </p:cNvPr>
          <p:cNvCxnSpPr/>
          <p:nvPr/>
        </p:nvCxnSpPr>
        <p:spPr>
          <a:xfrm>
            <a:off x="3964033" y="-28575"/>
            <a:ext cx="0" cy="6949440"/>
          </a:xfrm>
          <a:prstGeom prst="line">
            <a:avLst/>
          </a:prstGeom>
          <a:ln w="57150">
            <a:solidFill>
              <a:srgbClr val="00604B"/>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B001A2E9-F063-7A84-4F47-DD2F74874800}"/>
              </a:ext>
            </a:extLst>
          </p:cNvPr>
          <p:cNvGrpSpPr/>
          <p:nvPr/>
        </p:nvGrpSpPr>
        <p:grpSpPr>
          <a:xfrm>
            <a:off x="3682735" y="1147747"/>
            <a:ext cx="8489738" cy="548640"/>
            <a:chOff x="3702262" y="1385259"/>
            <a:chExt cx="8489738" cy="548640"/>
          </a:xfrm>
        </p:grpSpPr>
        <p:sp>
          <p:nvSpPr>
            <p:cNvPr id="3" name="Google Shape;274;p33">
              <a:extLst>
                <a:ext uri="{FF2B5EF4-FFF2-40B4-BE49-F238E27FC236}">
                  <a16:creationId xmlns:a16="http://schemas.microsoft.com/office/drawing/2014/main" id="{D606149B-CF0B-71E1-86A8-0FBA284D18DB}"/>
                </a:ext>
              </a:extLst>
            </p:cNvPr>
            <p:cNvSpPr txBox="1"/>
            <p:nvPr/>
          </p:nvSpPr>
          <p:spPr>
            <a:xfrm>
              <a:off x="4379596" y="1428747"/>
              <a:ext cx="7812404"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Understanding the Great Wealth Transfer</a:t>
              </a:r>
            </a:p>
          </p:txBody>
        </p:sp>
        <p:sp>
          <p:nvSpPr>
            <p:cNvPr id="8" name="Oval 7">
              <a:extLst>
                <a:ext uri="{FF2B5EF4-FFF2-40B4-BE49-F238E27FC236}">
                  <a16:creationId xmlns:a16="http://schemas.microsoft.com/office/drawing/2014/main" id="{B0091A5B-E3F6-BFB1-D551-F2FE6CFD5D60}"/>
                </a:ext>
              </a:extLst>
            </p:cNvPr>
            <p:cNvSpPr/>
            <p:nvPr/>
          </p:nvSpPr>
          <p:spPr>
            <a:xfrm>
              <a:off x="3702262" y="1385259"/>
              <a:ext cx="548640" cy="548640"/>
            </a:xfrm>
            <a:prstGeom prst="ellipse">
              <a:avLst/>
            </a:prstGeom>
            <a:solidFill>
              <a:srgbClr val="19A683"/>
            </a:solidFill>
            <a:ln w="28575">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B9F5E7"/>
                  </a:solidFill>
                </a:rPr>
                <a:t>1</a:t>
              </a:r>
            </a:p>
          </p:txBody>
        </p:sp>
      </p:grpSp>
      <p:grpSp>
        <p:nvGrpSpPr>
          <p:cNvPr id="22" name="Group 21">
            <a:extLst>
              <a:ext uri="{FF2B5EF4-FFF2-40B4-BE49-F238E27FC236}">
                <a16:creationId xmlns:a16="http://schemas.microsoft.com/office/drawing/2014/main" id="{1BA14289-69EB-8ADF-48A2-BCFA34B36199}"/>
              </a:ext>
            </a:extLst>
          </p:cNvPr>
          <p:cNvGrpSpPr/>
          <p:nvPr/>
        </p:nvGrpSpPr>
        <p:grpSpPr>
          <a:xfrm>
            <a:off x="3677840" y="3951301"/>
            <a:ext cx="8494633" cy="923330"/>
            <a:chOff x="3689713" y="3493520"/>
            <a:chExt cx="8494633" cy="923330"/>
          </a:xfrm>
        </p:grpSpPr>
        <p:sp>
          <p:nvSpPr>
            <p:cNvPr id="5" name="Google Shape;274;p33">
              <a:extLst>
                <a:ext uri="{FF2B5EF4-FFF2-40B4-BE49-F238E27FC236}">
                  <a16:creationId xmlns:a16="http://schemas.microsoft.com/office/drawing/2014/main" id="{8E4C73FE-CC71-6E38-05D7-AD18358D20B1}"/>
                </a:ext>
              </a:extLst>
            </p:cNvPr>
            <p:cNvSpPr txBox="1"/>
            <p:nvPr/>
          </p:nvSpPr>
          <p:spPr>
            <a:xfrm>
              <a:off x="4386079" y="3493520"/>
              <a:ext cx="7798267" cy="923330"/>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Building confidence: How a financial professional can help</a:t>
              </a:r>
            </a:p>
          </p:txBody>
        </p:sp>
        <p:sp>
          <p:nvSpPr>
            <p:cNvPr id="9" name="Oval 8">
              <a:extLst>
                <a:ext uri="{FF2B5EF4-FFF2-40B4-BE49-F238E27FC236}">
                  <a16:creationId xmlns:a16="http://schemas.microsoft.com/office/drawing/2014/main" id="{EF0D82C7-1899-4809-28D0-FFCD42EA8CDF}"/>
                </a:ext>
              </a:extLst>
            </p:cNvPr>
            <p:cNvSpPr/>
            <p:nvPr/>
          </p:nvSpPr>
          <p:spPr>
            <a:xfrm>
              <a:off x="3689713" y="3680865"/>
              <a:ext cx="548640" cy="548640"/>
            </a:xfrm>
            <a:prstGeom prst="ellipse">
              <a:avLst/>
            </a:prstGeom>
            <a:solidFill>
              <a:srgbClr val="19A683"/>
            </a:solidFill>
            <a:ln w="28575">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B9F5E7"/>
                  </a:solidFill>
                </a:rPr>
                <a:t>4</a:t>
              </a:r>
            </a:p>
          </p:txBody>
        </p:sp>
      </p:grpSp>
      <p:grpSp>
        <p:nvGrpSpPr>
          <p:cNvPr id="21" name="Group 20">
            <a:extLst>
              <a:ext uri="{FF2B5EF4-FFF2-40B4-BE49-F238E27FC236}">
                <a16:creationId xmlns:a16="http://schemas.microsoft.com/office/drawing/2014/main" id="{7B427829-C529-81E3-4B38-39C0D9AFAEF5}"/>
              </a:ext>
            </a:extLst>
          </p:cNvPr>
          <p:cNvGrpSpPr/>
          <p:nvPr/>
        </p:nvGrpSpPr>
        <p:grpSpPr>
          <a:xfrm>
            <a:off x="3677840" y="2130235"/>
            <a:ext cx="8470247" cy="548640"/>
            <a:chOff x="3711999" y="2482958"/>
            <a:chExt cx="8470247" cy="548640"/>
          </a:xfrm>
        </p:grpSpPr>
        <p:sp>
          <p:nvSpPr>
            <p:cNvPr id="4" name="Google Shape;274;p33">
              <a:extLst>
                <a:ext uri="{FF2B5EF4-FFF2-40B4-BE49-F238E27FC236}">
                  <a16:creationId xmlns:a16="http://schemas.microsoft.com/office/drawing/2014/main" id="{CF70A785-DE30-FA5A-6C38-56E116FF8F71}"/>
                </a:ext>
              </a:extLst>
            </p:cNvPr>
            <p:cNvSpPr txBox="1"/>
            <p:nvPr/>
          </p:nvSpPr>
          <p:spPr>
            <a:xfrm>
              <a:off x="4383972" y="2526445"/>
              <a:ext cx="7798274"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Financial preparedness: Exposing the gap</a:t>
              </a:r>
            </a:p>
          </p:txBody>
        </p:sp>
        <p:sp>
          <p:nvSpPr>
            <p:cNvPr id="10" name="Oval 9">
              <a:extLst>
                <a:ext uri="{FF2B5EF4-FFF2-40B4-BE49-F238E27FC236}">
                  <a16:creationId xmlns:a16="http://schemas.microsoft.com/office/drawing/2014/main" id="{D8D3133D-52B5-B940-5100-2C675E430C07}"/>
                </a:ext>
              </a:extLst>
            </p:cNvPr>
            <p:cNvSpPr/>
            <p:nvPr/>
          </p:nvSpPr>
          <p:spPr>
            <a:xfrm>
              <a:off x="3711999" y="2482958"/>
              <a:ext cx="548640" cy="548640"/>
            </a:xfrm>
            <a:prstGeom prst="ellipse">
              <a:avLst/>
            </a:prstGeom>
            <a:solidFill>
              <a:srgbClr val="19A683"/>
            </a:solidFill>
            <a:ln w="28575">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B9F5E7"/>
                  </a:solidFill>
                </a:rPr>
                <a:t>2</a:t>
              </a:r>
            </a:p>
          </p:txBody>
        </p:sp>
      </p:grpSp>
      <p:grpSp>
        <p:nvGrpSpPr>
          <p:cNvPr id="11" name="Group 10">
            <a:extLst>
              <a:ext uri="{FF2B5EF4-FFF2-40B4-BE49-F238E27FC236}">
                <a16:creationId xmlns:a16="http://schemas.microsoft.com/office/drawing/2014/main" id="{D8024954-60A9-8EE2-202F-8EE4480FE1C7}"/>
              </a:ext>
            </a:extLst>
          </p:cNvPr>
          <p:cNvGrpSpPr/>
          <p:nvPr/>
        </p:nvGrpSpPr>
        <p:grpSpPr>
          <a:xfrm>
            <a:off x="476433" y="572110"/>
            <a:ext cx="757779" cy="160020"/>
            <a:chOff x="304800" y="914736"/>
            <a:chExt cx="757779" cy="160020"/>
          </a:xfrm>
        </p:grpSpPr>
        <p:sp>
          <p:nvSpPr>
            <p:cNvPr id="12" name="Oval 11">
              <a:extLst>
                <a:ext uri="{FF2B5EF4-FFF2-40B4-BE49-F238E27FC236}">
                  <a16:creationId xmlns:a16="http://schemas.microsoft.com/office/drawing/2014/main" id="{E04D84BD-580C-ECA4-2322-F0455FEB18E7}"/>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8061089-6F59-A6BD-501A-597CD7F1934F}"/>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6B7DCDE-84D3-092F-33A5-799A2033B196}"/>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3D6DEE9-C5AB-01C5-A13F-BB3C5B7B8173}"/>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832B188E-AF16-0018-4EEE-20F7612D4109}"/>
              </a:ext>
            </a:extLst>
          </p:cNvPr>
          <p:cNvSpPr txBox="1"/>
          <p:nvPr/>
        </p:nvSpPr>
        <p:spPr>
          <a:xfrm>
            <a:off x="4374222" y="165588"/>
            <a:ext cx="6241550" cy="707886"/>
          </a:xfrm>
          <a:prstGeom prst="rect">
            <a:avLst/>
          </a:prstGeom>
          <a:noFill/>
        </p:spPr>
        <p:txBody>
          <a:bodyPr wrap="square">
            <a:spAutoFit/>
          </a:bodyPr>
          <a:lstStyle/>
          <a:p>
            <a:r>
              <a:rPr lang="en-US" sz="4000" b="1" dirty="0">
                <a:solidFill>
                  <a:srgbClr val="003D31"/>
                </a:solidFill>
                <a:effectLst>
                  <a:outerShdw blurRad="38100" dist="38100" dir="2700000" algn="tl">
                    <a:srgbClr val="000000">
                      <a:alpha val="43137"/>
                    </a:srgbClr>
                  </a:outerShdw>
                </a:effectLst>
              </a:rPr>
              <a:t>Agenda</a:t>
            </a:r>
            <a:endParaRPr lang="en-US" sz="4000" dirty="0"/>
          </a:p>
        </p:txBody>
      </p:sp>
      <p:grpSp>
        <p:nvGrpSpPr>
          <p:cNvPr id="23" name="Group 22">
            <a:extLst>
              <a:ext uri="{FF2B5EF4-FFF2-40B4-BE49-F238E27FC236}">
                <a16:creationId xmlns:a16="http://schemas.microsoft.com/office/drawing/2014/main" id="{5D0CB799-6301-BAE3-88E7-E035C61DC6C5}"/>
              </a:ext>
            </a:extLst>
          </p:cNvPr>
          <p:cNvGrpSpPr/>
          <p:nvPr/>
        </p:nvGrpSpPr>
        <p:grpSpPr>
          <a:xfrm>
            <a:off x="3682735" y="5215791"/>
            <a:ext cx="8465352" cy="548640"/>
            <a:chOff x="3716881" y="4878773"/>
            <a:chExt cx="8465352" cy="548640"/>
          </a:xfrm>
        </p:grpSpPr>
        <p:sp>
          <p:nvSpPr>
            <p:cNvPr id="17" name="Google Shape;274;p33">
              <a:extLst>
                <a:ext uri="{FF2B5EF4-FFF2-40B4-BE49-F238E27FC236}">
                  <a16:creationId xmlns:a16="http://schemas.microsoft.com/office/drawing/2014/main" id="{6048D040-FB41-1F3C-2FC7-CFF510D5091F}"/>
                </a:ext>
              </a:extLst>
            </p:cNvPr>
            <p:cNvSpPr txBox="1"/>
            <p:nvPr/>
          </p:nvSpPr>
          <p:spPr>
            <a:xfrm>
              <a:off x="4383972" y="4932892"/>
              <a:ext cx="7798261"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What women need to know</a:t>
              </a:r>
            </a:p>
          </p:txBody>
        </p:sp>
        <p:sp>
          <p:nvSpPr>
            <p:cNvPr id="18" name="Oval 17">
              <a:extLst>
                <a:ext uri="{FF2B5EF4-FFF2-40B4-BE49-F238E27FC236}">
                  <a16:creationId xmlns:a16="http://schemas.microsoft.com/office/drawing/2014/main" id="{1D154C3F-826A-33D9-58EE-1E2F0843A6F1}"/>
                </a:ext>
              </a:extLst>
            </p:cNvPr>
            <p:cNvSpPr/>
            <p:nvPr/>
          </p:nvSpPr>
          <p:spPr>
            <a:xfrm>
              <a:off x="3716881" y="4878773"/>
              <a:ext cx="548640" cy="548640"/>
            </a:xfrm>
            <a:prstGeom prst="ellipse">
              <a:avLst/>
            </a:prstGeom>
            <a:solidFill>
              <a:srgbClr val="19A683"/>
            </a:solidFill>
            <a:ln w="28575">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B9F5E7"/>
                  </a:solidFill>
                </a:rPr>
                <a:t>5</a:t>
              </a:r>
            </a:p>
          </p:txBody>
        </p:sp>
      </p:grpSp>
      <p:sp>
        <p:nvSpPr>
          <p:cNvPr id="19" name="TextBox 18">
            <a:extLst>
              <a:ext uri="{FF2B5EF4-FFF2-40B4-BE49-F238E27FC236}">
                <a16:creationId xmlns:a16="http://schemas.microsoft.com/office/drawing/2014/main" id="{FF086ED5-A507-88DB-1815-E2B972FB11FC}"/>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4</a:t>
            </a:fld>
            <a:r>
              <a:rPr lang="en-US" sz="1100" dirty="0"/>
              <a:t> of 27</a:t>
            </a:r>
          </a:p>
        </p:txBody>
      </p:sp>
      <p:grpSp>
        <p:nvGrpSpPr>
          <p:cNvPr id="24" name="Group 23">
            <a:extLst>
              <a:ext uri="{FF2B5EF4-FFF2-40B4-BE49-F238E27FC236}">
                <a16:creationId xmlns:a16="http://schemas.microsoft.com/office/drawing/2014/main" id="{33EDE6DB-E765-128F-9D6B-83A967A1B6EF}"/>
              </a:ext>
            </a:extLst>
          </p:cNvPr>
          <p:cNvGrpSpPr/>
          <p:nvPr/>
        </p:nvGrpSpPr>
        <p:grpSpPr>
          <a:xfrm>
            <a:off x="3677840" y="3123817"/>
            <a:ext cx="8470247" cy="548640"/>
            <a:chOff x="3711999" y="2482958"/>
            <a:chExt cx="8470247" cy="548640"/>
          </a:xfrm>
        </p:grpSpPr>
        <p:sp>
          <p:nvSpPr>
            <p:cNvPr id="25" name="Google Shape;274;p33">
              <a:extLst>
                <a:ext uri="{FF2B5EF4-FFF2-40B4-BE49-F238E27FC236}">
                  <a16:creationId xmlns:a16="http://schemas.microsoft.com/office/drawing/2014/main" id="{682E6B84-C170-B4FF-1511-35DB841BE8CD}"/>
                </a:ext>
              </a:extLst>
            </p:cNvPr>
            <p:cNvSpPr txBox="1"/>
            <p:nvPr/>
          </p:nvSpPr>
          <p:spPr>
            <a:xfrm>
              <a:off x="4383972" y="2526445"/>
              <a:ext cx="7798274" cy="461665"/>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b="1" dirty="0">
                  <a:ea typeface="Inter-Regular"/>
                  <a:cs typeface="Segoe UI" panose="020B0502040204020203" pitchFamily="34" charset="0"/>
                  <a:sym typeface="Inter-Regular"/>
                </a:rPr>
                <a:t>Key risks for women in retirement</a:t>
              </a:r>
            </a:p>
          </p:txBody>
        </p:sp>
        <p:sp>
          <p:nvSpPr>
            <p:cNvPr id="26" name="Oval 25">
              <a:extLst>
                <a:ext uri="{FF2B5EF4-FFF2-40B4-BE49-F238E27FC236}">
                  <a16:creationId xmlns:a16="http://schemas.microsoft.com/office/drawing/2014/main" id="{D7BF61A2-3D3E-F8E9-20D3-3C0E8364A508}"/>
                </a:ext>
              </a:extLst>
            </p:cNvPr>
            <p:cNvSpPr/>
            <p:nvPr/>
          </p:nvSpPr>
          <p:spPr>
            <a:xfrm>
              <a:off x="3711999" y="2482958"/>
              <a:ext cx="548640" cy="548640"/>
            </a:xfrm>
            <a:prstGeom prst="ellipse">
              <a:avLst/>
            </a:prstGeom>
            <a:solidFill>
              <a:srgbClr val="19A683"/>
            </a:solidFill>
            <a:ln w="28575">
              <a:solidFill>
                <a:srgbClr val="00604B"/>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B9F5E7"/>
                  </a:solidFill>
                </a:rPr>
                <a:t>3</a:t>
              </a:r>
            </a:p>
          </p:txBody>
        </p:sp>
      </p:grpSp>
    </p:spTree>
    <p:extLst>
      <p:ext uri="{BB962C8B-B14F-4D97-AF65-F5344CB8AC3E}">
        <p14:creationId xmlns:p14="http://schemas.microsoft.com/office/powerpoint/2010/main" val="334480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20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touching a digital screen&#10;&#10;Description automatically generated">
            <a:extLst>
              <a:ext uri="{FF2B5EF4-FFF2-40B4-BE49-F238E27FC236}">
                <a16:creationId xmlns:a16="http://schemas.microsoft.com/office/drawing/2014/main" id="{F6092770-BCE1-E71C-85AC-8FFAD443C36F}"/>
              </a:ext>
            </a:extLst>
          </p:cNvPr>
          <p:cNvPicPr>
            <a:picLocks noChangeAspect="1"/>
          </p:cNvPicPr>
          <p:nvPr/>
        </p:nvPicPr>
        <p:blipFill rotWithShape="1">
          <a:blip r:embed="rId3" cstate="print">
            <a:duotone>
              <a:prstClr val="black"/>
              <a:srgbClr val="19A683">
                <a:tint val="45000"/>
                <a:satMod val="400000"/>
              </a:srgbClr>
            </a:duotone>
            <a:extLst>
              <a:ext uri="{28A0092B-C50C-407E-A947-70E740481C1C}">
                <a14:useLocalDpi xmlns:a14="http://schemas.microsoft.com/office/drawing/2010/main" val="0"/>
              </a:ext>
            </a:extLst>
          </a:blip>
          <a:srcRect l="15803" r="38676"/>
          <a:stretch/>
        </p:blipFill>
        <p:spPr>
          <a:xfrm>
            <a:off x="-1249" y="-4464"/>
            <a:ext cx="5103682" cy="6862464"/>
          </a:xfrm>
          <a:prstGeom prst="rect">
            <a:avLst/>
          </a:prstGeom>
          <a:ln>
            <a:noFill/>
          </a:ln>
          <a:effectLst>
            <a:outerShdw blurRad="292100" dist="139700" dir="2700000" algn="tl" rotWithShape="0">
              <a:srgbClr val="333333">
                <a:alpha val="65000"/>
              </a:srgbClr>
            </a:outerShdw>
          </a:effectLst>
        </p:spPr>
      </p:pic>
      <p:sp>
        <p:nvSpPr>
          <p:cNvPr id="11" name="Google Shape;274;p33">
            <a:extLst>
              <a:ext uri="{FF2B5EF4-FFF2-40B4-BE49-F238E27FC236}">
                <a16:creationId xmlns:a16="http://schemas.microsoft.com/office/drawing/2014/main" id="{8E899709-9042-8324-F618-57D73EEEFA54}"/>
              </a:ext>
            </a:extLst>
          </p:cNvPr>
          <p:cNvSpPr txBox="1"/>
          <p:nvPr/>
        </p:nvSpPr>
        <p:spPr>
          <a:xfrm>
            <a:off x="5102433" y="2598943"/>
            <a:ext cx="6706548" cy="1477328"/>
          </a:xfrm>
          <a:prstGeom prst="rect">
            <a:avLst/>
          </a:prstGeom>
          <a:noFill/>
          <a:ln>
            <a:noFill/>
          </a:ln>
        </p:spPr>
        <p:txBody>
          <a:bodyPr spcFirstLastPara="1"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ea typeface="Inter-Regular"/>
                <a:cs typeface="Segoe UI" panose="020B0502040204020203" pitchFamily="34" charset="0"/>
                <a:sym typeface="Inter-Regular"/>
              </a:rPr>
              <a:t>Understanding the Great Wealth Transfer</a:t>
            </a:r>
          </a:p>
        </p:txBody>
      </p:sp>
      <p:cxnSp>
        <p:nvCxnSpPr>
          <p:cNvPr id="26" name="Straight Connector 25">
            <a:extLst>
              <a:ext uri="{FF2B5EF4-FFF2-40B4-BE49-F238E27FC236}">
                <a16:creationId xmlns:a16="http://schemas.microsoft.com/office/drawing/2014/main" id="{DEEFAE4E-BCBC-BE9B-AACE-4AFD1E6002C9}"/>
              </a:ext>
            </a:extLst>
          </p:cNvPr>
          <p:cNvCxnSpPr/>
          <p:nvPr/>
        </p:nvCxnSpPr>
        <p:spPr>
          <a:xfrm>
            <a:off x="5102433" y="-43545"/>
            <a:ext cx="0" cy="7040880"/>
          </a:xfrm>
          <a:prstGeom prst="line">
            <a:avLst/>
          </a:prstGeom>
          <a:ln w="57150">
            <a:solidFill>
              <a:srgbClr val="00604B"/>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E9417F9-87B4-4BA9-39E9-60D1CF0F0B32}"/>
              </a:ext>
            </a:extLst>
          </p:cNvPr>
          <p:cNvGrpSpPr/>
          <p:nvPr/>
        </p:nvGrpSpPr>
        <p:grpSpPr>
          <a:xfrm>
            <a:off x="476433" y="572110"/>
            <a:ext cx="757779" cy="160020"/>
            <a:chOff x="304800" y="914736"/>
            <a:chExt cx="757779" cy="160020"/>
          </a:xfrm>
        </p:grpSpPr>
        <p:sp>
          <p:nvSpPr>
            <p:cNvPr id="28" name="Oval 27">
              <a:extLst>
                <a:ext uri="{FF2B5EF4-FFF2-40B4-BE49-F238E27FC236}">
                  <a16:creationId xmlns:a16="http://schemas.microsoft.com/office/drawing/2014/main" id="{51848F0A-45DD-9A35-53EB-4D1282766BE3}"/>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F510A6B-4923-44D7-60F0-9436E100079E}"/>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56EDD9A-A46F-9DAD-0C2C-0EB36047142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197B259-63E3-6F13-27F7-376B5E01EA7F}"/>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verSlideFooterText1">
            <a:extLst>
              <a:ext uri="{FF2B5EF4-FFF2-40B4-BE49-F238E27FC236}">
                <a16:creationId xmlns:a16="http://schemas.microsoft.com/office/drawing/2014/main" id="{048B7119-AF54-3073-A400-16674970F91F}"/>
              </a:ext>
            </a:extLst>
          </p:cNvPr>
          <p:cNvSpPr/>
          <p:nvPr/>
        </p:nvSpPr>
        <p:spPr>
          <a:xfrm>
            <a:off x="11444408" y="-369127"/>
            <a:ext cx="1340259" cy="1177296"/>
          </a:xfrm>
          <a:prstGeom prst="rect">
            <a:avLst/>
          </a:prstGeom>
          <a:noFill/>
          <a:ln w="57150" cap="flat" cmpd="sng">
            <a:solidFill>
              <a:srgbClr val="003D3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4" name="!!CoverSlideFooterText">
            <a:extLst>
              <a:ext uri="{FF2B5EF4-FFF2-40B4-BE49-F238E27FC236}">
                <a16:creationId xmlns:a16="http://schemas.microsoft.com/office/drawing/2014/main" id="{CC231D83-19A3-CD89-2236-1FCEFFD13D48}"/>
              </a:ext>
            </a:extLst>
          </p:cNvPr>
          <p:cNvSpPr/>
          <p:nvPr/>
        </p:nvSpPr>
        <p:spPr>
          <a:xfrm>
            <a:off x="11091512" y="-97570"/>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6" name="TextBox 5">
            <a:extLst>
              <a:ext uri="{FF2B5EF4-FFF2-40B4-BE49-F238E27FC236}">
                <a16:creationId xmlns:a16="http://schemas.microsoft.com/office/drawing/2014/main" id="{B670EED9-D255-D3EF-C8E7-C407A33A3F79}"/>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7" name="TextBox 6">
            <a:extLst>
              <a:ext uri="{FF2B5EF4-FFF2-40B4-BE49-F238E27FC236}">
                <a16:creationId xmlns:a16="http://schemas.microsoft.com/office/drawing/2014/main" id="{20BCCFAE-3F5E-7C5B-47FF-84FEE1C141CD}"/>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5</a:t>
            </a:fld>
            <a:r>
              <a:rPr lang="en-US" sz="1100" dirty="0"/>
              <a:t> of 27</a:t>
            </a:r>
          </a:p>
        </p:txBody>
      </p:sp>
    </p:spTree>
    <p:extLst>
      <p:ext uri="{BB962C8B-B14F-4D97-AF65-F5344CB8AC3E}">
        <p14:creationId xmlns:p14="http://schemas.microsoft.com/office/powerpoint/2010/main" val="2960837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9213E2-C814-1080-205C-7ADDE16D8A34}"/>
              </a:ext>
            </a:extLst>
          </p:cNvPr>
          <p:cNvSpPr txBox="1"/>
          <p:nvPr/>
        </p:nvSpPr>
        <p:spPr>
          <a:xfrm>
            <a:off x="0" y="6381946"/>
            <a:ext cx="7750840" cy="261610"/>
          </a:xfrm>
          <a:prstGeom prst="rect">
            <a:avLst/>
          </a:prstGeom>
          <a:noFill/>
        </p:spPr>
        <p:txBody>
          <a:bodyPr wrap="none" rtlCol="0">
            <a:spAutoFit/>
          </a:bodyPr>
          <a:lstStyle/>
          <a:p>
            <a:r>
              <a:rPr lang="en-US" sz="1100" dirty="0">
                <a:solidFill>
                  <a:schemeClr val="bg1"/>
                </a:solidFill>
              </a:rPr>
              <a:t>Source: </a:t>
            </a:r>
            <a:r>
              <a:rPr lang="en-US" sz="1100" u="sng" dirty="0">
                <a:solidFill>
                  <a:schemeClr val="bg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1.https://www.limra.com/en/newsroom/help-protect-our-families-archive/archives/2022/help-protect-our-families-march/</a:t>
            </a:r>
            <a:endParaRPr lang="en-US" sz="1100" dirty="0">
              <a:solidFill>
                <a:schemeClr val="bg1"/>
              </a:solidFill>
            </a:endParaRPr>
          </a:p>
        </p:txBody>
      </p:sp>
      <p:sp>
        <p:nvSpPr>
          <p:cNvPr id="7" name="!!CoverSlideFooterText">
            <a:extLst>
              <a:ext uri="{FF2B5EF4-FFF2-40B4-BE49-F238E27FC236}">
                <a16:creationId xmlns:a16="http://schemas.microsoft.com/office/drawing/2014/main" id="{517951F2-C91B-72FA-CE1B-40F32888DDE9}"/>
              </a:ext>
            </a:extLst>
          </p:cNvPr>
          <p:cNvSpPr/>
          <p:nvPr/>
        </p:nvSpPr>
        <p:spPr>
          <a:xfrm flipH="1">
            <a:off x="-2" y="0"/>
            <a:ext cx="12191999" cy="6857999"/>
          </a:xfrm>
          <a:prstGeom prst="rect">
            <a:avLst/>
          </a:prstGeom>
          <a:gradFill>
            <a:gsLst>
              <a:gs pos="23000">
                <a:srgbClr val="003D31"/>
              </a:gs>
              <a:gs pos="55000">
                <a:srgbClr val="00604B"/>
              </a:gs>
              <a:gs pos="92000">
                <a:srgbClr val="19A683"/>
              </a:gs>
            </a:gsLst>
            <a:lin ang="90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 name="TextBox 2">
            <a:extLst>
              <a:ext uri="{FF2B5EF4-FFF2-40B4-BE49-F238E27FC236}">
                <a16:creationId xmlns:a16="http://schemas.microsoft.com/office/drawing/2014/main" id="{826DC82D-2AC8-483F-249C-E7FE2A659952}"/>
              </a:ext>
            </a:extLst>
          </p:cNvPr>
          <p:cNvSpPr txBox="1"/>
          <p:nvPr/>
        </p:nvSpPr>
        <p:spPr>
          <a:xfrm>
            <a:off x="504825" y="1468999"/>
            <a:ext cx="6419125" cy="4014945"/>
          </a:xfrm>
          <a:prstGeom prst="rect">
            <a:avLst/>
          </a:prstGeom>
          <a:noFill/>
        </p:spPr>
        <p:txBody>
          <a:bodyPr wrap="square">
            <a:spAutoFit/>
          </a:bodyPr>
          <a:lstStyle/>
          <a:p>
            <a:pPr marL="0" marR="0" algn="ctr">
              <a:lnSpc>
                <a:spcPct val="107000"/>
              </a:lnSpc>
              <a:spcBef>
                <a:spcPts val="0"/>
              </a:spcBef>
              <a:spcAft>
                <a:spcPts val="800"/>
              </a:spcAft>
            </a:pPr>
            <a:r>
              <a:rPr lang="en-US" sz="4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Market data and recent studies show an incredible wealth transfer taking place in which women are estimated to control </a:t>
            </a:r>
            <a:r>
              <a:rPr lang="en-US" sz="4000" b="1" dirty="0">
                <a:solidFill>
                  <a:srgbClr val="80ECD2"/>
                </a:solidFill>
                <a:effectLst/>
                <a:latin typeface="Calibri" panose="020F0502020204030204" pitchFamily="34" charset="0"/>
                <a:ea typeface="Calibri" panose="020F0502020204030204" pitchFamily="34" charset="0"/>
                <a:cs typeface="Calibri" panose="020F0502020204030204" pitchFamily="34" charset="0"/>
              </a:rPr>
              <a:t>$34 trillion </a:t>
            </a:r>
            <a:r>
              <a:rPr lang="en-US" sz="4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 US assets by 2030.</a:t>
            </a:r>
            <a:r>
              <a:rPr lang="en-US" sz="40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4000" baseline="30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F15F9E64-64EC-2575-69C7-D25392B81841}"/>
              </a:ext>
            </a:extLst>
          </p:cNvPr>
          <p:cNvGrpSpPr/>
          <p:nvPr/>
        </p:nvGrpSpPr>
        <p:grpSpPr>
          <a:xfrm rot="5400000">
            <a:off x="11515111" y="584410"/>
            <a:ext cx="757779" cy="160020"/>
            <a:chOff x="304800" y="914736"/>
            <a:chExt cx="757779" cy="160020"/>
          </a:xfrm>
        </p:grpSpPr>
        <p:sp>
          <p:nvSpPr>
            <p:cNvPr id="17" name="Oval 16">
              <a:extLst>
                <a:ext uri="{FF2B5EF4-FFF2-40B4-BE49-F238E27FC236}">
                  <a16:creationId xmlns:a16="http://schemas.microsoft.com/office/drawing/2014/main" id="{6ABE5096-F424-40D3-C44E-A54654A6315A}"/>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2F01AC5-0084-F845-CC79-E57AE33C5DC9}"/>
                </a:ext>
              </a:extLst>
            </p:cNvPr>
            <p:cNvSpPr/>
            <p:nvPr/>
          </p:nvSpPr>
          <p:spPr>
            <a:xfrm>
              <a:off x="504053" y="914736"/>
              <a:ext cx="160020" cy="160020"/>
            </a:xfrm>
            <a:prstGeom prst="ellipse">
              <a:avLst/>
            </a:prstGeom>
            <a:solidFill>
              <a:srgbClr val="003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79C7D84-6506-0BE0-E6A8-E2223BB68505}"/>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6D87AA4-8CA2-5B82-4C28-F0407141A106}"/>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Diagram 4">
            <a:extLst>
              <a:ext uri="{FF2B5EF4-FFF2-40B4-BE49-F238E27FC236}">
                <a16:creationId xmlns:a16="http://schemas.microsoft.com/office/drawing/2014/main" id="{0A0078CE-E9B5-8196-0688-96EFDFAFC20E}"/>
              </a:ext>
            </a:extLst>
          </p:cNvPr>
          <p:cNvGraphicFramePr/>
          <p:nvPr>
            <p:extLst>
              <p:ext uri="{D42A27DB-BD31-4B8C-83A1-F6EECF244321}">
                <p14:modId xmlns:p14="http://schemas.microsoft.com/office/powerpoint/2010/main" val="1724119496"/>
              </p:ext>
            </p:extLst>
          </p:nvPr>
        </p:nvGraphicFramePr>
        <p:xfrm>
          <a:off x="6095997" y="844057"/>
          <a:ext cx="6419125" cy="5264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29CE5EB6-5B76-9C73-1E91-3A672D467659}"/>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38588Z</a:t>
            </a:r>
          </a:p>
        </p:txBody>
      </p:sp>
      <p:sp>
        <p:nvSpPr>
          <p:cNvPr id="8" name="TextBox 7">
            <a:extLst>
              <a:ext uri="{FF2B5EF4-FFF2-40B4-BE49-F238E27FC236}">
                <a16:creationId xmlns:a16="http://schemas.microsoft.com/office/drawing/2014/main" id="{28EFD854-6A6B-DA59-A20F-0D2CF4105E3A}"/>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8-25</a:t>
            </a:r>
          </a:p>
        </p:txBody>
      </p:sp>
      <p:grpSp>
        <p:nvGrpSpPr>
          <p:cNvPr id="9" name="Group 8">
            <a:extLst>
              <a:ext uri="{FF2B5EF4-FFF2-40B4-BE49-F238E27FC236}">
                <a16:creationId xmlns:a16="http://schemas.microsoft.com/office/drawing/2014/main" id="{A79E22A4-5A09-ED62-EF53-0769F9E46C80}"/>
              </a:ext>
            </a:extLst>
          </p:cNvPr>
          <p:cNvGrpSpPr/>
          <p:nvPr/>
        </p:nvGrpSpPr>
        <p:grpSpPr>
          <a:xfrm rot="19624310">
            <a:off x="-606024" y="-682702"/>
            <a:ext cx="1829720" cy="1829720"/>
            <a:chOff x="-416879" y="-567355"/>
            <a:chExt cx="1829720" cy="1829720"/>
          </a:xfrm>
        </p:grpSpPr>
        <p:sp>
          <p:nvSpPr>
            <p:cNvPr id="10" name="Block Arc 9">
              <a:extLst>
                <a:ext uri="{FF2B5EF4-FFF2-40B4-BE49-F238E27FC236}">
                  <a16:creationId xmlns:a16="http://schemas.microsoft.com/office/drawing/2014/main" id="{56EA8E27-C39A-DB59-2FA3-CDAECB0C8447}"/>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lock Arc 10">
              <a:extLst>
                <a:ext uri="{FF2B5EF4-FFF2-40B4-BE49-F238E27FC236}">
                  <a16:creationId xmlns:a16="http://schemas.microsoft.com/office/drawing/2014/main" id="{F77453BA-9C16-E3B6-A1B5-CB98A71DB33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975470AE-1BDE-8B01-EADC-0B40ED9E925D}"/>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3" name="!!CoverSlideFooterText1">
            <a:extLst>
              <a:ext uri="{FF2B5EF4-FFF2-40B4-BE49-F238E27FC236}">
                <a16:creationId xmlns:a16="http://schemas.microsoft.com/office/drawing/2014/main" id="{D126E964-EA75-FDCF-7B44-4C526F9084AB}"/>
              </a:ext>
            </a:extLst>
          </p:cNvPr>
          <p:cNvSpPr/>
          <p:nvPr/>
        </p:nvSpPr>
        <p:spPr>
          <a:xfrm>
            <a:off x="-165305" y="6007742"/>
            <a:ext cx="1340259" cy="1177296"/>
          </a:xfrm>
          <a:prstGeom prst="rect">
            <a:avLst/>
          </a:prstGeom>
          <a:noFill/>
          <a:ln w="57150" cap="flat" cmpd="sng">
            <a:solidFill>
              <a:srgbClr val="19A683"/>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4" name="!!CoverSlideFooterText">
            <a:extLst>
              <a:ext uri="{FF2B5EF4-FFF2-40B4-BE49-F238E27FC236}">
                <a16:creationId xmlns:a16="http://schemas.microsoft.com/office/drawing/2014/main" id="{725CC7E6-D322-25BC-BA4E-C3FA27C88EEA}"/>
              </a:ext>
            </a:extLst>
          </p:cNvPr>
          <p:cNvSpPr/>
          <p:nvPr/>
        </p:nvSpPr>
        <p:spPr>
          <a:xfrm>
            <a:off x="-518201" y="6279299"/>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6" name="TextBox 5">
            <a:extLst>
              <a:ext uri="{FF2B5EF4-FFF2-40B4-BE49-F238E27FC236}">
                <a16:creationId xmlns:a16="http://schemas.microsoft.com/office/drawing/2014/main" id="{625FCB77-3999-967B-8FC3-914CD73A3499}"/>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6</a:t>
            </a:fld>
            <a:r>
              <a:rPr lang="en-US" sz="1100" dirty="0">
                <a:solidFill>
                  <a:schemeClr val="bg1"/>
                </a:solidFill>
              </a:rPr>
              <a:t> of 27</a:t>
            </a:r>
          </a:p>
        </p:txBody>
      </p:sp>
      <p:sp>
        <p:nvSpPr>
          <p:cNvPr id="15" name="Rectangle 9">
            <a:extLst>
              <a:ext uri="{FF2B5EF4-FFF2-40B4-BE49-F238E27FC236}">
                <a16:creationId xmlns:a16="http://schemas.microsoft.com/office/drawing/2014/main" id="{38CA44A7-E126-0B13-7977-4BE95C818FA9}"/>
              </a:ext>
            </a:extLst>
          </p:cNvPr>
          <p:cNvSpPr>
            <a:spLocks noChangeArrowheads="1"/>
          </p:cNvSpPr>
          <p:nvPr/>
        </p:nvSpPr>
        <p:spPr bwMode="auto">
          <a:xfrm>
            <a:off x="1209124" y="6588524"/>
            <a:ext cx="925092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a:t>
            </a:r>
            <a:r>
              <a:rPr lang="en-US" sz="1100" u="sng" dirty="0">
                <a:solidFill>
                  <a:schemeClr val="bg1"/>
                </a:solidFill>
                <a:effectLst/>
                <a:ea typeface="Times New Roman" panose="02020603050405020304" pitchFamily="18" charset="0"/>
              </a:rPr>
              <a:t>https://www.fa-mag.com/news/massive-wealth-transfer-will-give-women--34-trillion-by-2030-80609.html</a:t>
            </a:r>
            <a:endParaRPr kumimoji="0" lang="en-US" altLang="en-US" sz="1100" b="0" i="0" u="none" strike="noStrike" cap="none" normalizeH="0" baseline="0" dirty="0">
              <a:ln>
                <a:noFill/>
              </a:ln>
              <a:solidFill>
                <a:schemeClr val="bg1"/>
              </a:solidFill>
              <a:effectLst/>
            </a:endParaRPr>
          </a:p>
        </p:txBody>
      </p:sp>
    </p:spTree>
    <p:extLst>
      <p:ext uri="{BB962C8B-B14F-4D97-AF65-F5344CB8AC3E}">
        <p14:creationId xmlns:p14="http://schemas.microsoft.com/office/powerpoint/2010/main" val="346660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verSlideFooterText2">
            <a:extLst>
              <a:ext uri="{FF2B5EF4-FFF2-40B4-BE49-F238E27FC236}">
                <a16:creationId xmlns:a16="http://schemas.microsoft.com/office/drawing/2014/main" id="{C1B0E76B-75A2-3E70-CAC2-AC1C2D9958F4}"/>
              </a:ext>
            </a:extLst>
          </p:cNvPr>
          <p:cNvSpPr/>
          <p:nvPr/>
        </p:nvSpPr>
        <p:spPr>
          <a:xfrm>
            <a:off x="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3F56E4B-5250-5183-96D4-12B2063BA6CB}"/>
              </a:ext>
            </a:extLst>
          </p:cNvPr>
          <p:cNvGrpSpPr/>
          <p:nvPr/>
        </p:nvGrpSpPr>
        <p:grpSpPr>
          <a:xfrm>
            <a:off x="335031" y="402428"/>
            <a:ext cx="757779" cy="160020"/>
            <a:chOff x="304800" y="914736"/>
            <a:chExt cx="757779" cy="160020"/>
          </a:xfrm>
        </p:grpSpPr>
        <p:sp>
          <p:nvSpPr>
            <p:cNvPr id="4" name="Oval 3">
              <a:extLst>
                <a:ext uri="{FF2B5EF4-FFF2-40B4-BE49-F238E27FC236}">
                  <a16:creationId xmlns:a16="http://schemas.microsoft.com/office/drawing/2014/main" id="{EC9606A1-44A6-9409-2DB2-2430776FE75F}"/>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B875BCC-8269-821E-7F80-84F9B137F446}"/>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111B457-BCAE-8EA2-18BD-B44F23BB671C}"/>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737E132-D2C9-2C4F-C38E-F3029508EDB5}"/>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608F4DD4-2CB8-5C5A-89B1-AC59C9FBA47B}"/>
              </a:ext>
            </a:extLst>
          </p:cNvPr>
          <p:cNvSpPr txBox="1"/>
          <p:nvPr/>
        </p:nvSpPr>
        <p:spPr>
          <a:xfrm>
            <a:off x="4950229" y="1952973"/>
            <a:ext cx="6957753" cy="2831544"/>
          </a:xfrm>
          <a:prstGeom prst="rect">
            <a:avLst/>
          </a:prstGeom>
          <a:noFill/>
        </p:spPr>
        <p:txBody>
          <a:bodyPr wrap="square" rtlCol="0">
            <a:spAutoFit/>
          </a:bodyPr>
          <a:lstStyle/>
          <a:p>
            <a:pPr algn="ctr"/>
            <a:r>
              <a:rPr lang="en-US" sz="4000" dirty="0"/>
              <a:t>Over </a:t>
            </a:r>
            <a:r>
              <a:rPr lang="en-US" sz="4000" b="1" dirty="0">
                <a:solidFill>
                  <a:srgbClr val="19A683"/>
                </a:solidFill>
              </a:rPr>
              <a:t>80%</a:t>
            </a:r>
            <a:r>
              <a:rPr lang="en-US" sz="4000" dirty="0"/>
              <a:t> of the projected </a:t>
            </a:r>
            <a:br>
              <a:rPr lang="en-US" sz="4000" dirty="0"/>
            </a:br>
            <a:r>
              <a:rPr lang="en-US" sz="4000" b="1" dirty="0">
                <a:solidFill>
                  <a:srgbClr val="19A683"/>
                </a:solidFill>
              </a:rPr>
              <a:t>$124 trillion wealth transfer </a:t>
            </a:r>
            <a:br>
              <a:rPr lang="en-US" sz="4000" b="1" dirty="0">
                <a:solidFill>
                  <a:srgbClr val="19A683"/>
                </a:solidFill>
              </a:rPr>
            </a:br>
            <a:r>
              <a:rPr lang="en-US" sz="4000" b="1" dirty="0">
                <a:solidFill>
                  <a:srgbClr val="19A683"/>
                </a:solidFill>
              </a:rPr>
              <a:t>by 2048 </a:t>
            </a:r>
            <a:r>
              <a:rPr lang="en-US" sz="4000" dirty="0"/>
              <a:t>is expected to go </a:t>
            </a:r>
            <a:br>
              <a:rPr lang="en-US" sz="4000" dirty="0"/>
            </a:br>
            <a:r>
              <a:rPr lang="en-US" sz="4000" dirty="0"/>
              <a:t>to women. </a:t>
            </a:r>
            <a:br>
              <a:rPr lang="en-US" sz="4000" dirty="0"/>
            </a:br>
            <a:r>
              <a:rPr lang="en-US" dirty="0"/>
              <a:t>$100 trillion in total wealth to women</a:t>
            </a:r>
          </a:p>
        </p:txBody>
      </p:sp>
      <p:sp>
        <p:nvSpPr>
          <p:cNvPr id="9" name="TextBox 8">
            <a:extLst>
              <a:ext uri="{FF2B5EF4-FFF2-40B4-BE49-F238E27FC236}">
                <a16:creationId xmlns:a16="http://schemas.microsoft.com/office/drawing/2014/main" id="{7F35F9BF-492F-1868-C011-C8AE6E54C030}"/>
              </a:ext>
            </a:extLst>
          </p:cNvPr>
          <p:cNvSpPr txBox="1"/>
          <p:nvPr/>
        </p:nvSpPr>
        <p:spPr>
          <a:xfrm>
            <a:off x="4311488" y="6383594"/>
            <a:ext cx="8126857" cy="230832"/>
          </a:xfrm>
          <a:prstGeom prst="rect">
            <a:avLst/>
          </a:prstGeom>
          <a:noFill/>
        </p:spPr>
        <p:txBody>
          <a:bodyPr wrap="square" rtlCol="0">
            <a:spAutoFit/>
          </a:bodyPr>
          <a:lstStyle/>
          <a:p>
            <a:r>
              <a:rPr lang="en-US" sz="900" dirty="0"/>
              <a:t>Source: </a:t>
            </a:r>
            <a:r>
              <a:rPr lang="en-US" sz="900" dirty="0">
                <a:hlinkClick r:id="rId2" tooltip="https://wealthsolutionsreport.com/2025/01/23/cerulli-women-to-receive-much-of-wealth-expected-to-change-hands-through-2048/?utm_source=chatgpt.com">
                  <a:extLst>
                    <a:ext uri="{A12FA001-AC4F-418D-AE19-62706E023703}">
                      <ahyp:hlinkClr xmlns:ahyp="http://schemas.microsoft.com/office/drawing/2018/hyperlinkcolor" val="tx"/>
                    </a:ext>
                  </a:extLst>
                </a:hlinkClick>
              </a:rPr>
              <a:t>https://wealthsolutionsreport.com/2025/01/23/cerulli-women-to-receive-much-of-wealth-expected-to-change-hands-through-2048/</a:t>
            </a:r>
            <a:endParaRPr lang="en-US" sz="900" dirty="0"/>
          </a:p>
        </p:txBody>
      </p:sp>
      <p:pic>
        <p:nvPicPr>
          <p:cNvPr id="10" name="Picture Placeholder 34">
            <a:extLst>
              <a:ext uri="{FF2B5EF4-FFF2-40B4-BE49-F238E27FC236}">
                <a16:creationId xmlns:a16="http://schemas.microsoft.com/office/drawing/2014/main" id="{23B9E20A-21B2-AC40-A366-D13F4F98B816}"/>
              </a:ext>
            </a:extLst>
          </p:cNvPr>
          <p:cNvPicPr>
            <a:picLocks noChangeAspect="1"/>
          </p:cNvPicPr>
          <p:nvPr/>
        </p:nvPicPr>
        <p:blipFill>
          <a:blip r:embed="rId3" cstate="print">
            <a:duotone>
              <a:prstClr val="black"/>
              <a:srgbClr val="19A683">
                <a:tint val="45000"/>
                <a:satMod val="400000"/>
              </a:srgbClr>
            </a:duotone>
            <a:extLst>
              <a:ext uri="{28A0092B-C50C-407E-A947-70E740481C1C}">
                <a14:useLocalDpi xmlns:a14="http://schemas.microsoft.com/office/drawing/2010/main" val="0"/>
              </a:ext>
            </a:extLst>
          </a:blip>
          <a:srcRect l="35041" r="4356"/>
          <a:stretch/>
        </p:blipFill>
        <p:spPr>
          <a:xfrm flipH="1">
            <a:off x="893557" y="1409263"/>
            <a:ext cx="3885882" cy="4282122"/>
          </a:xfrm>
          <a:prstGeom prst="roundRect">
            <a:avLst>
              <a:gd name="adj" fmla="val 4509"/>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BE3E8A1E-293F-44E1-66EC-DFEABEFB6214}"/>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38588Z</a:t>
            </a:r>
          </a:p>
        </p:txBody>
      </p:sp>
      <p:sp>
        <p:nvSpPr>
          <p:cNvPr id="12" name="TextBox 11">
            <a:extLst>
              <a:ext uri="{FF2B5EF4-FFF2-40B4-BE49-F238E27FC236}">
                <a16:creationId xmlns:a16="http://schemas.microsoft.com/office/drawing/2014/main" id="{1B15094F-F0F7-100E-8CD1-2C3EAD43FD72}"/>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7</a:t>
            </a:fld>
            <a:r>
              <a:rPr lang="en-US" sz="1100" dirty="0"/>
              <a:t> of 27</a:t>
            </a:r>
          </a:p>
        </p:txBody>
      </p:sp>
    </p:spTree>
    <p:extLst>
      <p:ext uri="{BB962C8B-B14F-4D97-AF65-F5344CB8AC3E}">
        <p14:creationId xmlns:p14="http://schemas.microsoft.com/office/powerpoint/2010/main" val="269994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verSlideFooterText">
            <a:extLst>
              <a:ext uri="{FF2B5EF4-FFF2-40B4-BE49-F238E27FC236}">
                <a16:creationId xmlns:a16="http://schemas.microsoft.com/office/drawing/2014/main" id="{517951F2-C91B-72FA-CE1B-40F32888DDE9}"/>
              </a:ext>
            </a:extLst>
          </p:cNvPr>
          <p:cNvSpPr/>
          <p:nvPr/>
        </p:nvSpPr>
        <p:spPr>
          <a:xfrm flipH="1">
            <a:off x="0" y="1931"/>
            <a:ext cx="12191999" cy="6857999"/>
          </a:xfrm>
          <a:prstGeom prst="rect">
            <a:avLst/>
          </a:prstGeom>
          <a:gradFill>
            <a:gsLst>
              <a:gs pos="23000">
                <a:srgbClr val="003D31"/>
              </a:gs>
              <a:gs pos="55000">
                <a:srgbClr val="00604B"/>
              </a:gs>
              <a:gs pos="92000">
                <a:srgbClr val="19A683"/>
              </a:gs>
            </a:gsLst>
            <a:lin ang="90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6" name="Group 15">
            <a:extLst>
              <a:ext uri="{FF2B5EF4-FFF2-40B4-BE49-F238E27FC236}">
                <a16:creationId xmlns:a16="http://schemas.microsoft.com/office/drawing/2014/main" id="{F15F9E64-64EC-2575-69C7-D25392B81841}"/>
              </a:ext>
            </a:extLst>
          </p:cNvPr>
          <p:cNvGrpSpPr/>
          <p:nvPr/>
        </p:nvGrpSpPr>
        <p:grpSpPr>
          <a:xfrm rot="5400000">
            <a:off x="11515111" y="584410"/>
            <a:ext cx="757779" cy="160020"/>
            <a:chOff x="304800" y="914736"/>
            <a:chExt cx="757779" cy="160020"/>
          </a:xfrm>
        </p:grpSpPr>
        <p:sp>
          <p:nvSpPr>
            <p:cNvPr id="17" name="Oval 16">
              <a:extLst>
                <a:ext uri="{FF2B5EF4-FFF2-40B4-BE49-F238E27FC236}">
                  <a16:creationId xmlns:a16="http://schemas.microsoft.com/office/drawing/2014/main" id="{6ABE5096-F424-40D3-C44E-A54654A6315A}"/>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2F01AC5-0084-F845-CC79-E57AE33C5DC9}"/>
                </a:ext>
              </a:extLst>
            </p:cNvPr>
            <p:cNvSpPr/>
            <p:nvPr/>
          </p:nvSpPr>
          <p:spPr>
            <a:xfrm>
              <a:off x="504053" y="914736"/>
              <a:ext cx="160020" cy="160020"/>
            </a:xfrm>
            <a:prstGeom prst="ellipse">
              <a:avLst/>
            </a:prstGeom>
            <a:solidFill>
              <a:srgbClr val="003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79C7D84-6506-0BE0-E6A8-E2223BB68505}"/>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6D87AA4-8CA2-5B82-4C28-F0407141A106}"/>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29CE5EB6-5B76-9C73-1E91-3A672D467659}"/>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38588Z</a:t>
            </a:r>
          </a:p>
        </p:txBody>
      </p:sp>
      <p:sp>
        <p:nvSpPr>
          <p:cNvPr id="8" name="TextBox 7">
            <a:extLst>
              <a:ext uri="{FF2B5EF4-FFF2-40B4-BE49-F238E27FC236}">
                <a16:creationId xmlns:a16="http://schemas.microsoft.com/office/drawing/2014/main" id="{28EFD854-6A6B-DA59-A20F-0D2CF4105E3A}"/>
              </a:ext>
            </a:extLst>
          </p:cNvPr>
          <p:cNvSpPr txBox="1"/>
          <p:nvPr/>
        </p:nvSpPr>
        <p:spPr>
          <a:xfrm>
            <a:off x="10460050" y="6596390"/>
            <a:ext cx="849180" cy="261610"/>
          </a:xfrm>
          <a:prstGeom prst="rect">
            <a:avLst/>
          </a:prstGeom>
          <a:noFill/>
        </p:spPr>
        <p:txBody>
          <a:bodyPr wrap="square" rtlCol="0">
            <a:spAutoFit/>
          </a:bodyPr>
          <a:lstStyle/>
          <a:p>
            <a:r>
              <a:rPr lang="en-US" sz="1100" dirty="0">
                <a:solidFill>
                  <a:schemeClr val="bg2"/>
                </a:solidFill>
              </a:rPr>
              <a:t>REV 8-25</a:t>
            </a:r>
          </a:p>
        </p:txBody>
      </p:sp>
      <p:grpSp>
        <p:nvGrpSpPr>
          <p:cNvPr id="9" name="Group 8">
            <a:extLst>
              <a:ext uri="{FF2B5EF4-FFF2-40B4-BE49-F238E27FC236}">
                <a16:creationId xmlns:a16="http://schemas.microsoft.com/office/drawing/2014/main" id="{A79E22A4-5A09-ED62-EF53-0769F9E46C80}"/>
              </a:ext>
            </a:extLst>
          </p:cNvPr>
          <p:cNvGrpSpPr/>
          <p:nvPr/>
        </p:nvGrpSpPr>
        <p:grpSpPr>
          <a:xfrm rot="19624310">
            <a:off x="-606024" y="-682702"/>
            <a:ext cx="1829720" cy="1829720"/>
            <a:chOff x="-416879" y="-567355"/>
            <a:chExt cx="1829720" cy="1829720"/>
          </a:xfrm>
        </p:grpSpPr>
        <p:sp>
          <p:nvSpPr>
            <p:cNvPr id="10" name="Block Arc 9">
              <a:extLst>
                <a:ext uri="{FF2B5EF4-FFF2-40B4-BE49-F238E27FC236}">
                  <a16:creationId xmlns:a16="http://schemas.microsoft.com/office/drawing/2014/main" id="{56EA8E27-C39A-DB59-2FA3-CDAECB0C8447}"/>
                </a:ext>
              </a:extLst>
            </p:cNvPr>
            <p:cNvSpPr/>
            <p:nvPr/>
          </p:nvSpPr>
          <p:spPr>
            <a:xfrm rot="15449916">
              <a:off x="-416879" y="-567355"/>
              <a:ext cx="1829720" cy="1829720"/>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lock Arc 10">
              <a:extLst>
                <a:ext uri="{FF2B5EF4-FFF2-40B4-BE49-F238E27FC236}">
                  <a16:creationId xmlns:a16="http://schemas.microsoft.com/office/drawing/2014/main" id="{F77453BA-9C16-E3B6-A1B5-CB98A71DB33F}"/>
                </a:ext>
              </a:extLst>
            </p:cNvPr>
            <p:cNvSpPr/>
            <p:nvPr/>
          </p:nvSpPr>
          <p:spPr>
            <a:xfrm rot="16747906">
              <a:off x="-256079" y="-440585"/>
              <a:ext cx="934779" cy="934779"/>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975470AE-1BDE-8B01-EADC-0B40ED9E925D}"/>
                </a:ext>
              </a:extLst>
            </p:cNvPr>
            <p:cNvSpPr/>
            <p:nvPr/>
          </p:nvSpPr>
          <p:spPr>
            <a:xfrm rot="16488562">
              <a:off x="-220068" y="-360289"/>
              <a:ext cx="1235948" cy="1235948"/>
            </a:xfrm>
            <a:prstGeom prst="blockArc">
              <a:avLst>
                <a:gd name="adj1" fmla="val 21270007"/>
                <a:gd name="adj2" fmla="val 17290463"/>
                <a:gd name="adj3" fmla="val 2810"/>
              </a:avLst>
            </a:prstGeom>
            <a:gradFill>
              <a:gsLst>
                <a:gs pos="100000">
                  <a:schemeClr val="bg1">
                    <a:lumMod val="75000"/>
                    <a:lumOff val="25000"/>
                  </a:schemeClr>
                </a:gs>
                <a:gs pos="1000">
                  <a:srgbClr val="19A683"/>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3" name="!!CoverSlideFooterText1">
            <a:extLst>
              <a:ext uri="{FF2B5EF4-FFF2-40B4-BE49-F238E27FC236}">
                <a16:creationId xmlns:a16="http://schemas.microsoft.com/office/drawing/2014/main" id="{D126E964-EA75-FDCF-7B44-4C526F9084AB}"/>
              </a:ext>
            </a:extLst>
          </p:cNvPr>
          <p:cNvSpPr/>
          <p:nvPr/>
        </p:nvSpPr>
        <p:spPr>
          <a:xfrm>
            <a:off x="-165305" y="6007742"/>
            <a:ext cx="1340259" cy="1177296"/>
          </a:xfrm>
          <a:prstGeom prst="rect">
            <a:avLst/>
          </a:prstGeom>
          <a:noFill/>
          <a:ln w="57150" cap="flat" cmpd="sng">
            <a:solidFill>
              <a:srgbClr val="19A683"/>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4" name="!!CoverSlideFooterText">
            <a:extLst>
              <a:ext uri="{FF2B5EF4-FFF2-40B4-BE49-F238E27FC236}">
                <a16:creationId xmlns:a16="http://schemas.microsoft.com/office/drawing/2014/main" id="{725CC7E6-D322-25BC-BA4E-C3FA27C88EEA}"/>
              </a:ext>
            </a:extLst>
          </p:cNvPr>
          <p:cNvSpPr/>
          <p:nvPr/>
        </p:nvSpPr>
        <p:spPr>
          <a:xfrm>
            <a:off x="-493662" y="6224550"/>
            <a:ext cx="1298076" cy="1266899"/>
          </a:xfrm>
          <a:prstGeom prst="rect">
            <a:avLst/>
          </a:prstGeom>
          <a:noFill/>
          <a:ln w="57150" cap="flat" cmpd="sng">
            <a:solidFill>
              <a:srgbClr val="00604B"/>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CCCCCC"/>
              </a:solidFill>
              <a:effectLst/>
              <a:uLnTx/>
              <a:uFillTx/>
              <a:latin typeface="Arial"/>
              <a:cs typeface="Arial"/>
              <a:sym typeface="Arial"/>
            </a:endParaRPr>
          </a:p>
        </p:txBody>
      </p:sp>
      <p:sp>
        <p:nvSpPr>
          <p:cNvPr id="15" name="Rectangle 9">
            <a:extLst>
              <a:ext uri="{FF2B5EF4-FFF2-40B4-BE49-F238E27FC236}">
                <a16:creationId xmlns:a16="http://schemas.microsoft.com/office/drawing/2014/main" id="{137AF4A4-9E53-7971-7E24-1445F9CC4335}"/>
              </a:ext>
            </a:extLst>
          </p:cNvPr>
          <p:cNvSpPr>
            <a:spLocks noChangeArrowheads="1"/>
          </p:cNvSpPr>
          <p:nvPr/>
        </p:nvSpPr>
        <p:spPr bwMode="auto">
          <a:xfrm>
            <a:off x="1216824" y="6048194"/>
            <a:ext cx="932307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kumimoji="0" lang="en-US" altLang="en-US" sz="11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1. U.S. Census Bureau, 2022.</a:t>
            </a:r>
            <a:r>
              <a:rPr lang="en-US" altLang="en-US" sz="1100" dirty="0">
                <a:solidFill>
                  <a:schemeClr val="bg1"/>
                </a:solidFill>
                <a:ea typeface="Calibri" panose="020F0502020204030204" pitchFamily="34" charset="0"/>
                <a:cs typeface="Times New Roman" panose="02020603050405020304" pitchFamily="18" charset="0"/>
              </a:rPr>
              <a:t> </a:t>
            </a:r>
            <a:br>
              <a:rPr lang="en-US" altLang="en-US" sz="1100" dirty="0">
                <a:solidFill>
                  <a:schemeClr val="bg1"/>
                </a:solidFill>
                <a:ea typeface="Calibri" panose="020F0502020204030204" pitchFamily="34" charset="0"/>
                <a:cs typeface="Times New Roman" panose="02020603050405020304" pitchFamily="18" charset="0"/>
              </a:rPr>
            </a:br>
            <a:r>
              <a:rPr lang="en-US" altLang="en-US" sz="1100" dirty="0">
                <a:solidFill>
                  <a:schemeClr val="bg1"/>
                </a:solidFill>
                <a:ea typeface="Calibri" panose="020F0502020204030204" pitchFamily="34" charset="0"/>
                <a:cs typeface="Times New Roman" panose="02020603050405020304" pitchFamily="18" charset="0"/>
              </a:rPr>
              <a:t>2. </a:t>
            </a:r>
            <a:r>
              <a:rPr lang="en-US" sz="1100" i="1" dirty="0">
                <a:solidFill>
                  <a:schemeClr val="bg1"/>
                </a:solidFill>
              </a:rPr>
              <a:t>The 2024 Impact of Women-Owned Business, </a:t>
            </a:r>
            <a:r>
              <a:rPr lang="en-US" sz="1100" dirty="0">
                <a:solidFill>
                  <a:schemeClr val="bg1"/>
                </a:solidFill>
              </a:rPr>
              <a:t>Wells Fargo, 2024. </a:t>
            </a:r>
            <a:br>
              <a:rPr lang="en-US" sz="1100" dirty="0">
                <a:solidFill>
                  <a:schemeClr val="bg1"/>
                </a:solidFill>
                <a:ea typeface="Calibri" panose="020F0502020204030204" pitchFamily="34" charset="0"/>
                <a:cs typeface="Times New Roman" panose="02020603050405020304" pitchFamily="18" charset="0"/>
              </a:rPr>
            </a:br>
            <a:r>
              <a:rPr lang="en-US" altLang="en-US" sz="1100" dirty="0">
                <a:solidFill>
                  <a:schemeClr val="bg1"/>
                </a:solidFill>
                <a:ea typeface="Calibri" panose="020F0502020204030204" pitchFamily="34" charset="0"/>
                <a:cs typeface="Times New Roman" panose="02020603050405020304" pitchFamily="18" charset="0"/>
              </a:rPr>
              <a:t>3. </a:t>
            </a:r>
            <a:r>
              <a:rPr lang="en-US" sz="1100" dirty="0">
                <a:solidFill>
                  <a:schemeClr val="bg1"/>
                </a:solidFill>
                <a:hlinkClick r:id="rId2">
                  <a:extLst>
                    <a:ext uri="{A12FA001-AC4F-418D-AE19-62706E023703}">
                      <ahyp:hlinkClr xmlns:ahyp="http://schemas.microsoft.com/office/drawing/2018/hyperlinkcolor" val="tx"/>
                    </a:ext>
                  </a:extLst>
                </a:hlinkClick>
              </a:rPr>
              <a:t>https://www.medicalnewstoday.com/articles/why-women-in-the-us-now-have-life-expectancy-nearly-6-years-longer-than-men</a:t>
            </a:r>
            <a:endParaRPr lang="en-US" sz="1100" dirty="0">
              <a:solidFill>
                <a:schemeClr val="bg1"/>
              </a:solidFill>
            </a:endParaRPr>
          </a:p>
          <a:p>
            <a:pPr defTabSz="914400" eaLnBrk="0" fontAlgn="base" hangingPunct="0">
              <a:spcBef>
                <a:spcPct val="0"/>
              </a:spcBef>
              <a:spcAft>
                <a:spcPct val="0"/>
              </a:spcAft>
            </a:pPr>
            <a:r>
              <a:rPr lang="en-US" sz="1100" dirty="0">
                <a:solidFill>
                  <a:schemeClr val="bg1"/>
                </a:solidFill>
              </a:rPr>
              <a:t>4. </a:t>
            </a:r>
            <a:r>
              <a:rPr lang="en-US" sz="1100" kern="0" dirty="0">
                <a:solidFill>
                  <a:schemeClr val="bg1"/>
                </a:solidFill>
                <a:effectLst/>
                <a:ea typeface="Calibri" panose="020F0502020204030204" pitchFamily="34" charset="0"/>
                <a:cs typeface="Calibri" panose="020F0502020204030204" pitchFamily="34" charset="0"/>
              </a:rPr>
              <a:t>CNBC, 2022. </a:t>
            </a:r>
            <a:r>
              <a:rPr lang="en-US" sz="1100" kern="0" dirty="0">
                <a:solidFill>
                  <a:schemeClr val="bg1"/>
                </a:solidFill>
                <a:effectLst/>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www.cnbc.com/2022/04/27/op-ed-recent-widows-need-guidance-with-money-issues.html</a:t>
            </a:r>
            <a:r>
              <a:rPr lang="en-US" sz="1100" dirty="0">
                <a:solidFill>
                  <a:schemeClr val="bg1"/>
                </a:solidFill>
                <a:ea typeface="Calibri" panose="020F0502020204030204" pitchFamily="34" charset="0"/>
                <a:cs typeface="Times New Roman" panose="02020603050405020304" pitchFamily="18" charset="0"/>
              </a:rPr>
              <a:t> </a:t>
            </a:r>
            <a:endParaRPr lang="en-US" sz="1100" dirty="0">
              <a:solidFill>
                <a:schemeClr val="bg1"/>
              </a:solidFill>
            </a:endParaRPr>
          </a:p>
        </p:txBody>
      </p:sp>
      <p:sp>
        <p:nvSpPr>
          <p:cNvPr id="21" name="TextBox 20">
            <a:extLst>
              <a:ext uri="{FF2B5EF4-FFF2-40B4-BE49-F238E27FC236}">
                <a16:creationId xmlns:a16="http://schemas.microsoft.com/office/drawing/2014/main" id="{0EA8FD56-CF05-B8BF-3AF3-C3AAFDA4CEC7}"/>
              </a:ext>
            </a:extLst>
          </p:cNvPr>
          <p:cNvSpPr txBox="1"/>
          <p:nvPr/>
        </p:nvSpPr>
        <p:spPr>
          <a:xfrm>
            <a:off x="1230621" y="263965"/>
            <a:ext cx="9943091" cy="707886"/>
          </a:xfrm>
          <a:prstGeom prst="rect">
            <a:avLst/>
          </a:prstGeom>
          <a:noFill/>
        </p:spPr>
        <p:txBody>
          <a:bodyPr wrap="square">
            <a:spAutoFit/>
          </a:bodyPr>
          <a:lstStyle/>
          <a:p>
            <a:r>
              <a:rPr lang="en-US" sz="4000" b="1" dirty="0">
                <a:solidFill>
                  <a:schemeClr val="bg1"/>
                </a:solidFill>
              </a:rPr>
              <a:t>Noted reasons for this transfer of wealth:</a:t>
            </a:r>
            <a:r>
              <a:rPr lang="en-US" sz="4000" i="1" dirty="0">
                <a:solidFill>
                  <a:schemeClr val="bg1"/>
                </a:solidFill>
              </a:rPr>
              <a:t> </a:t>
            </a:r>
          </a:p>
        </p:txBody>
      </p:sp>
      <p:grpSp>
        <p:nvGrpSpPr>
          <p:cNvPr id="6" name="Group 5">
            <a:extLst>
              <a:ext uri="{FF2B5EF4-FFF2-40B4-BE49-F238E27FC236}">
                <a16:creationId xmlns:a16="http://schemas.microsoft.com/office/drawing/2014/main" id="{41A61A33-8A63-AF31-724F-967A19727917}"/>
              </a:ext>
            </a:extLst>
          </p:cNvPr>
          <p:cNvGrpSpPr/>
          <p:nvPr/>
        </p:nvGrpSpPr>
        <p:grpSpPr>
          <a:xfrm>
            <a:off x="42930" y="1182058"/>
            <a:ext cx="5645045" cy="1519587"/>
            <a:chOff x="504822" y="1270797"/>
            <a:chExt cx="5960144" cy="1519587"/>
          </a:xfrm>
        </p:grpSpPr>
        <p:sp>
          <p:nvSpPr>
            <p:cNvPr id="5" name="Rectangle: Rounded Corners 4">
              <a:extLst>
                <a:ext uri="{FF2B5EF4-FFF2-40B4-BE49-F238E27FC236}">
                  <a16:creationId xmlns:a16="http://schemas.microsoft.com/office/drawing/2014/main" id="{13F9759C-61DF-84EE-7A07-38DD446948A1}"/>
                </a:ext>
              </a:extLst>
            </p:cNvPr>
            <p:cNvSpPr/>
            <p:nvPr/>
          </p:nvSpPr>
          <p:spPr>
            <a:xfrm>
              <a:off x="504822" y="1270797"/>
              <a:ext cx="5960144" cy="1519587"/>
            </a:xfrm>
            <a:prstGeom prst="roundRect">
              <a:avLst/>
            </a:prstGeom>
            <a:noFill/>
            <a:ln w="38100">
              <a:solidFill>
                <a:srgbClr val="80EC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21">
              <a:extLst>
                <a:ext uri="{FF2B5EF4-FFF2-40B4-BE49-F238E27FC236}">
                  <a16:creationId xmlns:a16="http://schemas.microsoft.com/office/drawing/2014/main" id="{20F91FBE-B868-5814-A225-E3ECF00E917A}"/>
                </a:ext>
              </a:extLst>
            </p:cNvPr>
            <p:cNvSpPr txBox="1"/>
            <p:nvPr/>
          </p:nvSpPr>
          <p:spPr>
            <a:xfrm>
              <a:off x="581877" y="1427254"/>
              <a:ext cx="5810774" cy="1107996"/>
            </a:xfrm>
            <a:prstGeom prst="rect">
              <a:avLst/>
            </a:prstGeom>
            <a:noFill/>
          </p:spPr>
          <p:txBody>
            <a:bodyPr wrap="square" lIns="0" tIns="0" rIns="0" bIns="0">
              <a:spAutoFit/>
            </a:bodyPr>
            <a:lstStyle/>
            <a:p>
              <a:pPr marL="0" lvl="1" algn="ctr"/>
              <a:r>
                <a:rPr lang="en-US" sz="2800" dirty="0">
                  <a:solidFill>
                    <a:schemeClr val="bg1"/>
                  </a:solidFill>
                  <a:latin typeface="+mj-lt"/>
                </a:rPr>
                <a:t>More women are </a:t>
              </a:r>
              <a:r>
                <a:rPr lang="en-US" sz="2800" b="1" dirty="0">
                  <a:solidFill>
                    <a:srgbClr val="80ECD2"/>
                  </a:solidFill>
                </a:rPr>
                <a:t>enrolling and graduating</a:t>
              </a:r>
              <a:r>
                <a:rPr lang="en-US" sz="2800" b="1" dirty="0">
                  <a:solidFill>
                    <a:srgbClr val="80ECD2"/>
                  </a:solidFill>
                  <a:latin typeface="+mj-lt"/>
                </a:rPr>
                <a:t> </a:t>
              </a:r>
              <a:r>
                <a:rPr lang="en-US" sz="2800" dirty="0">
                  <a:solidFill>
                    <a:schemeClr val="bg1"/>
                  </a:solidFill>
                  <a:latin typeface="+mj-lt"/>
                </a:rPr>
                <a:t>from college than men</a:t>
              </a:r>
            </a:p>
            <a:p>
              <a:pPr marL="0" lvl="1" algn="ctr"/>
              <a:r>
                <a:rPr lang="en-US" sz="1600" dirty="0">
                  <a:solidFill>
                    <a:schemeClr val="bg1"/>
                  </a:solidFill>
                  <a:latin typeface="+mj-lt"/>
                </a:rPr>
                <a:t>2022: 39% of women had a bachelor’s degree vs 36% of men</a:t>
              </a:r>
              <a:r>
                <a:rPr lang="en-US" sz="1600" baseline="30000" dirty="0">
                  <a:solidFill>
                    <a:schemeClr val="bg1"/>
                  </a:solidFill>
                  <a:latin typeface="+mj-lt"/>
                </a:rPr>
                <a:t>1</a:t>
              </a:r>
            </a:p>
          </p:txBody>
        </p:sp>
      </p:grpSp>
      <p:grpSp>
        <p:nvGrpSpPr>
          <p:cNvPr id="27" name="Group 26">
            <a:extLst>
              <a:ext uri="{FF2B5EF4-FFF2-40B4-BE49-F238E27FC236}">
                <a16:creationId xmlns:a16="http://schemas.microsoft.com/office/drawing/2014/main" id="{8352276F-2B66-5949-6B52-3CB183A218A1}"/>
              </a:ext>
            </a:extLst>
          </p:cNvPr>
          <p:cNvGrpSpPr/>
          <p:nvPr/>
        </p:nvGrpSpPr>
        <p:grpSpPr>
          <a:xfrm>
            <a:off x="5769800" y="4286159"/>
            <a:ext cx="6284834" cy="1302289"/>
            <a:chOff x="6095998" y="2500739"/>
            <a:chExt cx="6165408" cy="1370923"/>
          </a:xfrm>
        </p:grpSpPr>
        <p:sp>
          <p:nvSpPr>
            <p:cNvPr id="26" name="Rectangle: Rounded Corners 25">
              <a:extLst>
                <a:ext uri="{FF2B5EF4-FFF2-40B4-BE49-F238E27FC236}">
                  <a16:creationId xmlns:a16="http://schemas.microsoft.com/office/drawing/2014/main" id="{4B1CD3C6-B329-75AA-04C0-E0156CB68C47}"/>
                </a:ext>
              </a:extLst>
            </p:cNvPr>
            <p:cNvSpPr/>
            <p:nvPr/>
          </p:nvSpPr>
          <p:spPr>
            <a:xfrm>
              <a:off x="6144983" y="2500739"/>
              <a:ext cx="6116423" cy="1370923"/>
            </a:xfrm>
            <a:prstGeom prst="roundRect">
              <a:avLst/>
            </a:prstGeom>
            <a:noFill/>
            <a:ln w="38100">
              <a:solidFill>
                <a:srgbClr val="80EC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3" name="TextBox 22">
              <a:extLst>
                <a:ext uri="{FF2B5EF4-FFF2-40B4-BE49-F238E27FC236}">
                  <a16:creationId xmlns:a16="http://schemas.microsoft.com/office/drawing/2014/main" id="{3A388AF1-E05B-2B24-5794-427AF992A879}"/>
                </a:ext>
              </a:extLst>
            </p:cNvPr>
            <p:cNvSpPr txBox="1"/>
            <p:nvPr/>
          </p:nvSpPr>
          <p:spPr>
            <a:xfrm>
              <a:off x="6095998" y="2555980"/>
              <a:ext cx="6116423" cy="1231189"/>
            </a:xfrm>
            <a:prstGeom prst="rect">
              <a:avLst/>
            </a:prstGeom>
            <a:noFill/>
          </p:spPr>
          <p:txBody>
            <a:bodyPr wrap="square">
              <a:spAutoFit/>
            </a:bodyPr>
            <a:lstStyle/>
            <a:p>
              <a:pPr marL="0" lvl="1" algn="ctr"/>
              <a:r>
                <a:rPr lang="en-US" sz="2800" dirty="0">
                  <a:solidFill>
                    <a:schemeClr val="bg1"/>
                  </a:solidFill>
                  <a:latin typeface="+mj-lt"/>
                </a:rPr>
                <a:t>Women are now </a:t>
              </a:r>
              <a:r>
                <a:rPr lang="en-US" sz="2800" b="1" dirty="0">
                  <a:solidFill>
                    <a:srgbClr val="80ECD2"/>
                  </a:solidFill>
                </a:rPr>
                <a:t>waiting longer for marriage</a:t>
              </a:r>
              <a:r>
                <a:rPr lang="en-US" sz="2800" dirty="0">
                  <a:solidFill>
                    <a:srgbClr val="80ECD2"/>
                  </a:solidFill>
                </a:rPr>
                <a:t> </a:t>
              </a:r>
              <a:r>
                <a:rPr lang="en-US" sz="2800" dirty="0">
                  <a:solidFill>
                    <a:schemeClr val="bg1"/>
                  </a:solidFill>
                  <a:latin typeface="+mj-lt"/>
                </a:rPr>
                <a:t>and to have </a:t>
              </a:r>
              <a:r>
                <a:rPr lang="en-US" sz="2800" b="1" dirty="0">
                  <a:solidFill>
                    <a:srgbClr val="80ECD2"/>
                  </a:solidFill>
                </a:rPr>
                <a:t>children</a:t>
              </a:r>
              <a:r>
                <a:rPr lang="en-US" sz="2800" baseline="30000" dirty="0">
                  <a:solidFill>
                    <a:srgbClr val="80ECD2"/>
                  </a:solidFill>
                  <a:latin typeface="+mj-lt"/>
                </a:rPr>
                <a:t>4</a:t>
              </a:r>
              <a:br>
                <a:rPr lang="en-US" sz="2800" dirty="0">
                  <a:solidFill>
                    <a:schemeClr val="bg1"/>
                  </a:solidFill>
                  <a:latin typeface="+mj-lt"/>
                </a:rPr>
              </a:br>
              <a:r>
                <a:rPr lang="en-US" sz="1400" dirty="0">
                  <a:solidFill>
                    <a:schemeClr val="bg1"/>
                  </a:solidFill>
                  <a:latin typeface="+mj-lt"/>
                </a:rPr>
                <a:t>(more time for career development and greater wealth accumulation)</a:t>
              </a:r>
              <a:endParaRPr lang="en-US" sz="2800" dirty="0">
                <a:solidFill>
                  <a:schemeClr val="bg1"/>
                </a:solidFill>
                <a:latin typeface="+mj-lt"/>
              </a:endParaRPr>
            </a:p>
          </p:txBody>
        </p:sp>
      </p:grpSp>
      <p:sp>
        <p:nvSpPr>
          <p:cNvPr id="25" name="TextBox 24">
            <a:extLst>
              <a:ext uri="{FF2B5EF4-FFF2-40B4-BE49-F238E27FC236}">
                <a16:creationId xmlns:a16="http://schemas.microsoft.com/office/drawing/2014/main" id="{463C63C6-7482-F090-D4A9-B823BB8DC2E6}"/>
              </a:ext>
            </a:extLst>
          </p:cNvPr>
          <p:cNvSpPr txBox="1"/>
          <p:nvPr/>
        </p:nvSpPr>
        <p:spPr>
          <a:xfrm>
            <a:off x="11216641" y="6596390"/>
            <a:ext cx="975360" cy="261610"/>
          </a:xfrm>
          <a:prstGeom prst="rect">
            <a:avLst/>
          </a:prstGeom>
          <a:noFill/>
        </p:spPr>
        <p:txBody>
          <a:bodyPr wrap="square" rtlCol="0">
            <a:spAutoFit/>
          </a:bodyPr>
          <a:lstStyle/>
          <a:p>
            <a:pPr algn="r"/>
            <a:r>
              <a:rPr lang="en-US" sz="1100" dirty="0">
                <a:solidFill>
                  <a:schemeClr val="bg1"/>
                </a:solidFill>
              </a:rPr>
              <a:t>Page </a:t>
            </a:r>
            <a:fld id="{799F431D-17A9-4C24-AFBD-435F7C21CA6A}" type="slidenum">
              <a:rPr lang="en-US" sz="1100" smtClean="0">
                <a:solidFill>
                  <a:schemeClr val="bg1"/>
                </a:solidFill>
              </a:rPr>
              <a:t>8</a:t>
            </a:fld>
            <a:r>
              <a:rPr lang="en-US" sz="1100" dirty="0">
                <a:solidFill>
                  <a:schemeClr val="bg1"/>
                </a:solidFill>
              </a:rPr>
              <a:t> of 27</a:t>
            </a:r>
          </a:p>
        </p:txBody>
      </p:sp>
      <p:grpSp>
        <p:nvGrpSpPr>
          <p:cNvPr id="30" name="Group 29">
            <a:extLst>
              <a:ext uri="{FF2B5EF4-FFF2-40B4-BE49-F238E27FC236}">
                <a16:creationId xmlns:a16="http://schemas.microsoft.com/office/drawing/2014/main" id="{AEEF9899-9875-B364-1870-998EB53FFCE1}"/>
              </a:ext>
            </a:extLst>
          </p:cNvPr>
          <p:cNvGrpSpPr/>
          <p:nvPr/>
        </p:nvGrpSpPr>
        <p:grpSpPr>
          <a:xfrm>
            <a:off x="115910" y="3520834"/>
            <a:ext cx="5537981" cy="1370923"/>
            <a:chOff x="321754" y="3441226"/>
            <a:chExt cx="5482389" cy="1370923"/>
          </a:xfrm>
        </p:grpSpPr>
        <p:sp>
          <p:nvSpPr>
            <p:cNvPr id="24" name="TextBox 23">
              <a:extLst>
                <a:ext uri="{FF2B5EF4-FFF2-40B4-BE49-F238E27FC236}">
                  <a16:creationId xmlns:a16="http://schemas.microsoft.com/office/drawing/2014/main" id="{17875B55-A9F5-5A49-F3D5-38BDDB315102}"/>
                </a:ext>
              </a:extLst>
            </p:cNvPr>
            <p:cNvSpPr txBox="1"/>
            <p:nvPr/>
          </p:nvSpPr>
          <p:spPr>
            <a:xfrm>
              <a:off x="414889" y="3575681"/>
              <a:ext cx="5270282" cy="1077218"/>
            </a:xfrm>
            <a:prstGeom prst="rect">
              <a:avLst/>
            </a:prstGeom>
            <a:noFill/>
            <a:ln>
              <a:noFill/>
            </a:ln>
          </p:spPr>
          <p:txBody>
            <a:bodyPr wrap="square">
              <a:spAutoFit/>
            </a:bodyPr>
            <a:lstStyle/>
            <a:p>
              <a:pPr marL="0" lvl="1" algn="ctr"/>
              <a:r>
                <a:rPr lang="en-US" sz="3200" dirty="0">
                  <a:solidFill>
                    <a:schemeClr val="bg1"/>
                  </a:solidFill>
                  <a:latin typeface="+mj-lt"/>
                </a:rPr>
                <a:t>Women on average </a:t>
              </a:r>
              <a:r>
                <a:rPr lang="en-US" sz="3200" b="1" dirty="0">
                  <a:solidFill>
                    <a:srgbClr val="80ECD2"/>
                  </a:solidFill>
                </a:rPr>
                <a:t>live nearly 6 years longer</a:t>
              </a:r>
              <a:r>
                <a:rPr lang="en-US" sz="3200" dirty="0">
                  <a:solidFill>
                    <a:schemeClr val="bg1"/>
                  </a:solidFill>
                  <a:latin typeface="+mj-lt"/>
                </a:rPr>
                <a:t> than men</a:t>
              </a:r>
              <a:r>
                <a:rPr lang="en-US" sz="3200" baseline="30000" dirty="0">
                  <a:solidFill>
                    <a:schemeClr val="bg1"/>
                  </a:solidFill>
                  <a:latin typeface="+mj-lt"/>
                </a:rPr>
                <a:t>3</a:t>
              </a:r>
              <a:r>
                <a:rPr lang="en-US" sz="3200" dirty="0">
                  <a:solidFill>
                    <a:schemeClr val="bg1"/>
                  </a:solidFill>
                  <a:latin typeface="+mj-lt"/>
                </a:rPr>
                <a:t> </a:t>
              </a:r>
            </a:p>
          </p:txBody>
        </p:sp>
        <p:sp>
          <p:nvSpPr>
            <p:cNvPr id="28" name="Rectangle: Rounded Corners 27">
              <a:extLst>
                <a:ext uri="{FF2B5EF4-FFF2-40B4-BE49-F238E27FC236}">
                  <a16:creationId xmlns:a16="http://schemas.microsoft.com/office/drawing/2014/main" id="{08C7A709-C08F-3EA5-F6C0-45AAF2E15A2E}"/>
                </a:ext>
              </a:extLst>
            </p:cNvPr>
            <p:cNvSpPr/>
            <p:nvPr/>
          </p:nvSpPr>
          <p:spPr>
            <a:xfrm>
              <a:off x="321754" y="3441226"/>
              <a:ext cx="5482389" cy="1370923"/>
            </a:xfrm>
            <a:prstGeom prst="roundRect">
              <a:avLst/>
            </a:prstGeom>
            <a:noFill/>
            <a:ln w="38100">
              <a:solidFill>
                <a:srgbClr val="80EC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2" name="Group 31">
            <a:extLst>
              <a:ext uri="{FF2B5EF4-FFF2-40B4-BE49-F238E27FC236}">
                <a16:creationId xmlns:a16="http://schemas.microsoft.com/office/drawing/2014/main" id="{5911E089-D60B-6144-C586-B230B36A76B0}"/>
              </a:ext>
            </a:extLst>
          </p:cNvPr>
          <p:cNvGrpSpPr/>
          <p:nvPr/>
        </p:nvGrpSpPr>
        <p:grpSpPr>
          <a:xfrm>
            <a:off x="5805901" y="1885954"/>
            <a:ext cx="6320121" cy="1918895"/>
            <a:chOff x="5630778" y="4818674"/>
            <a:chExt cx="6938974" cy="1918895"/>
          </a:xfrm>
        </p:grpSpPr>
        <p:sp>
          <p:nvSpPr>
            <p:cNvPr id="3" name="TextBox 2">
              <a:extLst>
                <a:ext uri="{FF2B5EF4-FFF2-40B4-BE49-F238E27FC236}">
                  <a16:creationId xmlns:a16="http://schemas.microsoft.com/office/drawing/2014/main" id="{E0CA3352-7930-C317-725F-BB87DB577B53}"/>
                </a:ext>
              </a:extLst>
            </p:cNvPr>
            <p:cNvSpPr txBox="1"/>
            <p:nvPr/>
          </p:nvSpPr>
          <p:spPr>
            <a:xfrm>
              <a:off x="5645377" y="4818675"/>
              <a:ext cx="6924375" cy="1877437"/>
            </a:xfrm>
            <a:prstGeom prst="rect">
              <a:avLst/>
            </a:prstGeom>
            <a:noFill/>
          </p:spPr>
          <p:txBody>
            <a:bodyPr wrap="square">
              <a:spAutoFit/>
            </a:bodyPr>
            <a:lstStyle/>
            <a:p>
              <a:pPr marL="0" lvl="1" algn="ctr"/>
              <a:r>
                <a:rPr lang="en-US" sz="2800" dirty="0">
                  <a:solidFill>
                    <a:schemeClr val="bg1"/>
                  </a:solidFill>
                  <a:latin typeface="+mj-lt"/>
                </a:rPr>
                <a:t>Women are starting and leading businesses at </a:t>
              </a:r>
              <a:r>
                <a:rPr lang="en-US" sz="2800" b="1" dirty="0">
                  <a:solidFill>
                    <a:srgbClr val="80ECD2"/>
                  </a:solidFill>
                </a:rPr>
                <a:t>unprecedented rates and closing the wage gap in many industries.</a:t>
              </a:r>
            </a:p>
            <a:p>
              <a:pPr marL="0" lvl="1" algn="ctr"/>
              <a:r>
                <a:rPr lang="en-US" sz="1600" dirty="0">
                  <a:solidFill>
                    <a:schemeClr val="bg1"/>
                  </a:solidFill>
                  <a:latin typeface="+mj-lt"/>
                </a:rPr>
                <a:t>From 2019 to 2023, the number of women-owned businesses grew at nearly double the rate of those owned by men.</a:t>
              </a:r>
              <a:r>
                <a:rPr lang="en-US" sz="1600" baseline="30000" dirty="0">
                  <a:solidFill>
                    <a:schemeClr val="bg1"/>
                  </a:solidFill>
                  <a:latin typeface="+mj-lt"/>
                </a:rPr>
                <a:t>2</a:t>
              </a:r>
            </a:p>
          </p:txBody>
        </p:sp>
        <p:sp>
          <p:nvSpPr>
            <p:cNvPr id="29" name="Rectangle: Rounded Corners 28">
              <a:extLst>
                <a:ext uri="{FF2B5EF4-FFF2-40B4-BE49-F238E27FC236}">
                  <a16:creationId xmlns:a16="http://schemas.microsoft.com/office/drawing/2014/main" id="{3CCCC808-EBF9-CD6C-BAF3-E348420651F7}"/>
                </a:ext>
              </a:extLst>
            </p:cNvPr>
            <p:cNvSpPr/>
            <p:nvPr/>
          </p:nvSpPr>
          <p:spPr>
            <a:xfrm>
              <a:off x="5630778" y="4818674"/>
              <a:ext cx="6884151" cy="1918895"/>
            </a:xfrm>
            <a:prstGeom prst="roundRect">
              <a:avLst/>
            </a:prstGeom>
            <a:noFill/>
            <a:ln w="38100">
              <a:solidFill>
                <a:srgbClr val="80EC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84983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5B05D29C-8549-A76E-A409-0A0AD9EC90D8}"/>
              </a:ext>
            </a:extLst>
          </p:cNvPr>
          <p:cNvGraphicFramePr/>
          <p:nvPr>
            <p:extLst>
              <p:ext uri="{D42A27DB-BD31-4B8C-83A1-F6EECF244321}">
                <p14:modId xmlns:p14="http://schemas.microsoft.com/office/powerpoint/2010/main" val="4096170172"/>
              </p:ext>
            </p:extLst>
          </p:nvPr>
        </p:nvGraphicFramePr>
        <p:xfrm>
          <a:off x="4573525" y="1305107"/>
          <a:ext cx="6962512" cy="5322851"/>
        </p:xfrm>
        <a:graphic>
          <a:graphicData uri="http://schemas.openxmlformats.org/drawingml/2006/chart">
            <c:chart xmlns:c="http://schemas.openxmlformats.org/drawingml/2006/chart" xmlns:r="http://schemas.openxmlformats.org/officeDocument/2006/relationships" r:id="rId2"/>
          </a:graphicData>
        </a:graphic>
      </p:graphicFrame>
      <p:sp>
        <p:nvSpPr>
          <p:cNvPr id="8" name="!!CoverSlideFooterText2">
            <a:extLst>
              <a:ext uri="{FF2B5EF4-FFF2-40B4-BE49-F238E27FC236}">
                <a16:creationId xmlns:a16="http://schemas.microsoft.com/office/drawing/2014/main" id="{DBF32574-85D2-BCFF-788E-931514323221}"/>
              </a:ext>
            </a:extLst>
          </p:cNvPr>
          <p:cNvSpPr/>
          <p:nvPr/>
        </p:nvSpPr>
        <p:spPr>
          <a:xfrm>
            <a:off x="0" y="0"/>
            <a:ext cx="4282633" cy="6858000"/>
          </a:xfrm>
          <a:prstGeom prst="rect">
            <a:avLst/>
          </a:prstGeom>
          <a:solidFill>
            <a:srgbClr val="003D3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A45B4256-B005-0BBF-A097-4F0FA5C9DAB3}"/>
              </a:ext>
            </a:extLst>
          </p:cNvPr>
          <p:cNvGrpSpPr/>
          <p:nvPr/>
        </p:nvGrpSpPr>
        <p:grpSpPr>
          <a:xfrm>
            <a:off x="335031" y="402428"/>
            <a:ext cx="757779" cy="160020"/>
            <a:chOff x="304800" y="914736"/>
            <a:chExt cx="757779" cy="160020"/>
          </a:xfrm>
        </p:grpSpPr>
        <p:sp>
          <p:nvSpPr>
            <p:cNvPr id="27" name="Oval 26">
              <a:extLst>
                <a:ext uri="{FF2B5EF4-FFF2-40B4-BE49-F238E27FC236}">
                  <a16:creationId xmlns:a16="http://schemas.microsoft.com/office/drawing/2014/main" id="{64FFCD34-BB37-6A02-C4D0-578FD517F53F}"/>
                </a:ext>
              </a:extLst>
            </p:cNvPr>
            <p:cNvSpPr/>
            <p:nvPr/>
          </p:nvSpPr>
          <p:spPr>
            <a:xfrm>
              <a:off x="304800"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59670C66-2BD2-AD47-5AF7-15781697208F}"/>
                </a:ext>
              </a:extLst>
            </p:cNvPr>
            <p:cNvSpPr/>
            <p:nvPr/>
          </p:nvSpPr>
          <p:spPr>
            <a:xfrm>
              <a:off x="504053" y="914736"/>
              <a:ext cx="160020" cy="160020"/>
            </a:xfrm>
            <a:prstGeom prst="ellipse">
              <a:avLst/>
            </a:prstGeom>
            <a:solidFill>
              <a:srgbClr val="006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EE297A40-A855-DD56-41AD-DA73BC7C2721}"/>
                </a:ext>
              </a:extLst>
            </p:cNvPr>
            <p:cNvSpPr/>
            <p:nvPr/>
          </p:nvSpPr>
          <p:spPr>
            <a:xfrm>
              <a:off x="703306" y="914736"/>
              <a:ext cx="160020" cy="160020"/>
            </a:xfrm>
            <a:prstGeom prst="ellipse">
              <a:avLst/>
            </a:prstGeom>
            <a:solidFill>
              <a:srgbClr val="19A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2FFD85EC-90BE-E53C-B9F7-9CE2D7FF5F70}"/>
                </a:ext>
              </a:extLst>
            </p:cNvPr>
            <p:cNvSpPr/>
            <p:nvPr/>
          </p:nvSpPr>
          <p:spPr>
            <a:xfrm>
              <a:off x="902559" y="914736"/>
              <a:ext cx="160020" cy="160020"/>
            </a:xfrm>
            <a:prstGeom prst="ellipse">
              <a:avLst/>
            </a:prstGeom>
            <a:solidFill>
              <a:srgbClr val="28D0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14BA27BB-3E77-304B-377C-92C440506232}"/>
              </a:ext>
            </a:extLst>
          </p:cNvPr>
          <p:cNvSpPr txBox="1"/>
          <p:nvPr/>
        </p:nvSpPr>
        <p:spPr>
          <a:xfrm>
            <a:off x="-1" y="2077155"/>
            <a:ext cx="4267200" cy="2703689"/>
          </a:xfrm>
          <a:prstGeom prst="rect">
            <a:avLst/>
          </a:prstGeom>
          <a:noFill/>
        </p:spPr>
        <p:txBody>
          <a:bodyPr wrap="square">
            <a:spAutoFit/>
          </a:bodyPr>
          <a:lstStyle/>
          <a:p>
            <a:pPr marR="0" algn="ctr">
              <a:lnSpc>
                <a:spcPct val="107000"/>
              </a:lnSpc>
              <a:spcBef>
                <a:spcPts val="0"/>
              </a:spcBef>
              <a:spcAft>
                <a:spcPts val="800"/>
              </a:spcAft>
            </a:pPr>
            <a:r>
              <a:rPr lang="en-US"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Many women already are or will eventually become the financial planners of their household.</a:t>
            </a:r>
            <a:endParaRPr lang="en-US" sz="3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DCE75E65-A320-F201-6957-B250C6116B80}"/>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38588Z</a:t>
            </a:r>
          </a:p>
        </p:txBody>
      </p:sp>
      <p:sp>
        <p:nvSpPr>
          <p:cNvPr id="7" name="TextBox 6">
            <a:extLst>
              <a:ext uri="{FF2B5EF4-FFF2-40B4-BE49-F238E27FC236}">
                <a16:creationId xmlns:a16="http://schemas.microsoft.com/office/drawing/2014/main" id="{CD4F310D-9D60-388A-5292-F4B2E20D430C}"/>
              </a:ext>
            </a:extLst>
          </p:cNvPr>
          <p:cNvSpPr txBox="1"/>
          <p:nvPr/>
        </p:nvSpPr>
        <p:spPr>
          <a:xfrm>
            <a:off x="813816" y="6592543"/>
            <a:ext cx="6240544" cy="265457"/>
          </a:xfrm>
          <a:prstGeom prst="rect">
            <a:avLst/>
          </a:prstGeom>
          <a:noFill/>
        </p:spPr>
        <p:txBody>
          <a:bodyPr wrap="square">
            <a:spAutoFit/>
          </a:bodyPr>
          <a:lstStyle/>
          <a:p>
            <a:pPr marL="0" marR="0">
              <a:lnSpc>
                <a:spcPct val="107000"/>
              </a:lnSpc>
              <a:spcBef>
                <a:spcPts val="0"/>
              </a:spcBef>
              <a:spcAft>
                <a:spcPts val="800"/>
              </a:spcAft>
            </a:pPr>
            <a:r>
              <a:rPr lang="en-US" sz="11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Source: Sammons Financial Group Empowered 2024 Study</a:t>
            </a:r>
            <a:endPar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DB1B8CBC-A608-A9D6-B2E3-13E85223C633}"/>
              </a:ext>
            </a:extLst>
          </p:cNvPr>
          <p:cNvSpPr txBox="1"/>
          <p:nvPr/>
        </p:nvSpPr>
        <p:spPr>
          <a:xfrm>
            <a:off x="4282633" y="182236"/>
            <a:ext cx="7901651" cy="1122871"/>
          </a:xfrm>
          <a:prstGeom prst="rect">
            <a:avLst/>
          </a:prstGeom>
          <a:noFill/>
        </p:spPr>
        <p:txBody>
          <a:bodyPr wrap="square">
            <a:spAutoFit/>
          </a:bodyPr>
          <a:lstStyle/>
          <a:p>
            <a:pPr marL="228600" marR="0">
              <a:lnSpc>
                <a:spcPct val="107000"/>
              </a:lnSpc>
              <a:spcBef>
                <a:spcPts val="0"/>
              </a:spcBef>
              <a:spcAft>
                <a:spcPts val="800"/>
              </a:spcAft>
            </a:pPr>
            <a:r>
              <a:rPr lang="en-US" sz="3200" b="1" dirty="0">
                <a:solidFill>
                  <a:srgbClr val="003D31"/>
                </a:solidFill>
                <a:effectLst/>
                <a:latin typeface="Calibri" panose="020F0502020204030204" pitchFamily="34" charset="0"/>
                <a:ea typeface="Calibri" panose="020F0502020204030204" pitchFamily="34" charset="0"/>
                <a:cs typeface="Calibri" panose="020F0502020204030204" pitchFamily="34" charset="0"/>
              </a:rPr>
              <a:t>We asked women: Who is responsible for financial planning in your household?</a:t>
            </a:r>
            <a:endParaRPr lang="en-US" sz="3200" b="1" baseline="30000" dirty="0">
              <a:solidFill>
                <a:srgbClr val="003D3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A644E992-2AE6-9B91-255C-E792B95F4F02}"/>
              </a:ext>
            </a:extLst>
          </p:cNvPr>
          <p:cNvSpPr txBox="1"/>
          <p:nvPr/>
        </p:nvSpPr>
        <p:spPr>
          <a:xfrm>
            <a:off x="11216641" y="6596390"/>
            <a:ext cx="975360" cy="261610"/>
          </a:xfrm>
          <a:prstGeom prst="rect">
            <a:avLst/>
          </a:prstGeom>
          <a:noFill/>
        </p:spPr>
        <p:txBody>
          <a:bodyPr wrap="square" rtlCol="0">
            <a:spAutoFit/>
          </a:bodyPr>
          <a:lstStyle/>
          <a:p>
            <a:pPr algn="r"/>
            <a:r>
              <a:rPr lang="en-US" sz="1100" dirty="0"/>
              <a:t>Page </a:t>
            </a:r>
            <a:fld id="{799F431D-17A9-4C24-AFBD-435F7C21CA6A}" type="slidenum">
              <a:rPr lang="en-US" sz="1100" smtClean="0"/>
              <a:t>9</a:t>
            </a:fld>
            <a:r>
              <a:rPr lang="en-US" sz="1100" dirty="0"/>
              <a:t> of 27</a:t>
            </a:r>
          </a:p>
        </p:txBody>
      </p:sp>
    </p:spTree>
    <p:extLst>
      <p:ext uri="{BB962C8B-B14F-4D97-AF65-F5344CB8AC3E}">
        <p14:creationId xmlns:p14="http://schemas.microsoft.com/office/powerpoint/2010/main" val="349063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theme/theme1.xml><?xml version="1.0" encoding="utf-8"?>
<a:theme xmlns:a="http://schemas.openxmlformats.org/drawingml/2006/main" name="Custom Design">
  <a:themeElements>
    <a:clrScheme name="North American">
      <a:dk1>
        <a:srgbClr val="FFFFFF"/>
      </a:dk1>
      <a:lt1>
        <a:srgbClr val="FFFFFF"/>
      </a:lt1>
      <a:dk2>
        <a:srgbClr val="FFFFFF"/>
      </a:dk2>
      <a:lt2>
        <a:srgbClr val="FFFFFF"/>
      </a:lt2>
      <a:accent1>
        <a:srgbClr val="003D31"/>
      </a:accent1>
      <a:accent2>
        <a:srgbClr val="00604B"/>
      </a:accent2>
      <a:accent3>
        <a:srgbClr val="19A683"/>
      </a:accent3>
      <a:accent4>
        <a:srgbClr val="FFFFFF"/>
      </a:accent4>
      <a:accent5>
        <a:srgbClr val="FFFFFF"/>
      </a:accent5>
      <a:accent6>
        <a:srgbClr val="FFFFFF"/>
      </a:accent6>
      <a:hlink>
        <a:srgbClr val="19A683"/>
      </a:hlink>
      <a:folHlink>
        <a:srgbClr val="00604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02C95C2AD7344DAD5B9F9005F15B90" ma:contentTypeVersion="7" ma:contentTypeDescription="Create a new document." ma:contentTypeScope="" ma:versionID="04fec17d539f0dc8b2fed3dc75c5d869">
  <xsd:schema xmlns:xsd="http://www.w3.org/2001/XMLSchema" xmlns:xs="http://www.w3.org/2001/XMLSchema" xmlns:p="http://schemas.microsoft.com/office/2006/metadata/properties" xmlns:ns2="6a414042-5f21-4ec4-a665-d9756c47bf99" targetNamespace="http://schemas.microsoft.com/office/2006/metadata/properties" ma:root="true" ma:fieldsID="31c8e51211de0d81d2732a8db1720ecc" ns2:_="">
    <xsd:import namespace="6a414042-5f21-4ec4-a665-d9756c47bf99"/>
    <xsd:element name="properties">
      <xsd:complexType>
        <xsd:sequence>
          <xsd:element name="documentManagement">
            <xsd:complexType>
              <xsd:all>
                <xsd:element ref="ns2:AnnualReview" minOccurs="0"/>
                <xsd:element ref="ns2:Bi_x002d_AnnualReview" minOccurs="0"/>
                <xsd:element ref="ns2:Owner" minOccurs="0"/>
                <xsd:element ref="ns2:Notes" minOccurs="0"/>
                <xsd:element ref="ns2:Product" minOccurs="0"/>
                <xsd:element ref="ns2:Approveduntilchang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14042-5f21-4ec4-a665-d9756c47bf99" elementFormDefault="qualified">
    <xsd:import namespace="http://schemas.microsoft.com/office/2006/documentManagement/types"/>
    <xsd:import namespace="http://schemas.microsoft.com/office/infopath/2007/PartnerControls"/>
    <xsd:element name="AnnualReview" ma:index="8" nillable="true" ma:displayName="Annual Review" ma:format="Dropdown" ma:internalName="AnnualReview">
      <xsd:simpleType>
        <xsd:restriction base="dms:Choice">
          <xsd:enumeration value="January"/>
          <xsd:enumeration value="February"/>
          <xsd:enumeration value="March"/>
          <xsd:enumeration value="April"/>
          <xsd:enumeration value="May"/>
          <xsd:enumeration value="June"/>
          <xsd:enumeration value="July"/>
          <xsd:enumeration value="August"/>
          <xsd:enumeration value="September"/>
          <xsd:enumeration value="October"/>
          <xsd:enumeration value="November"/>
          <xsd:enumeration value="December"/>
        </xsd:restriction>
      </xsd:simpleType>
    </xsd:element>
    <xsd:element name="Bi_x002d_AnnualReview" ma:index="9" nillable="true" ma:displayName="Bi-Annual Review" ma:format="Dropdown" ma:internalName="Bi_x002d_AnnualReview">
      <xsd:simpleType>
        <xsd:restriction base="dms:Choice">
          <xsd:enumeration value="January"/>
          <xsd:enumeration value="February"/>
          <xsd:enumeration value="March"/>
          <xsd:enumeration value="April"/>
          <xsd:enumeration value="May"/>
          <xsd:enumeration value="June"/>
          <xsd:enumeration value="July"/>
          <xsd:enumeration value="August"/>
          <xsd:enumeration value="September"/>
          <xsd:enumeration value="October"/>
          <xsd:enumeration value="November"/>
          <xsd:enumeration value="December"/>
        </xsd:restriction>
      </xsd:simpleType>
    </xsd:element>
    <xsd:element name="Owner" ma:index="10" nillable="true" ma:displayName="Owner" ma:format="Dropdown" ma:internalName="Owner">
      <xsd:complexType>
        <xsd:complexContent>
          <xsd:extension base="dms:MultiChoice">
            <xsd:sequence>
              <xsd:element name="Value" maxOccurs="unbounded" minOccurs="0" nillable="true">
                <xsd:simpleType>
                  <xsd:restriction base="dms:Choice">
                    <xsd:enumeration value="Lori Seaton"/>
                    <xsd:enumeration value="Kate"/>
                    <xsd:enumeration value="Marie"/>
                    <xsd:enumeration value="APR (product team)"/>
                    <xsd:enumeration value="Fin Reporting (Emmy Copperstone, Laura Currie)"/>
                    <xsd:enumeration value="Kevin Waetke (Corp Mktg)"/>
                  </xsd:restriction>
                </xsd:simpleType>
              </xsd:element>
            </xsd:sequence>
          </xsd:extension>
        </xsd:complexContent>
      </xsd:complexType>
    </xsd:element>
    <xsd:element name="Notes" ma:index="11" nillable="true" ma:displayName="Notes" ma:format="Dropdown" ma:internalName="Notes">
      <xsd:simpleType>
        <xsd:restriction base="dms:Text">
          <xsd:maxLength value="255"/>
        </xsd:restriction>
      </xsd:simpleType>
    </xsd:element>
    <xsd:element name="Product" ma:index="13" nillable="true" ma:displayName="Product" ma:format="Dropdown" ma:internalName="Product">
      <xsd:complexType>
        <xsd:complexContent>
          <xsd:extension base="dms:MultiChoice">
            <xsd:sequence>
              <xsd:element name="Value" maxOccurs="unbounded" minOccurs="0" nillable="true">
                <xsd:simpleType>
                  <xsd:restriction base="dms:Choice">
                    <xsd:enumeration value="CharterPlus"/>
                    <xsd:enumeration value="VersaChoice"/>
                    <xsd:enumeration value="PerfChoice"/>
                    <xsd:enumeration value="Guar Alloc"/>
                    <xsd:enumeration value="Control. X"/>
                    <xsd:enumeration value="IPPro"/>
                    <xsd:enumeration value="BenefitSol"/>
                  </xsd:restriction>
                </xsd:simpleType>
              </xsd:element>
            </xsd:sequence>
          </xsd:extension>
        </xsd:complexContent>
      </xsd:complexType>
    </xsd:element>
    <xsd:element name="Approveduntilchanges" ma:index="14" nillable="true" ma:displayName="Approved until changes" ma:format="Dropdown" ma:internalName="Approveduntilchanges">
      <xsd:simpleType>
        <xsd:restriction base="dms:Choice">
          <xsd:enumeration value="X"/>
          <xsd:enumeration value="Choice 2"/>
          <xsd:enumeration value="Choice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proveduntilchanges xmlns="6a414042-5f21-4ec4-a665-d9756c47bf99" xsi:nil="true"/>
    <AnnualReview xmlns="6a414042-5f21-4ec4-a665-d9756c47bf99" xsi:nil="true"/>
    <Owner xmlns="6a414042-5f21-4ec4-a665-d9756c47bf99" xsi:nil="true"/>
    <Bi_x002d_AnnualReview xmlns="6a414042-5f21-4ec4-a665-d9756c47bf99" xsi:nil="true"/>
    <Notes xmlns="6a414042-5f21-4ec4-a665-d9756c47bf99" xsi:nil="true"/>
    <Product xmlns="6a414042-5f21-4ec4-a665-d9756c47bf99" xsi:nil="true"/>
  </documentManagement>
</p:properties>
</file>

<file path=customXml/itemProps1.xml><?xml version="1.0" encoding="utf-8"?>
<ds:datastoreItem xmlns:ds="http://schemas.openxmlformats.org/officeDocument/2006/customXml" ds:itemID="{8CB8AE1D-4A1E-4443-A57F-F4ABFB5D4EFB}"/>
</file>

<file path=customXml/itemProps2.xml><?xml version="1.0" encoding="utf-8"?>
<ds:datastoreItem xmlns:ds="http://schemas.openxmlformats.org/officeDocument/2006/customXml" ds:itemID="{E846ABD3-4991-46A6-9289-71DCE2D17553}"/>
</file>

<file path=customXml/itemProps3.xml><?xml version="1.0" encoding="utf-8"?>
<ds:datastoreItem xmlns:ds="http://schemas.openxmlformats.org/officeDocument/2006/customXml" ds:itemID="{8D0A6FDF-DF92-4B8B-A339-BA9258F0A47D}"/>
</file>

<file path=docProps/app.xml><?xml version="1.0" encoding="utf-8"?>
<Properties xmlns="http://schemas.openxmlformats.org/officeDocument/2006/extended-properties" xmlns:vt="http://schemas.openxmlformats.org/officeDocument/2006/docPropsVTypes">
  <Template>Office Theme</Template>
  <TotalTime>4192</TotalTime>
  <Words>1980</Words>
  <Application>Microsoft Office PowerPoint</Application>
  <PresentationFormat>Widescreen</PresentationFormat>
  <Paragraphs>197</Paragraphs>
  <Slides>27</Slides>
  <Notes>8</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27</vt:i4>
      </vt:variant>
    </vt:vector>
  </HeadingPairs>
  <TitlesOfParts>
    <vt:vector size="42" baseType="lpstr">
      <vt:lpstr>Arial</vt:lpstr>
      <vt:lpstr>Calibri</vt:lpstr>
      <vt:lpstr>Courier New</vt:lpstr>
      <vt:lpstr>Inter-Regular</vt:lpstr>
      <vt:lpstr>Open Sans</vt:lpstr>
      <vt:lpstr>Segoe UI Black</vt:lpstr>
      <vt:lpstr>Times New Roman</vt:lpstr>
      <vt:lpstr>Custom Design</vt:lpstr>
      <vt:lpstr>10_Custom Design</vt:lpstr>
      <vt:lpstr>11_Custom Design</vt:lpstr>
      <vt:lpstr>4_Custom Design</vt:lpstr>
      <vt:lpstr>5_Custom Design</vt:lpstr>
      <vt:lpstr>6_Custom Design</vt:lpstr>
      <vt:lpstr>7_Custom Design</vt:lpstr>
      <vt:lpstr>9_Custom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cam5207</dc:creator>
  <cp:lastModifiedBy>Meurer, Cassie</cp:lastModifiedBy>
  <cp:revision>115</cp:revision>
  <dcterms:created xsi:type="dcterms:W3CDTF">2019-11-13T16:32:29Z</dcterms:created>
  <dcterms:modified xsi:type="dcterms:W3CDTF">2025-07-24T14:14:14Z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0x010100C802C95C2AD7344DAD5B9F9005F15B90</vt:lpwstr>
  </property>
  <property fmtid="{D5CDD505-2E9C-101B-9397-08002B2CF9AE}" pid="3" name="FormOwner">
    <vt:lpwstr>;#Kate;#</vt:lpwstr>
  </property>
  <property fmtid="{D5CDD505-2E9C-101B-9397-08002B2CF9AE}" pid="6" name="Bi-annualReview">
    <vt:lpwstr>;#May;#</vt:lpwstr>
  </property>
</Properties>
</file>