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4" r:id="rId2"/>
    <p:sldMasterId id="2147483670" r:id="rId3"/>
    <p:sldMasterId id="2147483672" r:id="rId4"/>
    <p:sldMasterId id="2147483674" r:id="rId5"/>
    <p:sldMasterId id="2147483676" r:id="rId6"/>
    <p:sldMasterId id="2147483814" r:id="rId7"/>
  </p:sldMasterIdLst>
  <p:notesMasterIdLst>
    <p:notesMasterId r:id="rId26"/>
  </p:notesMasterIdLst>
  <p:handoutMasterIdLst>
    <p:handoutMasterId r:id="rId27"/>
  </p:handoutMasterIdLst>
  <p:sldIdLst>
    <p:sldId id="258" r:id="rId8"/>
    <p:sldId id="259" r:id="rId9"/>
    <p:sldId id="260" r:id="rId10"/>
    <p:sldId id="261" r:id="rId11"/>
    <p:sldId id="272" r:id="rId12"/>
    <p:sldId id="273" r:id="rId13"/>
    <p:sldId id="274" r:id="rId14"/>
    <p:sldId id="265" r:id="rId15"/>
    <p:sldId id="285" r:id="rId16"/>
    <p:sldId id="287" r:id="rId17"/>
    <p:sldId id="267" r:id="rId18"/>
    <p:sldId id="276" r:id="rId19"/>
    <p:sldId id="288" r:id="rId20"/>
    <p:sldId id="278" r:id="rId21"/>
    <p:sldId id="280" r:id="rId22"/>
    <p:sldId id="282" r:id="rId23"/>
    <p:sldId id="283" r:id="rId24"/>
    <p:sldId id="284"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A683"/>
    <a:srgbClr val="005F4B"/>
    <a:srgbClr val="22DEB1"/>
    <a:srgbClr val="005240"/>
    <a:srgbClr val="00604B"/>
    <a:srgbClr val="005846"/>
    <a:srgbClr val="003D31"/>
    <a:srgbClr val="002F2D"/>
    <a:srgbClr val="004B4B"/>
    <a:srgbClr val="009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95" autoAdjust="0"/>
  </p:normalViewPr>
  <p:slideViewPr>
    <p:cSldViewPr snapToGrid="0">
      <p:cViewPr varScale="1">
        <p:scale>
          <a:sx n="105" d="100"/>
          <a:sy n="105" d="100"/>
        </p:scale>
        <p:origin x="180" y="120"/>
      </p:cViewPr>
      <p:guideLst/>
    </p:cSldViewPr>
  </p:slideViewPr>
  <p:notesTextViewPr>
    <p:cViewPr>
      <p:scale>
        <a:sx n="1" d="1"/>
        <a:sy n="1" d="1"/>
      </p:scale>
      <p:origin x="0" y="0"/>
    </p:cViewPr>
  </p:notesText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D8C7CC-CFA2-43EC-9571-5437D3169338}" type="datetimeFigureOut">
              <a:rPr lang="en-US" smtClean="0"/>
              <a:t>6/11/2025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310978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2DC37-7257-4D50-8A47-9FC0A1BDCA87}"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2912E-4BCA-4537-9CA2-50BCABF11891}" type="slidenum">
              <a:rPr lang="en-US" smtClean="0"/>
              <a:t>‹#›</a:t>
            </a:fld>
            <a:endParaRPr lang="en-US"/>
          </a:p>
        </p:txBody>
      </p:sp>
    </p:spTree>
    <p:extLst>
      <p:ext uri="{BB962C8B-B14F-4D97-AF65-F5344CB8AC3E}">
        <p14:creationId xmlns:p14="http://schemas.microsoft.com/office/powerpoint/2010/main" val="3511413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834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05196" y="4288779"/>
            <a:ext cx="3066882" cy="165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114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105196" y="4288779"/>
            <a:ext cx="3066882" cy="165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8964626" y="0"/>
            <a:ext cx="3066882" cy="165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226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856EC4-8587-2972-10A1-24E16DF9417C}"/>
              </a:ext>
            </a:extLst>
          </p:cNvPr>
          <p:cNvSpPr/>
          <p:nvPr userDrawn="1"/>
        </p:nvSpPr>
        <p:spPr>
          <a:xfrm>
            <a:off x="9572625" y="5939554"/>
            <a:ext cx="2219325" cy="786561"/>
          </a:xfrm>
          <a:prstGeom prst="rect">
            <a:avLst/>
          </a:prstGeom>
          <a:gradFill>
            <a:gsLst>
              <a:gs pos="0">
                <a:srgbClr val="005846"/>
              </a:gs>
              <a:gs pos="100000">
                <a:srgbClr val="005F4B"/>
              </a:gs>
            </a:gsLst>
            <a:lin ang="1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105196" y="4288779"/>
            <a:ext cx="3066882" cy="165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8964626" y="0"/>
            <a:ext cx="3066882" cy="165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00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781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145657"/>
            <a:ext cx="5033246" cy="4725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45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137565"/>
            <a:ext cx="5033246" cy="4725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9037455" y="0"/>
            <a:ext cx="3035862" cy="1940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052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853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818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3544312"/>
            <a:ext cx="12192000" cy="3313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39F98C6-3325-EAD0-7A22-F264D6A29E92}"/>
              </a:ext>
            </a:extLst>
          </p:cNvPr>
          <p:cNvSpPr txBox="1"/>
          <p:nvPr userDrawn="1"/>
        </p:nvSpPr>
        <p:spPr>
          <a:xfrm>
            <a:off x="1" y="6596390"/>
            <a:ext cx="1731948" cy="261610"/>
          </a:xfrm>
          <a:prstGeom prst="rect">
            <a:avLst/>
          </a:prstGeom>
          <a:noFill/>
        </p:spPr>
        <p:txBody>
          <a:bodyPr wrap="square" rtlCol="0">
            <a:spAutoFit/>
          </a:bodyPr>
          <a:lstStyle/>
          <a:p>
            <a:r>
              <a:rPr lang="en-US" sz="1100" kern="1200" dirty="0">
                <a:solidFill>
                  <a:schemeClr val="tx1"/>
                </a:solidFill>
                <a:effectLst/>
                <a:latin typeface="+mn-lt"/>
                <a:ea typeface="+mn-ea"/>
                <a:cs typeface="+mn-cs"/>
              </a:rPr>
              <a:t>39162Z</a:t>
            </a:r>
          </a:p>
        </p:txBody>
      </p:sp>
      <p:sp>
        <p:nvSpPr>
          <p:cNvPr id="6" name="TextBox 5">
            <a:extLst>
              <a:ext uri="{FF2B5EF4-FFF2-40B4-BE49-F238E27FC236}">
                <a16:creationId xmlns:a16="http://schemas.microsoft.com/office/drawing/2014/main" id="{0A6C2E81-33CC-BD25-E041-5A6F536CF206}"/>
              </a:ext>
            </a:extLst>
          </p:cNvPr>
          <p:cNvSpPr txBox="1"/>
          <p:nvPr userDrawn="1"/>
        </p:nvSpPr>
        <p:spPr>
          <a:xfrm>
            <a:off x="10919619" y="6596390"/>
            <a:ext cx="1272380" cy="261610"/>
          </a:xfrm>
          <a:prstGeom prst="rect">
            <a:avLst/>
          </a:prstGeom>
          <a:noFill/>
        </p:spPr>
        <p:txBody>
          <a:bodyPr wrap="square" rtlCol="0">
            <a:spAutoFit/>
          </a:bodyPr>
          <a:lstStyle/>
          <a:p>
            <a:pPr algn="r"/>
            <a:r>
              <a:rPr lang="en-US" sz="1100" kern="1200" dirty="0">
                <a:solidFill>
                  <a:schemeClr val="tx1"/>
                </a:solidFill>
                <a:effectLst/>
                <a:latin typeface="+mn-lt"/>
                <a:ea typeface="+mn-ea"/>
                <a:cs typeface="+mn-cs"/>
              </a:rPr>
              <a:t>PRT 6-25</a:t>
            </a:r>
          </a:p>
        </p:txBody>
      </p:sp>
    </p:spTree>
    <p:extLst>
      <p:ext uri="{BB962C8B-B14F-4D97-AF65-F5344CB8AC3E}">
        <p14:creationId xmlns:p14="http://schemas.microsoft.com/office/powerpoint/2010/main" val="948512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0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01234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theme" Target="../theme/theme7.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9" cy="6860031"/>
          </a:xfrm>
          <a:prstGeom prst="rect">
            <a:avLst/>
          </a:prstGeom>
        </p:spPr>
      </p:pic>
      <p:sp>
        <p:nvSpPr>
          <p:cNvPr id="9" name="TextBox 8"/>
          <p:cNvSpPr txBox="1"/>
          <p:nvPr userDrawn="1"/>
        </p:nvSpPr>
        <p:spPr>
          <a:xfrm>
            <a:off x="1" y="6596390"/>
            <a:ext cx="1731948"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39162Z</a:t>
            </a:r>
          </a:p>
        </p:txBody>
      </p:sp>
      <p:sp>
        <p:nvSpPr>
          <p:cNvPr id="6" name="TextBox 5"/>
          <p:cNvSpPr txBox="1"/>
          <p:nvPr userDrawn="1"/>
        </p:nvSpPr>
        <p:spPr>
          <a:xfrm>
            <a:off x="4383031" y="6596390"/>
            <a:ext cx="3425938"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dirty="0">
                <a:solidFill>
                  <a:schemeClr val="bg2"/>
                </a:solidFill>
              </a:rPr>
              <a:t>North American Company for Life and Health Insurance®</a:t>
            </a:r>
          </a:p>
        </p:txBody>
      </p:sp>
      <p:sp>
        <p:nvSpPr>
          <p:cNvPr id="2" name="TextBox 1">
            <a:extLst>
              <a:ext uri="{FF2B5EF4-FFF2-40B4-BE49-F238E27FC236}">
                <a16:creationId xmlns:a16="http://schemas.microsoft.com/office/drawing/2014/main" id="{B89875B9-7872-4E15-9CF3-579A0ABC80AC}"/>
              </a:ext>
            </a:extLst>
          </p:cNvPr>
          <p:cNvSpPr txBox="1"/>
          <p:nvPr userDrawn="1"/>
        </p:nvSpPr>
        <p:spPr>
          <a:xfrm>
            <a:off x="10919619" y="6596390"/>
            <a:ext cx="1272380" cy="261610"/>
          </a:xfrm>
          <a:prstGeom prst="rect">
            <a:avLst/>
          </a:prstGeom>
          <a:noFill/>
        </p:spPr>
        <p:txBody>
          <a:bodyPr wrap="square" rtlCol="0">
            <a:spAutoFit/>
          </a:bodyPr>
          <a:lstStyle/>
          <a:p>
            <a:pPr algn="r"/>
            <a:r>
              <a:rPr lang="en-US" sz="1100" kern="1200" dirty="0">
                <a:solidFill>
                  <a:schemeClr val="bg2"/>
                </a:solidFill>
                <a:effectLst/>
                <a:latin typeface="+mn-lt"/>
                <a:ea typeface="+mn-ea"/>
                <a:cs typeface="+mn-cs"/>
              </a:rPr>
              <a:t>PRT 6-25</a:t>
            </a:r>
          </a:p>
        </p:txBody>
      </p:sp>
    </p:spTree>
    <p:extLst>
      <p:ext uri="{BB962C8B-B14F-4D97-AF65-F5344CB8AC3E}">
        <p14:creationId xmlns:p14="http://schemas.microsoft.com/office/powerpoint/2010/main" val="9925359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515"/>
            <a:ext cx="12191999" cy="6860031"/>
          </a:xfrm>
          <a:prstGeom prst="rect">
            <a:avLst/>
          </a:prstGeom>
        </p:spPr>
      </p:pic>
      <p:sp>
        <p:nvSpPr>
          <p:cNvPr id="3" name="TextBox 2">
            <a:extLst>
              <a:ext uri="{FF2B5EF4-FFF2-40B4-BE49-F238E27FC236}">
                <a16:creationId xmlns:a16="http://schemas.microsoft.com/office/drawing/2014/main" id="{E229228F-F2D7-88C1-35C2-56E1E04DC3D8}"/>
              </a:ext>
            </a:extLst>
          </p:cNvPr>
          <p:cNvSpPr txBox="1"/>
          <p:nvPr userDrawn="1"/>
        </p:nvSpPr>
        <p:spPr>
          <a:xfrm>
            <a:off x="1" y="6596390"/>
            <a:ext cx="1731948"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39162Z</a:t>
            </a:r>
          </a:p>
        </p:txBody>
      </p:sp>
      <p:sp>
        <p:nvSpPr>
          <p:cNvPr id="4" name="TextBox 3">
            <a:extLst>
              <a:ext uri="{FF2B5EF4-FFF2-40B4-BE49-F238E27FC236}">
                <a16:creationId xmlns:a16="http://schemas.microsoft.com/office/drawing/2014/main" id="{47DA1416-058B-AB81-A1F6-3AF539A79BFC}"/>
              </a:ext>
            </a:extLst>
          </p:cNvPr>
          <p:cNvSpPr txBox="1"/>
          <p:nvPr userDrawn="1"/>
        </p:nvSpPr>
        <p:spPr>
          <a:xfrm>
            <a:off x="10919619" y="6596390"/>
            <a:ext cx="1272380" cy="261610"/>
          </a:xfrm>
          <a:prstGeom prst="rect">
            <a:avLst/>
          </a:prstGeom>
          <a:noFill/>
        </p:spPr>
        <p:txBody>
          <a:bodyPr wrap="square" rtlCol="0">
            <a:spAutoFit/>
          </a:bodyPr>
          <a:lstStyle/>
          <a:p>
            <a:pPr algn="r"/>
            <a:r>
              <a:rPr lang="en-US" sz="1100" kern="1200" dirty="0">
                <a:solidFill>
                  <a:schemeClr val="bg2"/>
                </a:solidFill>
                <a:effectLst/>
                <a:latin typeface="+mn-lt"/>
                <a:ea typeface="+mn-ea"/>
                <a:cs typeface="+mn-cs"/>
              </a:rPr>
              <a:t>PRT 6-25</a:t>
            </a:r>
          </a:p>
        </p:txBody>
      </p:sp>
    </p:spTree>
    <p:extLst>
      <p:ext uri="{BB962C8B-B14F-4D97-AF65-F5344CB8AC3E}">
        <p14:creationId xmlns:p14="http://schemas.microsoft.com/office/powerpoint/2010/main" val="1891612370"/>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0"/>
            <a:ext cx="12203577" cy="6866546"/>
          </a:xfrm>
          <a:prstGeom prst="rect">
            <a:avLst/>
          </a:prstGeom>
        </p:spPr>
      </p:pic>
      <p:sp>
        <p:nvSpPr>
          <p:cNvPr id="3" name="TextBox 2">
            <a:extLst>
              <a:ext uri="{FF2B5EF4-FFF2-40B4-BE49-F238E27FC236}">
                <a16:creationId xmlns:a16="http://schemas.microsoft.com/office/drawing/2014/main" id="{D4ABC832-792A-BC31-25C3-9F81CED9C3D7}"/>
              </a:ext>
            </a:extLst>
          </p:cNvPr>
          <p:cNvSpPr txBox="1"/>
          <p:nvPr userDrawn="1"/>
        </p:nvSpPr>
        <p:spPr>
          <a:xfrm>
            <a:off x="1" y="6596390"/>
            <a:ext cx="1731948"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39162Z</a:t>
            </a:r>
          </a:p>
        </p:txBody>
      </p:sp>
      <p:sp>
        <p:nvSpPr>
          <p:cNvPr id="5" name="TextBox 4">
            <a:extLst>
              <a:ext uri="{FF2B5EF4-FFF2-40B4-BE49-F238E27FC236}">
                <a16:creationId xmlns:a16="http://schemas.microsoft.com/office/drawing/2014/main" id="{EAAEA4B4-9449-7924-0886-D978E2DCA3A2}"/>
              </a:ext>
            </a:extLst>
          </p:cNvPr>
          <p:cNvSpPr txBox="1"/>
          <p:nvPr userDrawn="1"/>
        </p:nvSpPr>
        <p:spPr>
          <a:xfrm>
            <a:off x="10919619" y="6596390"/>
            <a:ext cx="1272380" cy="261610"/>
          </a:xfrm>
          <a:prstGeom prst="rect">
            <a:avLst/>
          </a:prstGeom>
          <a:noFill/>
        </p:spPr>
        <p:txBody>
          <a:bodyPr wrap="square" rtlCol="0">
            <a:spAutoFit/>
          </a:bodyPr>
          <a:lstStyle/>
          <a:p>
            <a:pPr algn="r"/>
            <a:r>
              <a:rPr lang="en-US" sz="1100" kern="1200" dirty="0">
                <a:solidFill>
                  <a:schemeClr val="bg2"/>
                </a:solidFill>
                <a:effectLst/>
                <a:latin typeface="+mn-lt"/>
                <a:ea typeface="+mn-ea"/>
                <a:cs typeface="+mn-cs"/>
              </a:rPr>
              <a:t>PRT 6-25</a:t>
            </a:r>
          </a:p>
        </p:txBody>
      </p:sp>
    </p:spTree>
    <p:extLst>
      <p:ext uri="{BB962C8B-B14F-4D97-AF65-F5344CB8AC3E}">
        <p14:creationId xmlns:p14="http://schemas.microsoft.com/office/powerpoint/2010/main" val="3014105256"/>
      </p:ext>
    </p:extLst>
  </p:cSld>
  <p:clrMap bg1="lt1" tx1="dk1" bg2="lt2" tx2="dk2" accent1="accent1" accent2="accent2" accent3="accent3" accent4="accent4" accent5="accent5" accent6="accent6" hlink="hlink" folHlink="folHlink"/>
  <p:sldLayoutIdLst>
    <p:sldLayoutId id="2147483671" r:id="rId1"/>
    <p:sldLayoutId id="2147483828" r:id="rId2"/>
    <p:sldLayoutId id="214748382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12203577" cy="6866546"/>
          </a:xfrm>
          <a:prstGeom prst="rect">
            <a:avLst/>
          </a:prstGeom>
        </p:spPr>
      </p:pic>
      <p:sp>
        <p:nvSpPr>
          <p:cNvPr id="3" name="TextBox 2">
            <a:extLst>
              <a:ext uri="{FF2B5EF4-FFF2-40B4-BE49-F238E27FC236}">
                <a16:creationId xmlns:a16="http://schemas.microsoft.com/office/drawing/2014/main" id="{6811AA46-04F9-164D-7576-9003245610EB}"/>
              </a:ext>
            </a:extLst>
          </p:cNvPr>
          <p:cNvSpPr txBox="1"/>
          <p:nvPr userDrawn="1"/>
        </p:nvSpPr>
        <p:spPr>
          <a:xfrm>
            <a:off x="1" y="6596390"/>
            <a:ext cx="1731948"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39162Z</a:t>
            </a:r>
          </a:p>
        </p:txBody>
      </p:sp>
      <p:sp>
        <p:nvSpPr>
          <p:cNvPr id="5" name="TextBox 4">
            <a:extLst>
              <a:ext uri="{FF2B5EF4-FFF2-40B4-BE49-F238E27FC236}">
                <a16:creationId xmlns:a16="http://schemas.microsoft.com/office/drawing/2014/main" id="{1EE849ED-0E4B-6086-8F99-FCF2B867B8BC}"/>
              </a:ext>
            </a:extLst>
          </p:cNvPr>
          <p:cNvSpPr txBox="1"/>
          <p:nvPr userDrawn="1"/>
        </p:nvSpPr>
        <p:spPr>
          <a:xfrm>
            <a:off x="10919619" y="6596390"/>
            <a:ext cx="1272380" cy="261610"/>
          </a:xfrm>
          <a:prstGeom prst="rect">
            <a:avLst/>
          </a:prstGeom>
          <a:noFill/>
        </p:spPr>
        <p:txBody>
          <a:bodyPr wrap="square" rtlCol="0">
            <a:spAutoFit/>
          </a:bodyPr>
          <a:lstStyle/>
          <a:p>
            <a:pPr algn="r"/>
            <a:r>
              <a:rPr lang="en-US" sz="1100" kern="1200" dirty="0">
                <a:solidFill>
                  <a:schemeClr val="bg2"/>
                </a:solidFill>
                <a:effectLst/>
                <a:latin typeface="+mn-lt"/>
                <a:ea typeface="+mn-ea"/>
                <a:cs typeface="+mn-cs"/>
              </a:rPr>
              <a:t>PRT 6-25</a:t>
            </a:r>
          </a:p>
        </p:txBody>
      </p:sp>
    </p:spTree>
    <p:extLst>
      <p:ext uri="{BB962C8B-B14F-4D97-AF65-F5344CB8AC3E}">
        <p14:creationId xmlns:p14="http://schemas.microsoft.com/office/powerpoint/2010/main" val="155257298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031"/>
            <a:ext cx="12191999" cy="6860031"/>
          </a:xfrm>
          <a:prstGeom prst="rect">
            <a:avLst/>
          </a:prstGeom>
        </p:spPr>
      </p:pic>
      <p:sp>
        <p:nvSpPr>
          <p:cNvPr id="3" name="TextBox 2">
            <a:extLst>
              <a:ext uri="{FF2B5EF4-FFF2-40B4-BE49-F238E27FC236}">
                <a16:creationId xmlns:a16="http://schemas.microsoft.com/office/drawing/2014/main" id="{EB6F8AED-597D-533B-B1DA-61907C191F98}"/>
              </a:ext>
            </a:extLst>
          </p:cNvPr>
          <p:cNvSpPr txBox="1"/>
          <p:nvPr userDrawn="1"/>
        </p:nvSpPr>
        <p:spPr>
          <a:xfrm>
            <a:off x="1" y="6596390"/>
            <a:ext cx="1731948" cy="261610"/>
          </a:xfrm>
          <a:prstGeom prst="rect">
            <a:avLst/>
          </a:prstGeom>
          <a:noFill/>
        </p:spPr>
        <p:txBody>
          <a:bodyPr wrap="square" rtlCol="0">
            <a:spAutoFit/>
          </a:bodyPr>
          <a:lstStyle/>
          <a:p>
            <a:r>
              <a:rPr lang="en-US" sz="1100" kern="1200" dirty="0">
                <a:solidFill>
                  <a:schemeClr val="tx1"/>
                </a:solidFill>
                <a:effectLst/>
                <a:latin typeface="+mn-lt"/>
                <a:ea typeface="+mn-ea"/>
                <a:cs typeface="+mn-cs"/>
              </a:rPr>
              <a:t>39162Z</a:t>
            </a:r>
          </a:p>
        </p:txBody>
      </p:sp>
      <p:sp>
        <p:nvSpPr>
          <p:cNvPr id="5" name="TextBox 4">
            <a:extLst>
              <a:ext uri="{FF2B5EF4-FFF2-40B4-BE49-F238E27FC236}">
                <a16:creationId xmlns:a16="http://schemas.microsoft.com/office/drawing/2014/main" id="{C7DD36DF-D31C-7340-EC6A-78972BA0EDA7}"/>
              </a:ext>
            </a:extLst>
          </p:cNvPr>
          <p:cNvSpPr txBox="1"/>
          <p:nvPr userDrawn="1"/>
        </p:nvSpPr>
        <p:spPr>
          <a:xfrm>
            <a:off x="10919619" y="6596390"/>
            <a:ext cx="1272380" cy="261610"/>
          </a:xfrm>
          <a:prstGeom prst="rect">
            <a:avLst/>
          </a:prstGeom>
          <a:noFill/>
        </p:spPr>
        <p:txBody>
          <a:bodyPr wrap="square" rtlCol="0">
            <a:spAutoFit/>
          </a:bodyPr>
          <a:lstStyle/>
          <a:p>
            <a:pPr algn="r"/>
            <a:r>
              <a:rPr lang="en-US" sz="1100" kern="1200" dirty="0">
                <a:solidFill>
                  <a:schemeClr val="tx1"/>
                </a:solidFill>
                <a:effectLst/>
                <a:latin typeface="+mn-lt"/>
                <a:ea typeface="+mn-ea"/>
                <a:cs typeface="+mn-cs"/>
              </a:rPr>
              <a:t>PRT 6-25</a:t>
            </a:r>
          </a:p>
        </p:txBody>
      </p:sp>
    </p:spTree>
    <p:extLst>
      <p:ext uri="{BB962C8B-B14F-4D97-AF65-F5344CB8AC3E}">
        <p14:creationId xmlns:p14="http://schemas.microsoft.com/office/powerpoint/2010/main" val="4267334219"/>
      </p:ext>
    </p:extLst>
  </p:cSld>
  <p:clrMap bg1="lt1" tx1="dk1" bg2="lt2" tx2="dk2" accent1="accent1" accent2="accent2" accent3="accent3" accent4="accent4" accent5="accent5" accent6="accent6" hlink="hlink" folHlink="folHlink"/>
  <p:sldLayoutIdLst>
    <p:sldLayoutId id="2147483675" r:id="rId1"/>
    <p:sldLayoutId id="214748383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88389" cy="6858000"/>
          </a:xfrm>
          <a:prstGeom prst="rect">
            <a:avLst/>
          </a:prstGeom>
        </p:spPr>
      </p:pic>
      <p:sp>
        <p:nvSpPr>
          <p:cNvPr id="2" name="TextBox 1">
            <a:extLst>
              <a:ext uri="{FF2B5EF4-FFF2-40B4-BE49-F238E27FC236}">
                <a16:creationId xmlns:a16="http://schemas.microsoft.com/office/drawing/2014/main" id="{CBACCB94-88AF-7CA3-AF67-31311FCE0504}"/>
              </a:ext>
            </a:extLst>
          </p:cNvPr>
          <p:cNvSpPr txBox="1"/>
          <p:nvPr userDrawn="1"/>
        </p:nvSpPr>
        <p:spPr>
          <a:xfrm>
            <a:off x="1" y="6596390"/>
            <a:ext cx="1731948" cy="261610"/>
          </a:xfrm>
          <a:prstGeom prst="rect">
            <a:avLst/>
          </a:prstGeom>
          <a:noFill/>
        </p:spPr>
        <p:txBody>
          <a:bodyPr wrap="square" rtlCol="0">
            <a:spAutoFit/>
          </a:bodyPr>
          <a:lstStyle/>
          <a:p>
            <a:r>
              <a:rPr lang="en-US" sz="1100" kern="1200" dirty="0">
                <a:solidFill>
                  <a:schemeClr val="tx1"/>
                </a:solidFill>
                <a:effectLst/>
                <a:latin typeface="+mn-lt"/>
                <a:ea typeface="+mn-ea"/>
                <a:cs typeface="+mn-cs"/>
              </a:rPr>
              <a:t>39162Z</a:t>
            </a:r>
          </a:p>
        </p:txBody>
      </p:sp>
      <p:sp>
        <p:nvSpPr>
          <p:cNvPr id="3" name="TextBox 2">
            <a:extLst>
              <a:ext uri="{FF2B5EF4-FFF2-40B4-BE49-F238E27FC236}">
                <a16:creationId xmlns:a16="http://schemas.microsoft.com/office/drawing/2014/main" id="{E27297E6-0733-A180-0634-FC62D3581298}"/>
              </a:ext>
            </a:extLst>
          </p:cNvPr>
          <p:cNvSpPr txBox="1"/>
          <p:nvPr userDrawn="1"/>
        </p:nvSpPr>
        <p:spPr>
          <a:xfrm>
            <a:off x="10919619" y="6596390"/>
            <a:ext cx="1272380" cy="261610"/>
          </a:xfrm>
          <a:prstGeom prst="rect">
            <a:avLst/>
          </a:prstGeom>
          <a:noFill/>
        </p:spPr>
        <p:txBody>
          <a:bodyPr wrap="square" rtlCol="0">
            <a:spAutoFit/>
          </a:bodyPr>
          <a:lstStyle/>
          <a:p>
            <a:pPr algn="r"/>
            <a:r>
              <a:rPr lang="en-US" sz="1100" kern="1200" dirty="0">
                <a:solidFill>
                  <a:schemeClr val="tx1"/>
                </a:solidFill>
                <a:effectLst/>
                <a:latin typeface="+mn-lt"/>
                <a:ea typeface="+mn-ea"/>
                <a:cs typeface="+mn-cs"/>
              </a:rPr>
              <a:t>PRT 6-25</a:t>
            </a:r>
          </a:p>
        </p:txBody>
      </p:sp>
    </p:spTree>
    <p:extLst>
      <p:ext uri="{BB962C8B-B14F-4D97-AF65-F5344CB8AC3E}">
        <p14:creationId xmlns:p14="http://schemas.microsoft.com/office/powerpoint/2010/main" val="1798751566"/>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203577" cy="6866546"/>
          </a:xfrm>
          <a:prstGeom prst="rect">
            <a:avLst/>
          </a:prstGeom>
        </p:spPr>
      </p:pic>
      <p:sp>
        <p:nvSpPr>
          <p:cNvPr id="2" name="TextBox 1">
            <a:extLst>
              <a:ext uri="{FF2B5EF4-FFF2-40B4-BE49-F238E27FC236}">
                <a16:creationId xmlns:a16="http://schemas.microsoft.com/office/drawing/2014/main" id="{70A30710-F956-67F7-7F9A-68FCED34912F}"/>
              </a:ext>
            </a:extLst>
          </p:cNvPr>
          <p:cNvSpPr txBox="1"/>
          <p:nvPr userDrawn="1"/>
        </p:nvSpPr>
        <p:spPr>
          <a:xfrm>
            <a:off x="1" y="6596390"/>
            <a:ext cx="1731948" cy="261610"/>
          </a:xfrm>
          <a:prstGeom prst="rect">
            <a:avLst/>
          </a:prstGeom>
          <a:noFill/>
        </p:spPr>
        <p:txBody>
          <a:bodyPr wrap="square" rtlCol="0">
            <a:spAutoFit/>
          </a:bodyPr>
          <a:lstStyle/>
          <a:p>
            <a:r>
              <a:rPr lang="en-US" sz="1100" kern="1200" dirty="0">
                <a:solidFill>
                  <a:schemeClr val="bg2"/>
                </a:solidFill>
                <a:effectLst/>
                <a:latin typeface="+mn-lt"/>
                <a:ea typeface="+mn-ea"/>
                <a:cs typeface="+mn-cs"/>
              </a:rPr>
              <a:t>39162Z</a:t>
            </a:r>
          </a:p>
        </p:txBody>
      </p:sp>
      <p:sp>
        <p:nvSpPr>
          <p:cNvPr id="3" name="TextBox 2">
            <a:extLst>
              <a:ext uri="{FF2B5EF4-FFF2-40B4-BE49-F238E27FC236}">
                <a16:creationId xmlns:a16="http://schemas.microsoft.com/office/drawing/2014/main" id="{0F6D3C62-0467-7087-C5D4-01600CEE09F9}"/>
              </a:ext>
            </a:extLst>
          </p:cNvPr>
          <p:cNvSpPr txBox="1"/>
          <p:nvPr userDrawn="1"/>
        </p:nvSpPr>
        <p:spPr>
          <a:xfrm>
            <a:off x="10919619" y="6649142"/>
            <a:ext cx="1272380" cy="261610"/>
          </a:xfrm>
          <a:prstGeom prst="rect">
            <a:avLst/>
          </a:prstGeom>
          <a:noFill/>
        </p:spPr>
        <p:txBody>
          <a:bodyPr wrap="square" rtlCol="0">
            <a:spAutoFit/>
          </a:bodyPr>
          <a:lstStyle/>
          <a:p>
            <a:pPr algn="r"/>
            <a:r>
              <a:rPr lang="en-US" sz="1100" kern="1200" dirty="0">
                <a:solidFill>
                  <a:schemeClr val="bg2"/>
                </a:solidFill>
                <a:effectLst/>
                <a:latin typeface="+mn-lt"/>
                <a:ea typeface="+mn-ea"/>
                <a:cs typeface="+mn-cs"/>
              </a:rPr>
              <a:t>PRT 6-25</a:t>
            </a:r>
          </a:p>
        </p:txBody>
      </p:sp>
    </p:spTree>
    <p:extLst>
      <p:ext uri="{BB962C8B-B14F-4D97-AF65-F5344CB8AC3E}">
        <p14:creationId xmlns:p14="http://schemas.microsoft.com/office/powerpoint/2010/main" val="1819362801"/>
      </p:ext>
    </p:extLst>
  </p:cSld>
  <p:clrMap bg1="lt1" tx1="dk1" bg2="lt2" tx2="dk2" accent1="accent1" accent2="accent2" accent3="accent3" accent4="accent4" accent5="accent5" accent6="accent6" hlink="hlink" folHlink="folHlink"/>
  <p:sldLayoutIdLst>
    <p:sldLayoutId id="2147483825" r:id="rId1"/>
    <p:sldLayoutId id="2147483831" r:id="rId2"/>
    <p:sldLayoutId id="2147483832" r:id="rId3"/>
    <p:sldLayoutId id="214748383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ssa.gov/"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CA6C34-A645-D548-041E-5D533F2DD8E1}"/>
              </a:ext>
            </a:extLst>
          </p:cNvPr>
          <p:cNvSpPr/>
          <p:nvPr/>
        </p:nvSpPr>
        <p:spPr>
          <a:xfrm>
            <a:off x="0" y="0"/>
            <a:ext cx="12192000" cy="6858000"/>
          </a:xfrm>
          <a:prstGeom prst="rect">
            <a:avLst/>
          </a:prstGeom>
          <a:solidFill>
            <a:srgbClr val="005F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4">
            <a:extLst>
              <a:ext uri="{FF2B5EF4-FFF2-40B4-BE49-F238E27FC236}">
                <a16:creationId xmlns:a16="http://schemas.microsoft.com/office/drawing/2014/main" id="{C25C29F3-5586-6B6A-BD9A-4701948303AD}"/>
              </a:ext>
            </a:extLst>
          </p:cNvPr>
          <p:cNvPicPr>
            <a:picLocks noChangeAspect="1"/>
          </p:cNvPicPr>
          <p:nvPr/>
        </p:nvPicPr>
        <p:blipFill>
          <a:blip r:embed="rId2" cstate="print">
            <a:extLst>
              <a:ext uri="{28A0092B-C50C-407E-A947-70E740481C1C}">
                <a14:useLocalDpi xmlns:a14="http://schemas.microsoft.com/office/drawing/2010/main" val="0"/>
              </a:ext>
            </a:extLst>
          </a:blip>
          <a:srcRect l="198" t="48158" b="16737"/>
          <a:stretch/>
        </p:blipFill>
        <p:spPr>
          <a:xfrm>
            <a:off x="509923" y="895349"/>
            <a:ext cx="11216640" cy="4919663"/>
          </a:xfrm>
          <a:prstGeom prst="rect">
            <a:avLst/>
          </a:prstGeom>
        </p:spPr>
      </p:pic>
      <p:sp>
        <p:nvSpPr>
          <p:cNvPr id="7" name="Rectangle 6">
            <a:extLst>
              <a:ext uri="{FF2B5EF4-FFF2-40B4-BE49-F238E27FC236}">
                <a16:creationId xmlns:a16="http://schemas.microsoft.com/office/drawing/2014/main" id="{963001C7-4BF8-E11B-710A-85C2827FC93C}"/>
              </a:ext>
            </a:extLst>
          </p:cNvPr>
          <p:cNvSpPr/>
          <p:nvPr/>
        </p:nvSpPr>
        <p:spPr>
          <a:xfrm>
            <a:off x="770136" y="381117"/>
            <a:ext cx="6518429" cy="3541849"/>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p>
        </p:txBody>
      </p:sp>
      <p:sp>
        <p:nvSpPr>
          <p:cNvPr id="3" name="TextBox 2">
            <a:extLst>
              <a:ext uri="{FF2B5EF4-FFF2-40B4-BE49-F238E27FC236}">
                <a16:creationId xmlns:a16="http://schemas.microsoft.com/office/drawing/2014/main" id="{36ED4321-297C-47E4-C499-9DC3CCBDB89B}"/>
              </a:ext>
            </a:extLst>
          </p:cNvPr>
          <p:cNvSpPr txBox="1"/>
          <p:nvPr/>
        </p:nvSpPr>
        <p:spPr>
          <a:xfrm>
            <a:off x="965446" y="942782"/>
            <a:ext cx="6518430" cy="2720360"/>
          </a:xfrm>
          <a:prstGeom prst="rect">
            <a:avLst/>
          </a:prstGeom>
          <a:noFill/>
        </p:spPr>
        <p:txBody>
          <a:bodyPr wrap="square">
            <a:spAutoFit/>
          </a:bodyPr>
          <a:lstStyle/>
          <a:p>
            <a:pPr marL="0" marR="0">
              <a:lnSpc>
                <a:spcPct val="107000"/>
              </a:lnSpc>
              <a:spcBef>
                <a:spcPts val="0"/>
              </a:spcBef>
              <a:spcAft>
                <a:spcPts val="800"/>
              </a:spcAft>
            </a:pPr>
            <a:r>
              <a:rPr lang="en-US" sz="5400" b="1" kern="100" dirty="0">
                <a:effectLst/>
                <a:ea typeface="Aptos" panose="020B0004020202020204" pitchFamily="34" charset="0"/>
                <a:cs typeface="Times New Roman" panose="02020603050405020304" pitchFamily="18" charset="0"/>
              </a:rPr>
              <a:t>Social Security </a:t>
            </a:r>
            <a:br>
              <a:rPr lang="en-US" sz="5400" b="1" kern="100" dirty="0">
                <a:effectLst/>
                <a:ea typeface="Aptos" panose="020B0004020202020204" pitchFamily="34" charset="0"/>
                <a:cs typeface="Times New Roman" panose="02020603050405020304" pitchFamily="18" charset="0"/>
              </a:rPr>
            </a:br>
            <a:r>
              <a:rPr lang="en-US" sz="5400" b="1" kern="100" dirty="0">
                <a:effectLst/>
                <a:ea typeface="Aptos" panose="020B0004020202020204" pitchFamily="34" charset="0"/>
                <a:cs typeface="Times New Roman" panose="02020603050405020304" pitchFamily="18" charset="0"/>
              </a:rPr>
              <a:t>and your </a:t>
            </a:r>
            <a:br>
              <a:rPr lang="en-US" sz="5400" b="1" kern="100" dirty="0">
                <a:effectLst/>
                <a:ea typeface="Aptos" panose="020B0004020202020204" pitchFamily="34" charset="0"/>
                <a:cs typeface="Times New Roman" panose="02020603050405020304" pitchFamily="18" charset="0"/>
              </a:rPr>
            </a:br>
            <a:r>
              <a:rPr lang="en-US" sz="5400" b="1" kern="100" dirty="0">
                <a:effectLst/>
                <a:ea typeface="Aptos" panose="020B0004020202020204" pitchFamily="34" charset="0"/>
                <a:cs typeface="Times New Roman" panose="02020603050405020304" pitchFamily="18" charset="0"/>
              </a:rPr>
              <a:t>retirement journey</a:t>
            </a:r>
            <a:endParaRPr lang="en-US" sz="4400" kern="100" dirty="0">
              <a:effectLst/>
              <a:ea typeface="Aptos" panose="020B0004020202020204" pitchFamily="34" charset="0"/>
              <a:cs typeface="Times New Roman" panose="02020603050405020304" pitchFamily="18" charset="0"/>
            </a:endParaRPr>
          </a:p>
        </p:txBody>
      </p:sp>
      <p:cxnSp>
        <p:nvCxnSpPr>
          <p:cNvPr id="11" name="Connector: Elbow 10">
            <a:extLst>
              <a:ext uri="{FF2B5EF4-FFF2-40B4-BE49-F238E27FC236}">
                <a16:creationId xmlns:a16="http://schemas.microsoft.com/office/drawing/2014/main" id="{C368D411-771D-B0C9-901B-B9BD6A70AC03}"/>
              </a:ext>
            </a:extLst>
          </p:cNvPr>
          <p:cNvCxnSpPr>
            <a:cxnSpLocks/>
          </p:cNvCxnSpPr>
          <p:nvPr/>
        </p:nvCxnSpPr>
        <p:spPr>
          <a:xfrm>
            <a:off x="3915052" y="2302962"/>
            <a:ext cx="8581647" cy="2526490"/>
          </a:xfrm>
          <a:prstGeom prst="bentConnector3">
            <a:avLst/>
          </a:prstGeom>
          <a:ln w="38100" cap="rnd">
            <a:solidFill>
              <a:srgbClr val="19A683"/>
            </a:solidFill>
            <a:prstDash val="solid"/>
            <a:round/>
            <a:headEnd type="none"/>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4FFF76-02FA-DD38-519B-C93A8B54A7F4}"/>
              </a:ext>
            </a:extLst>
          </p:cNvPr>
          <p:cNvSpPr txBox="1"/>
          <p:nvPr/>
        </p:nvSpPr>
        <p:spPr>
          <a:xfrm>
            <a:off x="1" y="6596390"/>
            <a:ext cx="1731948" cy="261610"/>
          </a:xfrm>
          <a:prstGeom prst="rect">
            <a:avLst/>
          </a:prstGeom>
          <a:noFill/>
        </p:spPr>
        <p:txBody>
          <a:bodyPr wrap="square" rtlCol="0">
            <a:spAutoFit/>
          </a:bodyPr>
          <a:lstStyle/>
          <a:p>
            <a:r>
              <a:rPr lang="en-US" sz="1100" kern="1200" dirty="0">
                <a:solidFill>
                  <a:schemeClr val="bg1"/>
                </a:solidFill>
                <a:effectLst/>
                <a:latin typeface="+mn-lt"/>
                <a:ea typeface="+mn-ea"/>
                <a:cs typeface="+mn-cs"/>
              </a:rPr>
              <a:t>39162Z</a:t>
            </a:r>
          </a:p>
        </p:txBody>
      </p:sp>
      <p:sp>
        <p:nvSpPr>
          <p:cNvPr id="14" name="TextBox 13">
            <a:extLst>
              <a:ext uri="{FF2B5EF4-FFF2-40B4-BE49-F238E27FC236}">
                <a16:creationId xmlns:a16="http://schemas.microsoft.com/office/drawing/2014/main" id="{30E00894-992C-8687-A77F-9FE50EA40254}"/>
              </a:ext>
            </a:extLst>
          </p:cNvPr>
          <p:cNvSpPr txBox="1"/>
          <p:nvPr/>
        </p:nvSpPr>
        <p:spPr>
          <a:xfrm>
            <a:off x="10919619" y="6596390"/>
            <a:ext cx="1272380" cy="261610"/>
          </a:xfrm>
          <a:prstGeom prst="rect">
            <a:avLst/>
          </a:prstGeom>
          <a:noFill/>
        </p:spPr>
        <p:txBody>
          <a:bodyPr wrap="square" rtlCol="0">
            <a:spAutoFit/>
          </a:bodyPr>
          <a:lstStyle/>
          <a:p>
            <a:pPr algn="r"/>
            <a:r>
              <a:rPr lang="en-US" sz="1100" kern="1200" dirty="0">
                <a:solidFill>
                  <a:schemeClr val="bg1"/>
                </a:solidFill>
                <a:effectLst/>
                <a:latin typeface="+mn-lt"/>
                <a:ea typeface="+mn-ea"/>
                <a:cs typeface="+mn-cs"/>
              </a:rPr>
              <a:t>PRT 6-25</a:t>
            </a:r>
          </a:p>
        </p:txBody>
      </p:sp>
      <p:sp>
        <p:nvSpPr>
          <p:cNvPr id="15" name="TextBox 14">
            <a:extLst>
              <a:ext uri="{FF2B5EF4-FFF2-40B4-BE49-F238E27FC236}">
                <a16:creationId xmlns:a16="http://schemas.microsoft.com/office/drawing/2014/main" id="{B49DF625-6652-7525-4ED9-43AFB1407173}"/>
              </a:ext>
            </a:extLst>
          </p:cNvPr>
          <p:cNvSpPr txBox="1"/>
          <p:nvPr/>
        </p:nvSpPr>
        <p:spPr>
          <a:xfrm>
            <a:off x="4383031" y="6596390"/>
            <a:ext cx="3425938" cy="26161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b="0" dirty="0">
                <a:solidFill>
                  <a:schemeClr val="bg2"/>
                </a:solidFill>
              </a:rPr>
              <a:t>North American Company for Life and Health Insurance®</a:t>
            </a:r>
          </a:p>
        </p:txBody>
      </p:sp>
      <p:pic>
        <p:nvPicPr>
          <p:cNvPr id="17" name="Picture 16" descr="A close-up of a logo&#10;&#10;AI-generated content may be incorrect.">
            <a:extLst>
              <a:ext uri="{FF2B5EF4-FFF2-40B4-BE49-F238E27FC236}">
                <a16:creationId xmlns:a16="http://schemas.microsoft.com/office/drawing/2014/main" id="{A56F26AF-F7CE-F2CC-65B6-C7B527AC3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1071" y="3566207"/>
            <a:ext cx="2830793" cy="1052701"/>
          </a:xfrm>
          <a:prstGeom prst="rect">
            <a:avLst/>
          </a:prstGeom>
        </p:spPr>
      </p:pic>
      <p:sp>
        <p:nvSpPr>
          <p:cNvPr id="4" name="TextBox 3">
            <a:extLst>
              <a:ext uri="{FF2B5EF4-FFF2-40B4-BE49-F238E27FC236}">
                <a16:creationId xmlns:a16="http://schemas.microsoft.com/office/drawing/2014/main" id="{14458E60-C250-646E-07BC-4257F4EBFA26}"/>
              </a:ext>
            </a:extLst>
          </p:cNvPr>
          <p:cNvSpPr txBox="1"/>
          <p:nvPr/>
        </p:nvSpPr>
        <p:spPr>
          <a:xfrm>
            <a:off x="22243" y="5907198"/>
            <a:ext cx="12191999" cy="784830"/>
          </a:xfrm>
          <a:prstGeom prst="rect">
            <a:avLst/>
          </a:prstGeom>
          <a:noFill/>
        </p:spPr>
        <p:txBody>
          <a:bodyPr wrap="square">
            <a:spAutoFit/>
          </a:bodyPr>
          <a:lstStyle/>
          <a:p>
            <a:pPr algn="l"/>
            <a:r>
              <a:rPr lang="en-US" sz="900" b="0" i="0" u="none" strike="noStrike" baseline="0" dirty="0">
                <a:solidFill>
                  <a:schemeClr val="bg1"/>
                </a:solidFill>
              </a:rPr>
              <a:t>Sammons Financial® is the marketing name for Sammons® Financial Group, Inc.’s member companies, including North American Company for Life and Health Insurance®. Annuities and life insurance are issued by, and product guarantees are solely the responsibility of, North American Company for Life and Health Insurance. The term financial professional is not intended to imply engagement in an advisory business in which compensation is not related to sales. Financial professionals are independently contracted with North American Company and are insurance licensed. They will be paid a commission on the sale of an insurance product. North American Company for Life and Health Insurance is not affiliated with the Social Security Administration (SSA).  North American's product(s) are not sponsored, endorsed, sold or promoted by the Social Security Administration, and they make no representation regarding the advisability of purchasing the Company’s product(s). </a:t>
            </a:r>
          </a:p>
          <a:p>
            <a:pPr algn="l"/>
            <a:r>
              <a:rPr lang="en-US" sz="900" b="0" i="0" u="none" strike="noStrike" baseline="0" dirty="0">
                <a:solidFill>
                  <a:schemeClr val="bg1"/>
                </a:solidFill>
              </a:rPr>
              <a:t>Neither North American Company nor any financial professionals acting on its behalf, should be viewed as providing legal, tax or investment advice. Please rely on your own qualified legal advisor and tax professional.</a:t>
            </a:r>
          </a:p>
        </p:txBody>
      </p:sp>
      <p:sp>
        <p:nvSpPr>
          <p:cNvPr id="2" name="TextBox 1">
            <a:extLst>
              <a:ext uri="{FF2B5EF4-FFF2-40B4-BE49-F238E27FC236}">
                <a16:creationId xmlns:a16="http://schemas.microsoft.com/office/drawing/2014/main" id="{04EBD00A-30D6-E098-7D22-4032ED338F29}"/>
              </a:ext>
            </a:extLst>
          </p:cNvPr>
          <p:cNvSpPr txBox="1"/>
          <p:nvPr/>
        </p:nvSpPr>
        <p:spPr>
          <a:xfrm>
            <a:off x="10761813" y="6430418"/>
            <a:ext cx="1457857" cy="261610"/>
          </a:xfrm>
          <a:prstGeom prst="rect">
            <a:avLst/>
          </a:prstGeom>
          <a:noFill/>
        </p:spPr>
        <p:txBody>
          <a:bodyPr wrap="square" rtlCol="0">
            <a:spAutoFit/>
          </a:bodyPr>
          <a:lstStyle/>
          <a:p>
            <a:pPr algn="r"/>
            <a:r>
              <a:rPr lang="en-US" sz="1100" dirty="0">
                <a:solidFill>
                  <a:schemeClr val="bg1"/>
                </a:solidFill>
              </a:rPr>
              <a:t>Page </a:t>
            </a:r>
            <a:fld id="{0F7D9BC6-44A7-4B90-808E-CD794EE68CAD}" type="slidenum">
              <a:rPr lang="en-US" sz="1100" smtClean="0">
                <a:solidFill>
                  <a:schemeClr val="bg1"/>
                </a:solidFill>
              </a:rPr>
              <a:pPr algn="r"/>
              <a:t>1</a:t>
            </a:fld>
            <a:r>
              <a:rPr lang="en-US" sz="1100" dirty="0">
                <a:solidFill>
                  <a:schemeClr val="bg1"/>
                </a:solidFill>
              </a:rPr>
              <a:t> of 18</a:t>
            </a:r>
          </a:p>
        </p:txBody>
      </p:sp>
    </p:spTree>
    <p:extLst>
      <p:ext uri="{BB962C8B-B14F-4D97-AF65-F5344CB8AC3E}">
        <p14:creationId xmlns:p14="http://schemas.microsoft.com/office/powerpoint/2010/main" val="110556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plant with a bench in the background&#10;&#10;AI-generated content may be incorrect.">
            <a:extLst>
              <a:ext uri="{FF2B5EF4-FFF2-40B4-BE49-F238E27FC236}">
                <a16:creationId xmlns:a16="http://schemas.microsoft.com/office/drawing/2014/main" id="{DED7FAAF-288D-AAD1-2B62-907F007D71A9}"/>
              </a:ext>
            </a:extLst>
          </p:cNvPr>
          <p:cNvPicPr>
            <a:picLocks noChangeAspect="1"/>
          </p:cNvPicPr>
          <p:nvPr/>
        </p:nvPicPr>
        <p:blipFill>
          <a:blip r:embed="rId2" cstate="print">
            <a:extLst>
              <a:ext uri="{28A0092B-C50C-407E-A947-70E740481C1C}">
                <a14:useLocalDpi xmlns:a14="http://schemas.microsoft.com/office/drawing/2010/main" val="0"/>
              </a:ext>
            </a:extLst>
          </a:blip>
          <a:srcRect l="41578" t="-39" r="4952" b="39"/>
          <a:stretch/>
        </p:blipFill>
        <p:spPr>
          <a:xfrm>
            <a:off x="0" y="-2668"/>
            <a:ext cx="5497776" cy="6858000"/>
          </a:xfrm>
          <a:prstGeom prst="rect">
            <a:avLst/>
          </a:prstGeom>
        </p:spPr>
      </p:pic>
      <p:sp>
        <p:nvSpPr>
          <p:cNvPr id="3" name="TextBox 2">
            <a:extLst>
              <a:ext uri="{FF2B5EF4-FFF2-40B4-BE49-F238E27FC236}">
                <a16:creationId xmlns:a16="http://schemas.microsoft.com/office/drawing/2014/main" id="{9B404012-6DD1-CA46-0A02-866D830AB910}"/>
              </a:ext>
            </a:extLst>
          </p:cNvPr>
          <p:cNvSpPr txBox="1"/>
          <p:nvPr/>
        </p:nvSpPr>
        <p:spPr>
          <a:xfrm>
            <a:off x="5497776" y="1580926"/>
            <a:ext cx="6694224" cy="2769284"/>
          </a:xfrm>
          <a:prstGeom prst="rect">
            <a:avLst/>
          </a:prstGeom>
          <a:noFill/>
        </p:spPr>
        <p:txBody>
          <a:bodyPr wrap="square">
            <a:spAutoFit/>
          </a:bodyPr>
          <a:lstStyle/>
          <a:p>
            <a:pPr marL="461963" marR="0" indent="-231775">
              <a:lnSpc>
                <a:spcPct val="107000"/>
              </a:lnSpc>
              <a:spcBef>
                <a:spcPts val="0"/>
              </a:spcBef>
              <a:spcAft>
                <a:spcPts val="800"/>
              </a:spcAft>
              <a:buFont typeface="Wingdings" panose="05000000000000000000" pitchFamily="2" charset="2"/>
              <a:buChar char="Ø"/>
            </a:pPr>
            <a:r>
              <a:rPr lang="en-US" sz="1800" kern="100" dirty="0">
                <a:effectLst/>
                <a:ea typeface="Aptos" panose="020B0004020202020204" pitchFamily="34" charset="0"/>
                <a:cs typeface="Times New Roman" panose="02020603050405020304" pitchFamily="18" charset="0"/>
              </a:rPr>
              <a:t>Estimated retirement age</a:t>
            </a:r>
          </a:p>
          <a:p>
            <a:pPr marL="461963" marR="0" indent="-231775">
              <a:lnSpc>
                <a:spcPct val="107000"/>
              </a:lnSpc>
              <a:spcBef>
                <a:spcPts val="0"/>
              </a:spcBef>
              <a:spcAft>
                <a:spcPts val="800"/>
              </a:spcAft>
              <a:buFont typeface="Wingdings" panose="05000000000000000000" pitchFamily="2" charset="2"/>
              <a:buChar char="Ø"/>
            </a:pPr>
            <a:r>
              <a:rPr lang="en-US" sz="1800" kern="100" dirty="0">
                <a:effectLst/>
                <a:ea typeface="Aptos" panose="020B0004020202020204" pitchFamily="34" charset="0"/>
                <a:cs typeface="Times New Roman" panose="02020603050405020304" pitchFamily="18" charset="0"/>
              </a:rPr>
              <a:t>Short- and long-term financial goals</a:t>
            </a:r>
          </a:p>
          <a:p>
            <a:pPr marL="461963" marR="0" indent="-231775">
              <a:lnSpc>
                <a:spcPct val="107000"/>
              </a:lnSpc>
              <a:spcBef>
                <a:spcPts val="0"/>
              </a:spcBef>
              <a:spcAft>
                <a:spcPts val="800"/>
              </a:spcAft>
              <a:buFont typeface="Wingdings" panose="05000000000000000000" pitchFamily="2" charset="2"/>
              <a:buChar char="Ø"/>
            </a:pPr>
            <a:r>
              <a:rPr lang="en-US" sz="1800" kern="100" dirty="0">
                <a:effectLst/>
                <a:ea typeface="Aptos" panose="020B0004020202020204" pitchFamily="34" charset="0"/>
                <a:cs typeface="Times New Roman" panose="02020603050405020304" pitchFamily="18" charset="0"/>
              </a:rPr>
              <a:t>Sources of retirement income, including pensions and annuities</a:t>
            </a:r>
          </a:p>
          <a:p>
            <a:pPr marL="461963" marR="0" indent="-231775">
              <a:lnSpc>
                <a:spcPct val="107000"/>
              </a:lnSpc>
              <a:spcBef>
                <a:spcPts val="0"/>
              </a:spcBef>
              <a:spcAft>
                <a:spcPts val="800"/>
              </a:spcAft>
              <a:buFont typeface="Wingdings" panose="05000000000000000000" pitchFamily="2" charset="2"/>
              <a:buChar char="Ø"/>
            </a:pPr>
            <a:r>
              <a:rPr lang="en-US" sz="1800" kern="100" dirty="0">
                <a:effectLst/>
                <a:ea typeface="Aptos" panose="020B0004020202020204" pitchFamily="34" charset="0"/>
                <a:cs typeface="Times New Roman" panose="02020603050405020304" pitchFamily="18" charset="0"/>
              </a:rPr>
              <a:t>Healthcare costs in retirement</a:t>
            </a:r>
          </a:p>
          <a:p>
            <a:pPr marL="461963" marR="0" indent="-231775">
              <a:lnSpc>
                <a:spcPct val="107000"/>
              </a:lnSpc>
              <a:spcBef>
                <a:spcPts val="0"/>
              </a:spcBef>
              <a:spcAft>
                <a:spcPts val="800"/>
              </a:spcAft>
              <a:buFont typeface="Wingdings" panose="05000000000000000000" pitchFamily="2" charset="2"/>
              <a:buChar char="Ø"/>
            </a:pPr>
            <a:r>
              <a:rPr lang="en-US" sz="1800" kern="100" dirty="0">
                <a:effectLst/>
                <a:ea typeface="Aptos" panose="020B0004020202020204" pitchFamily="34" charset="0"/>
                <a:cs typeface="Times New Roman" panose="02020603050405020304" pitchFamily="18" charset="0"/>
              </a:rPr>
              <a:t>Desired retirement lifestyle</a:t>
            </a:r>
          </a:p>
          <a:p>
            <a:pPr marL="461963" marR="0" indent="-231775">
              <a:lnSpc>
                <a:spcPct val="107000"/>
              </a:lnSpc>
              <a:spcBef>
                <a:spcPts val="0"/>
              </a:spcBef>
              <a:spcAft>
                <a:spcPts val="800"/>
              </a:spcAft>
              <a:buFont typeface="Wingdings" panose="05000000000000000000" pitchFamily="2" charset="2"/>
              <a:buChar char="Ø"/>
            </a:pPr>
            <a:r>
              <a:rPr lang="en-US" sz="1800" kern="100" dirty="0">
                <a:effectLst/>
                <a:ea typeface="Aptos" panose="020B0004020202020204" pitchFamily="34" charset="0"/>
                <a:cs typeface="Times New Roman" panose="02020603050405020304" pitchFamily="18" charset="0"/>
              </a:rPr>
              <a:t>Estimated monthly expenses in retirement</a:t>
            </a:r>
          </a:p>
          <a:p>
            <a:pPr marL="461963" marR="0" indent="-231775">
              <a:lnSpc>
                <a:spcPct val="107000"/>
              </a:lnSpc>
              <a:spcBef>
                <a:spcPts val="0"/>
              </a:spcBef>
              <a:spcAft>
                <a:spcPts val="800"/>
              </a:spcAft>
              <a:buFont typeface="Wingdings" panose="05000000000000000000" pitchFamily="2" charset="2"/>
              <a:buChar char="Ø"/>
            </a:pPr>
            <a:r>
              <a:rPr lang="en-US" sz="1800" kern="100" dirty="0">
                <a:effectLst/>
                <a:ea typeface="Aptos" panose="020B0004020202020204" pitchFamily="34" charset="0"/>
                <a:cs typeface="Times New Roman" panose="02020603050405020304" pitchFamily="18" charset="0"/>
              </a:rPr>
              <a:t>When to claim Social Security benefits</a:t>
            </a:r>
          </a:p>
        </p:txBody>
      </p:sp>
      <p:sp>
        <p:nvSpPr>
          <p:cNvPr id="2" name="Rectangle 4">
            <a:extLst>
              <a:ext uri="{FF2B5EF4-FFF2-40B4-BE49-F238E27FC236}">
                <a16:creationId xmlns:a16="http://schemas.microsoft.com/office/drawing/2014/main" id="{16E3423D-3FB7-6838-1217-09205B797B27}"/>
              </a:ext>
            </a:extLst>
          </p:cNvPr>
          <p:cNvSpPr/>
          <p:nvPr/>
        </p:nvSpPr>
        <p:spPr>
          <a:xfrm>
            <a:off x="0" y="-5336"/>
            <a:ext cx="5497776" cy="6863335"/>
          </a:xfrm>
          <a:prstGeom prst="round2SameRect">
            <a:avLst>
              <a:gd name="adj1" fmla="val 0"/>
              <a:gd name="adj2" fmla="val 0"/>
            </a:avLst>
          </a:prstGeom>
          <a:solidFill>
            <a:srgbClr val="005F4B">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72A3BB0-B878-C28D-DAAB-3DCADAD4ADE0}"/>
              </a:ext>
            </a:extLst>
          </p:cNvPr>
          <p:cNvSpPr txBox="1"/>
          <p:nvPr/>
        </p:nvSpPr>
        <p:spPr>
          <a:xfrm>
            <a:off x="1" y="6596390"/>
            <a:ext cx="1731948" cy="261610"/>
          </a:xfrm>
          <a:prstGeom prst="rect">
            <a:avLst/>
          </a:prstGeom>
          <a:noFill/>
        </p:spPr>
        <p:txBody>
          <a:bodyPr wrap="square" rtlCol="0">
            <a:spAutoFit/>
          </a:bodyPr>
          <a:lstStyle/>
          <a:p>
            <a:r>
              <a:rPr lang="en-US" sz="1100" kern="1200" dirty="0">
                <a:solidFill>
                  <a:schemeClr val="bg1"/>
                </a:solidFill>
                <a:effectLst/>
                <a:latin typeface="+mn-lt"/>
                <a:ea typeface="+mn-ea"/>
                <a:cs typeface="+mn-cs"/>
              </a:rPr>
              <a:t>39162Z</a:t>
            </a:r>
          </a:p>
        </p:txBody>
      </p:sp>
      <p:sp>
        <p:nvSpPr>
          <p:cNvPr id="10" name="Rectangle 9">
            <a:extLst>
              <a:ext uri="{FF2B5EF4-FFF2-40B4-BE49-F238E27FC236}">
                <a16:creationId xmlns:a16="http://schemas.microsoft.com/office/drawing/2014/main" id="{5396EB0F-D455-590A-04DA-62C8990BEF02}"/>
              </a:ext>
            </a:extLst>
          </p:cNvPr>
          <p:cNvSpPr/>
          <p:nvPr/>
        </p:nvSpPr>
        <p:spPr>
          <a:xfrm>
            <a:off x="2286000" y="5215258"/>
            <a:ext cx="8081639" cy="758953"/>
          </a:xfrm>
          <a:prstGeom prst="rect">
            <a:avLst/>
          </a:prstGeom>
          <a:solidFill>
            <a:srgbClr val="00584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kern="100" dirty="0">
                <a:ea typeface="Aptos" panose="020B0004020202020204" pitchFamily="34" charset="0"/>
                <a:cs typeface="Times New Roman" panose="02020603050405020304" pitchFamily="18" charset="0"/>
              </a:rPr>
              <a:t>Once a good overview of retirement expenses and income sources is mapped out, it can be easier to see where Social Security fits into your overall plan.</a:t>
            </a:r>
            <a:endParaRPr lang="en-US" sz="1600" kern="100" dirty="0">
              <a:solidFill>
                <a:schemeClr val="bg1"/>
              </a:solidFill>
              <a:effectLst/>
              <a:latin typeface="+mj-lt"/>
              <a:ea typeface="Aptos" panose="020B0004020202020204" pitchFamily="34" charset="0"/>
              <a:cs typeface="Times New Roman" panose="02020603050405020304" pitchFamily="18" charset="0"/>
            </a:endParaRPr>
          </a:p>
        </p:txBody>
      </p:sp>
      <p:cxnSp>
        <p:nvCxnSpPr>
          <p:cNvPr id="12" name="Connector: Elbow 11">
            <a:extLst>
              <a:ext uri="{FF2B5EF4-FFF2-40B4-BE49-F238E27FC236}">
                <a16:creationId xmlns:a16="http://schemas.microsoft.com/office/drawing/2014/main" id="{E9862DAA-35B1-8176-501E-11D2DF61C4EB}"/>
              </a:ext>
            </a:extLst>
          </p:cNvPr>
          <p:cNvCxnSpPr>
            <a:stCxn id="3" idx="1"/>
            <a:endCxn id="10" idx="1"/>
          </p:cNvCxnSpPr>
          <p:nvPr/>
        </p:nvCxnSpPr>
        <p:spPr>
          <a:xfrm rot="10800000" flipV="1">
            <a:off x="2286000" y="2965567"/>
            <a:ext cx="3211776" cy="2629167"/>
          </a:xfrm>
          <a:prstGeom prst="bentConnector3">
            <a:avLst>
              <a:gd name="adj1" fmla="val 107118"/>
            </a:avLst>
          </a:prstGeom>
          <a:ln w="38100">
            <a:solidFill>
              <a:srgbClr val="19A68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F896DF14-15FB-D484-96D2-2E7CE339AAD0}"/>
              </a:ext>
            </a:extLst>
          </p:cNvPr>
          <p:cNvSpPr/>
          <p:nvPr/>
        </p:nvSpPr>
        <p:spPr>
          <a:xfrm>
            <a:off x="-246888" y="134822"/>
            <a:ext cx="11022212" cy="758952"/>
          </a:xfrm>
          <a:prstGeom prst="round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6263"/>
            <a:r>
              <a:rPr lang="en-US" sz="4000" b="1" dirty="0"/>
              <a:t>What to discuss with your financial professional</a:t>
            </a:r>
          </a:p>
        </p:txBody>
      </p:sp>
      <p:sp>
        <p:nvSpPr>
          <p:cNvPr id="4" name="TextBox 3">
            <a:extLst>
              <a:ext uri="{FF2B5EF4-FFF2-40B4-BE49-F238E27FC236}">
                <a16:creationId xmlns:a16="http://schemas.microsoft.com/office/drawing/2014/main" id="{C7FAB824-A6B0-F318-F333-F10E4F3ABFBC}"/>
              </a:ext>
            </a:extLst>
          </p:cNvPr>
          <p:cNvSpPr txBox="1"/>
          <p:nvPr/>
        </p:nvSpPr>
        <p:spPr>
          <a:xfrm>
            <a:off x="10761813" y="6430418"/>
            <a:ext cx="1457857" cy="261610"/>
          </a:xfrm>
          <a:prstGeom prst="rect">
            <a:avLst/>
          </a:prstGeom>
          <a:noFill/>
        </p:spPr>
        <p:txBody>
          <a:bodyPr wrap="square" rtlCol="0">
            <a:spAutoFit/>
          </a:bodyPr>
          <a:lstStyle/>
          <a:p>
            <a:pPr algn="r"/>
            <a:r>
              <a:rPr lang="en-US" sz="1100" dirty="0"/>
              <a:t>Page </a:t>
            </a:r>
            <a:fld id="{0F7D9BC6-44A7-4B90-808E-CD794EE68CAD}" type="slidenum">
              <a:rPr lang="en-US" sz="1100" smtClean="0"/>
              <a:pPr algn="r"/>
              <a:t>10</a:t>
            </a:fld>
            <a:r>
              <a:rPr lang="en-US" sz="1100" dirty="0"/>
              <a:t> of 18</a:t>
            </a:r>
          </a:p>
        </p:txBody>
      </p:sp>
    </p:spTree>
    <p:extLst>
      <p:ext uri="{BB962C8B-B14F-4D97-AF65-F5344CB8AC3E}">
        <p14:creationId xmlns:p14="http://schemas.microsoft.com/office/powerpoint/2010/main" val="208820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1000"/>
                                        <p:tgtEl>
                                          <p:spTgt spid="12"/>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03D5C66-A00B-5221-CB73-60A04E305860}"/>
              </a:ext>
            </a:extLst>
          </p:cNvPr>
          <p:cNvSpPr txBox="1"/>
          <p:nvPr/>
        </p:nvSpPr>
        <p:spPr>
          <a:xfrm>
            <a:off x="213501" y="2471013"/>
            <a:ext cx="7646671" cy="1915974"/>
          </a:xfrm>
          <a:prstGeom prst="rect">
            <a:avLst/>
          </a:prstGeom>
          <a:noFill/>
        </p:spPr>
        <p:txBody>
          <a:bodyPr wrap="square">
            <a:spAutoFit/>
          </a:bodyPr>
          <a:lstStyle/>
          <a:p>
            <a:pPr marL="0" marR="0" algn="ctr">
              <a:lnSpc>
                <a:spcPct val="107000"/>
              </a:lnSpc>
              <a:spcBef>
                <a:spcPts val="0"/>
              </a:spcBef>
              <a:spcAft>
                <a:spcPts val="800"/>
              </a:spcAft>
            </a:pPr>
            <a:r>
              <a:rPr lang="en-US" sz="2800" kern="100" dirty="0">
                <a:effectLst/>
                <a:ea typeface="Aptos" panose="020B0004020202020204" pitchFamily="34" charset="0"/>
                <a:cs typeface="Times New Roman" panose="02020603050405020304" pitchFamily="18" charset="0"/>
              </a:rPr>
              <a:t>You can apply for Social Security retirement benefits </a:t>
            </a:r>
            <a:r>
              <a:rPr lang="en-US" sz="2800" b="1" kern="100" dirty="0">
                <a:solidFill>
                  <a:srgbClr val="19A683"/>
                </a:solidFill>
                <a:effectLst/>
                <a:ea typeface="Aptos" panose="020B0004020202020204" pitchFamily="34" charset="0"/>
                <a:cs typeface="Times New Roman" panose="02020603050405020304" pitchFamily="18" charset="0"/>
              </a:rPr>
              <a:t>any time between ages 62 and 70</a:t>
            </a:r>
            <a:r>
              <a:rPr lang="en-US" sz="2800" kern="100" dirty="0">
                <a:effectLst/>
                <a:ea typeface="Aptos" panose="020B0004020202020204" pitchFamily="34" charset="0"/>
                <a:cs typeface="Times New Roman" panose="02020603050405020304" pitchFamily="18" charset="0"/>
              </a:rPr>
              <a:t>, giving you flexibility to choose what works best for you based on your personal goals and retirement plan. </a:t>
            </a:r>
          </a:p>
        </p:txBody>
      </p:sp>
      <p:grpSp>
        <p:nvGrpSpPr>
          <p:cNvPr id="19" name="Group 18">
            <a:extLst>
              <a:ext uri="{FF2B5EF4-FFF2-40B4-BE49-F238E27FC236}">
                <a16:creationId xmlns:a16="http://schemas.microsoft.com/office/drawing/2014/main" id="{D21E993C-0C38-6D4E-7524-9394C6108BD5}"/>
              </a:ext>
            </a:extLst>
          </p:cNvPr>
          <p:cNvGrpSpPr/>
          <p:nvPr/>
        </p:nvGrpSpPr>
        <p:grpSpPr>
          <a:xfrm>
            <a:off x="213501" y="245625"/>
            <a:ext cx="9502518" cy="1019175"/>
            <a:chOff x="4343400" y="1743075"/>
            <a:chExt cx="9502518" cy="1019175"/>
          </a:xfrm>
        </p:grpSpPr>
        <p:sp>
          <p:nvSpPr>
            <p:cNvPr id="20" name="Rectangle 19">
              <a:extLst>
                <a:ext uri="{FF2B5EF4-FFF2-40B4-BE49-F238E27FC236}">
                  <a16:creationId xmlns:a16="http://schemas.microsoft.com/office/drawing/2014/main" id="{B50E56CC-74B5-8D1C-96B2-3764563F13C9}"/>
                </a:ext>
              </a:extLst>
            </p:cNvPr>
            <p:cNvSpPr/>
            <p:nvPr/>
          </p:nvSpPr>
          <p:spPr>
            <a:xfrm>
              <a:off x="4343400" y="1743075"/>
              <a:ext cx="990600" cy="1019175"/>
            </a:xfrm>
            <a:prstGeom prst="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3</a:t>
              </a:r>
            </a:p>
          </p:txBody>
        </p:sp>
        <p:sp>
          <p:nvSpPr>
            <p:cNvPr id="21" name="TextBox 20">
              <a:extLst>
                <a:ext uri="{FF2B5EF4-FFF2-40B4-BE49-F238E27FC236}">
                  <a16:creationId xmlns:a16="http://schemas.microsoft.com/office/drawing/2014/main" id="{D639CF28-AF57-512C-1A0D-0574BE7414AA}"/>
                </a:ext>
              </a:extLst>
            </p:cNvPr>
            <p:cNvSpPr txBox="1"/>
            <p:nvPr/>
          </p:nvSpPr>
          <p:spPr>
            <a:xfrm>
              <a:off x="5543132" y="1898719"/>
              <a:ext cx="8302786" cy="707886"/>
            </a:xfrm>
            <a:prstGeom prst="rect">
              <a:avLst/>
            </a:prstGeom>
            <a:noFill/>
          </p:spPr>
          <p:txBody>
            <a:bodyPr wrap="none" rtlCol="0">
              <a:spAutoFit/>
            </a:bodyPr>
            <a:lstStyle/>
            <a:p>
              <a:r>
                <a:rPr lang="en-US" sz="4000" b="1" dirty="0">
                  <a:solidFill>
                    <a:srgbClr val="005F4B"/>
                  </a:solidFill>
                </a:rPr>
                <a:t>When to apply for retirement benefits</a:t>
              </a:r>
            </a:p>
          </p:txBody>
        </p:sp>
      </p:grpSp>
      <p:pic>
        <p:nvPicPr>
          <p:cNvPr id="22" name="Picture 21">
            <a:extLst>
              <a:ext uri="{FF2B5EF4-FFF2-40B4-BE49-F238E27FC236}">
                <a16:creationId xmlns:a16="http://schemas.microsoft.com/office/drawing/2014/main" id="{B23284E6-55A6-31DB-EEF1-5127EB3FD5CF}"/>
              </a:ext>
            </a:extLst>
          </p:cNvPr>
          <p:cNvPicPr>
            <a:picLocks noChangeAspect="1"/>
          </p:cNvPicPr>
          <p:nvPr/>
        </p:nvPicPr>
        <p:blipFill>
          <a:blip r:embed="rId2" cstate="print">
            <a:extLst>
              <a:ext uri="{28A0092B-C50C-407E-A947-70E740481C1C}">
                <a14:useLocalDpi xmlns:a14="http://schemas.microsoft.com/office/drawing/2010/main" val="0"/>
              </a:ext>
            </a:extLst>
          </a:blip>
          <a:srcRect l="21417" r="21417"/>
          <a:stretch/>
        </p:blipFill>
        <p:spPr>
          <a:xfrm>
            <a:off x="7891273" y="1290261"/>
            <a:ext cx="4300728" cy="5012701"/>
          </a:xfrm>
          <a:prstGeom prst="rect">
            <a:avLst/>
          </a:prstGeom>
          <a:ln>
            <a:noFill/>
          </a:ln>
          <a:effectLst>
            <a:outerShdw blurRad="292100" dist="139700" dir="2700000" algn="tl" rotWithShape="0">
              <a:srgbClr val="333333">
                <a:alpha val="65000"/>
              </a:srgbClr>
            </a:outerShdw>
          </a:effectLst>
        </p:spPr>
      </p:pic>
      <p:sp>
        <p:nvSpPr>
          <p:cNvPr id="23" name="Rectangle 4">
            <a:extLst>
              <a:ext uri="{FF2B5EF4-FFF2-40B4-BE49-F238E27FC236}">
                <a16:creationId xmlns:a16="http://schemas.microsoft.com/office/drawing/2014/main" id="{F003FA98-763D-0E75-069A-E7144808C077}"/>
              </a:ext>
            </a:extLst>
          </p:cNvPr>
          <p:cNvSpPr/>
          <p:nvPr/>
        </p:nvSpPr>
        <p:spPr>
          <a:xfrm>
            <a:off x="7891273" y="1290260"/>
            <a:ext cx="4300728" cy="5012701"/>
          </a:xfrm>
          <a:prstGeom prst="round2SameRect">
            <a:avLst>
              <a:gd name="adj1" fmla="val 0"/>
              <a:gd name="adj2" fmla="val 0"/>
            </a:avLst>
          </a:prstGeom>
          <a:solidFill>
            <a:srgbClr val="005F4B">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A2C0FC6-EB88-8179-EC8C-FCFECD02FF2C}"/>
              </a:ext>
            </a:extLst>
          </p:cNvPr>
          <p:cNvSpPr txBox="1"/>
          <p:nvPr/>
        </p:nvSpPr>
        <p:spPr>
          <a:xfrm>
            <a:off x="10761813" y="6430418"/>
            <a:ext cx="1457857" cy="261610"/>
          </a:xfrm>
          <a:prstGeom prst="rect">
            <a:avLst/>
          </a:prstGeom>
          <a:noFill/>
        </p:spPr>
        <p:txBody>
          <a:bodyPr wrap="square" rtlCol="0">
            <a:spAutoFit/>
          </a:bodyPr>
          <a:lstStyle/>
          <a:p>
            <a:pPr algn="r"/>
            <a:r>
              <a:rPr lang="en-US" sz="1100" dirty="0"/>
              <a:t>Page </a:t>
            </a:r>
            <a:fld id="{0F7D9BC6-44A7-4B90-808E-CD794EE68CAD}" type="slidenum">
              <a:rPr lang="en-US" sz="1100" smtClean="0"/>
              <a:pPr algn="r"/>
              <a:t>11</a:t>
            </a:fld>
            <a:r>
              <a:rPr lang="en-US" sz="1100" dirty="0"/>
              <a:t> of 18</a:t>
            </a:r>
          </a:p>
        </p:txBody>
      </p:sp>
    </p:spTree>
    <p:extLst>
      <p:ext uri="{BB962C8B-B14F-4D97-AF65-F5344CB8AC3E}">
        <p14:creationId xmlns:p14="http://schemas.microsoft.com/office/powerpoint/2010/main" val="296802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D6E63E-97DA-27CC-0028-11B51444A62E}"/>
              </a:ext>
            </a:extLst>
          </p:cNvPr>
          <p:cNvPicPr>
            <a:picLocks noChangeAspect="1"/>
          </p:cNvPicPr>
          <p:nvPr/>
        </p:nvPicPr>
        <p:blipFill>
          <a:blip r:embed="rId2" cstate="print">
            <a:extLst>
              <a:ext uri="{28A0092B-C50C-407E-A947-70E740481C1C}">
                <a14:useLocalDpi xmlns:a14="http://schemas.microsoft.com/office/drawing/2010/main" val="0"/>
              </a:ext>
            </a:extLst>
          </a:blip>
          <a:srcRect l="21417" r="21417"/>
          <a:stretch/>
        </p:blipFill>
        <p:spPr>
          <a:xfrm>
            <a:off x="0" y="1051868"/>
            <a:ext cx="4300728" cy="5012701"/>
          </a:xfrm>
          <a:prstGeom prst="rect">
            <a:avLst/>
          </a:prstGeom>
          <a:ln>
            <a:noFill/>
          </a:ln>
          <a:effectLst>
            <a:outerShdw blurRad="292100" dist="139700" dir="2700000" algn="tl" rotWithShape="0">
              <a:srgbClr val="333333">
                <a:alpha val="65000"/>
              </a:srgbClr>
            </a:outerShdw>
          </a:effectLst>
        </p:spPr>
      </p:pic>
      <p:sp>
        <p:nvSpPr>
          <p:cNvPr id="13" name="Rectangle 4">
            <a:extLst>
              <a:ext uri="{FF2B5EF4-FFF2-40B4-BE49-F238E27FC236}">
                <a16:creationId xmlns:a16="http://schemas.microsoft.com/office/drawing/2014/main" id="{299495F9-FBFE-536B-95FA-1433F6CA58EA}"/>
              </a:ext>
            </a:extLst>
          </p:cNvPr>
          <p:cNvSpPr/>
          <p:nvPr/>
        </p:nvSpPr>
        <p:spPr>
          <a:xfrm>
            <a:off x="0" y="1051869"/>
            <a:ext cx="4300728" cy="5012701"/>
          </a:xfrm>
          <a:prstGeom prst="round2SameRect">
            <a:avLst>
              <a:gd name="adj1" fmla="val 0"/>
              <a:gd name="adj2" fmla="val 0"/>
            </a:avLst>
          </a:prstGeom>
          <a:solidFill>
            <a:srgbClr val="005F4B">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D6409041-79A2-A29C-3B59-961F785AC0B3}"/>
              </a:ext>
            </a:extLst>
          </p:cNvPr>
          <p:cNvSpPr/>
          <p:nvPr/>
        </p:nvSpPr>
        <p:spPr>
          <a:xfrm>
            <a:off x="-246888" y="134821"/>
            <a:ext cx="9876162" cy="758952"/>
          </a:xfrm>
          <a:prstGeom prst="round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6263"/>
            <a:r>
              <a:rPr lang="en-US" sz="4000" b="1" dirty="0"/>
              <a:t>Calculating your Full Retirement Age (FRA)</a:t>
            </a:r>
            <a:endParaRPr lang="en-US" sz="4000" b="1" i="1" dirty="0">
              <a:solidFill>
                <a:srgbClr val="22DEB1"/>
              </a:solidFill>
              <a:latin typeface="+mj-lt"/>
            </a:endParaRPr>
          </a:p>
        </p:txBody>
      </p:sp>
      <p:graphicFrame>
        <p:nvGraphicFramePr>
          <p:cNvPr id="3" name="Table 2">
            <a:extLst>
              <a:ext uri="{FF2B5EF4-FFF2-40B4-BE49-F238E27FC236}">
                <a16:creationId xmlns:a16="http://schemas.microsoft.com/office/drawing/2014/main" id="{2DC1358C-3688-8FE0-D2EC-6D526DA8311D}"/>
              </a:ext>
            </a:extLst>
          </p:cNvPr>
          <p:cNvGraphicFramePr>
            <a:graphicFrameLocks noGrp="1"/>
          </p:cNvGraphicFramePr>
          <p:nvPr>
            <p:extLst>
              <p:ext uri="{D42A27DB-BD31-4B8C-83A1-F6EECF244321}">
                <p14:modId xmlns:p14="http://schemas.microsoft.com/office/powerpoint/2010/main" val="3561364144"/>
              </p:ext>
            </p:extLst>
          </p:nvPr>
        </p:nvGraphicFramePr>
        <p:xfrm>
          <a:off x="4633841" y="1541669"/>
          <a:ext cx="6652594" cy="4244604"/>
        </p:xfrm>
        <a:graphic>
          <a:graphicData uri="http://schemas.openxmlformats.org/drawingml/2006/table">
            <a:tbl>
              <a:tblPr firstRow="1" bandRow="1">
                <a:tableStyleId>{5C22544A-7EE6-4342-B048-85BDC9FD1C3A}</a:tableStyleId>
              </a:tblPr>
              <a:tblGrid>
                <a:gridCol w="3083341">
                  <a:extLst>
                    <a:ext uri="{9D8B030D-6E8A-4147-A177-3AD203B41FA5}">
                      <a16:colId xmlns:a16="http://schemas.microsoft.com/office/drawing/2014/main" val="3815118564"/>
                    </a:ext>
                  </a:extLst>
                </a:gridCol>
                <a:gridCol w="3569253">
                  <a:extLst>
                    <a:ext uri="{9D8B030D-6E8A-4147-A177-3AD203B41FA5}">
                      <a16:colId xmlns:a16="http://schemas.microsoft.com/office/drawing/2014/main" val="2017922151"/>
                    </a:ext>
                  </a:extLst>
                </a:gridCol>
              </a:tblGrid>
              <a:tr h="469900">
                <a:tc>
                  <a:txBody>
                    <a:bodyPr/>
                    <a:lstStyle/>
                    <a:p>
                      <a:pPr algn="ctr"/>
                      <a:r>
                        <a:rPr lang="en-US" sz="2400" dirty="0">
                          <a:solidFill>
                            <a:schemeClr val="bg1"/>
                          </a:solidFill>
                        </a:rPr>
                        <a:t>Year of birth</a:t>
                      </a:r>
                    </a:p>
                  </a:txBody>
                  <a:tcPr anchor="ctr">
                    <a:solidFill>
                      <a:srgbClr val="19A683"/>
                    </a:solidFill>
                  </a:tcPr>
                </a:tc>
                <a:tc>
                  <a:txBody>
                    <a:bodyPr/>
                    <a:lstStyle/>
                    <a:p>
                      <a:pPr algn="ctr"/>
                      <a:r>
                        <a:rPr lang="en-US" sz="2400" dirty="0">
                          <a:solidFill>
                            <a:schemeClr val="bg1"/>
                          </a:solidFill>
                        </a:rPr>
                        <a:t>Full Retirement Age</a:t>
                      </a:r>
                    </a:p>
                  </a:txBody>
                  <a:tcPr anchor="ctr">
                    <a:solidFill>
                      <a:srgbClr val="005F4B"/>
                    </a:solidFill>
                  </a:tcPr>
                </a:tc>
                <a:extLst>
                  <a:ext uri="{0D108BD9-81ED-4DB2-BD59-A6C34878D82A}">
                    <a16:rowId xmlns:a16="http://schemas.microsoft.com/office/drawing/2014/main" val="1828045738"/>
                  </a:ext>
                </a:extLst>
              </a:tr>
              <a:tr h="471838">
                <a:tc>
                  <a:txBody>
                    <a:bodyPr/>
                    <a:lstStyle/>
                    <a:p>
                      <a:pPr algn="ctr"/>
                      <a:r>
                        <a:rPr lang="en-US" sz="2400" b="1" dirty="0">
                          <a:solidFill>
                            <a:schemeClr val="tx1"/>
                          </a:solidFill>
                        </a:rPr>
                        <a:t>1943-1954</a:t>
                      </a:r>
                    </a:p>
                  </a:txBody>
                  <a:tcPr anchor="ctr">
                    <a:solidFill>
                      <a:srgbClr val="19A683">
                        <a:alpha val="25000"/>
                      </a:srgbClr>
                    </a:solidFill>
                  </a:tcPr>
                </a:tc>
                <a:tc>
                  <a:txBody>
                    <a:bodyPr/>
                    <a:lstStyle/>
                    <a:p>
                      <a:pPr algn="ctr"/>
                      <a:r>
                        <a:rPr lang="en-US" sz="2400" dirty="0">
                          <a:solidFill>
                            <a:schemeClr val="tx1"/>
                          </a:solidFill>
                          <a:latin typeface="+mj-lt"/>
                        </a:rPr>
                        <a:t>66</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1382966"/>
                  </a:ext>
                </a:extLst>
              </a:tr>
              <a:tr h="471838">
                <a:tc>
                  <a:txBody>
                    <a:bodyPr/>
                    <a:lstStyle/>
                    <a:p>
                      <a:pPr algn="ctr"/>
                      <a:r>
                        <a:rPr lang="en-US" sz="2400" b="1" dirty="0">
                          <a:solidFill>
                            <a:schemeClr val="tx1"/>
                          </a:solidFill>
                        </a:rPr>
                        <a:t>1955</a:t>
                      </a:r>
                    </a:p>
                  </a:txBody>
                  <a:tcPr anchor="ctr">
                    <a:solidFill>
                      <a:srgbClr val="19A683">
                        <a:alpha val="25000"/>
                      </a:srgbClr>
                    </a:solidFill>
                  </a:tcPr>
                </a:tc>
                <a:tc>
                  <a:txBody>
                    <a:bodyPr/>
                    <a:lstStyle/>
                    <a:p>
                      <a:pPr algn="ctr"/>
                      <a:r>
                        <a:rPr lang="en-US" sz="2400" dirty="0">
                          <a:solidFill>
                            <a:schemeClr val="tx1"/>
                          </a:solidFill>
                          <a:latin typeface="+mj-lt"/>
                        </a:rPr>
                        <a:t>66 and 2 months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1039344"/>
                  </a:ext>
                </a:extLst>
              </a:tr>
              <a:tr h="471838">
                <a:tc>
                  <a:txBody>
                    <a:bodyPr/>
                    <a:lstStyle/>
                    <a:p>
                      <a:pPr algn="ctr"/>
                      <a:r>
                        <a:rPr lang="en-US" sz="2400" b="1" dirty="0">
                          <a:solidFill>
                            <a:schemeClr val="tx1"/>
                          </a:solidFill>
                        </a:rPr>
                        <a:t>1956</a:t>
                      </a:r>
                    </a:p>
                  </a:txBody>
                  <a:tcPr anchor="ctr">
                    <a:solidFill>
                      <a:srgbClr val="19A683">
                        <a:alpha val="25000"/>
                      </a:srgbClr>
                    </a:solidFill>
                  </a:tcPr>
                </a:tc>
                <a:tc>
                  <a:txBody>
                    <a:bodyPr/>
                    <a:lstStyle/>
                    <a:p>
                      <a:pPr algn="ctr"/>
                      <a:r>
                        <a:rPr lang="en-US" sz="2400" dirty="0">
                          <a:solidFill>
                            <a:schemeClr val="tx1"/>
                          </a:solidFill>
                          <a:latin typeface="+mj-lt"/>
                        </a:rPr>
                        <a:t>66 and 4 months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0444638"/>
                  </a:ext>
                </a:extLst>
              </a:tr>
              <a:tr h="471838">
                <a:tc>
                  <a:txBody>
                    <a:bodyPr/>
                    <a:lstStyle/>
                    <a:p>
                      <a:pPr algn="ctr"/>
                      <a:r>
                        <a:rPr lang="en-US" sz="2400" b="1" dirty="0">
                          <a:solidFill>
                            <a:schemeClr val="tx1"/>
                          </a:solidFill>
                        </a:rPr>
                        <a:t>1957</a:t>
                      </a:r>
                    </a:p>
                  </a:txBody>
                  <a:tcPr anchor="ctr">
                    <a:solidFill>
                      <a:srgbClr val="19A683">
                        <a:alpha val="25000"/>
                      </a:srgbClr>
                    </a:solidFill>
                  </a:tcPr>
                </a:tc>
                <a:tc>
                  <a:txBody>
                    <a:bodyPr/>
                    <a:lstStyle/>
                    <a:p>
                      <a:pPr algn="ctr"/>
                      <a:r>
                        <a:rPr lang="en-US" sz="2400" dirty="0">
                          <a:solidFill>
                            <a:schemeClr val="tx1"/>
                          </a:solidFill>
                          <a:latin typeface="+mj-lt"/>
                        </a:rPr>
                        <a:t>66 and 6 months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0096624"/>
                  </a:ext>
                </a:extLst>
              </a:tr>
              <a:tr h="471838">
                <a:tc>
                  <a:txBody>
                    <a:bodyPr/>
                    <a:lstStyle/>
                    <a:p>
                      <a:pPr algn="ctr"/>
                      <a:r>
                        <a:rPr lang="en-US" sz="2400" b="1" dirty="0">
                          <a:solidFill>
                            <a:schemeClr val="tx1"/>
                          </a:solidFill>
                        </a:rPr>
                        <a:t>1958</a:t>
                      </a:r>
                    </a:p>
                  </a:txBody>
                  <a:tcPr anchor="ctr">
                    <a:solidFill>
                      <a:srgbClr val="19A683">
                        <a:alpha val="25000"/>
                      </a:srgbClr>
                    </a:solidFill>
                  </a:tcPr>
                </a:tc>
                <a:tc>
                  <a:txBody>
                    <a:bodyPr/>
                    <a:lstStyle/>
                    <a:p>
                      <a:pPr algn="ctr"/>
                      <a:r>
                        <a:rPr lang="en-US" sz="2400" dirty="0">
                          <a:solidFill>
                            <a:schemeClr val="tx1"/>
                          </a:solidFill>
                          <a:latin typeface="+mj-lt"/>
                        </a:rPr>
                        <a:t>66 and 8 months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5236020"/>
                  </a:ext>
                </a:extLst>
              </a:tr>
              <a:tr h="471838">
                <a:tc>
                  <a:txBody>
                    <a:bodyPr/>
                    <a:lstStyle/>
                    <a:p>
                      <a:pPr algn="ctr"/>
                      <a:r>
                        <a:rPr lang="en-US" sz="2400" b="1" dirty="0">
                          <a:solidFill>
                            <a:schemeClr val="tx1"/>
                          </a:solidFill>
                        </a:rPr>
                        <a:t>1959</a:t>
                      </a:r>
                    </a:p>
                  </a:txBody>
                  <a:tcPr anchor="ctr">
                    <a:solidFill>
                      <a:srgbClr val="19A683">
                        <a:alpha val="25000"/>
                      </a:srgbClr>
                    </a:solidFill>
                  </a:tcPr>
                </a:tc>
                <a:tc>
                  <a:txBody>
                    <a:bodyPr/>
                    <a:lstStyle/>
                    <a:p>
                      <a:pPr algn="ctr"/>
                      <a:r>
                        <a:rPr lang="en-US" sz="2400" dirty="0">
                          <a:solidFill>
                            <a:schemeClr val="tx1"/>
                          </a:solidFill>
                          <a:latin typeface="+mj-lt"/>
                        </a:rPr>
                        <a:t>66 and 10 months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6317867"/>
                  </a:ext>
                </a:extLst>
              </a:tr>
              <a:tr h="471838">
                <a:tc>
                  <a:txBody>
                    <a:bodyPr/>
                    <a:lstStyle/>
                    <a:p>
                      <a:pPr algn="ctr"/>
                      <a:r>
                        <a:rPr lang="en-US" sz="2400" b="1" dirty="0">
                          <a:solidFill>
                            <a:schemeClr val="tx1"/>
                          </a:solidFill>
                        </a:rPr>
                        <a:t>1960 and later</a:t>
                      </a:r>
                    </a:p>
                  </a:txBody>
                  <a:tcPr anchor="ctr">
                    <a:solidFill>
                      <a:srgbClr val="19A683">
                        <a:alpha val="25000"/>
                      </a:srgbClr>
                    </a:solidFill>
                  </a:tcPr>
                </a:tc>
                <a:tc>
                  <a:txBody>
                    <a:bodyPr/>
                    <a:lstStyle/>
                    <a:p>
                      <a:pPr algn="ctr"/>
                      <a:r>
                        <a:rPr lang="en-US" sz="2400" dirty="0">
                          <a:solidFill>
                            <a:schemeClr val="tx1"/>
                          </a:solidFill>
                          <a:latin typeface="+mj-lt"/>
                        </a:rPr>
                        <a:t>67</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528354385"/>
                  </a:ext>
                </a:extLst>
              </a:tr>
              <a:tr h="471838">
                <a:tc gridSpan="2">
                  <a:txBody>
                    <a:bodyPr/>
                    <a:lstStyle/>
                    <a:p>
                      <a:pPr algn="l"/>
                      <a:r>
                        <a:rPr lang="en-US" sz="1600" dirty="0">
                          <a:solidFill>
                            <a:schemeClr val="tx1"/>
                          </a:solidFill>
                        </a:rPr>
                        <a:t>Note: People born on January 1 of any year, refer to the previous year.</a:t>
                      </a:r>
                    </a:p>
                  </a:txBody>
                  <a:tcPr>
                    <a:solidFill>
                      <a:schemeClr val="bg1">
                        <a:lumMod val="85000"/>
                      </a:schemeClr>
                    </a:solidFill>
                  </a:tcPr>
                </a:tc>
                <a:tc hMerge="1">
                  <a:txBody>
                    <a:bodyPr/>
                    <a:lstStyle/>
                    <a:p>
                      <a:pPr algn="ctr"/>
                      <a:endParaRPr lang="en-US" dirty="0">
                        <a:solidFill>
                          <a:schemeClr val="tx1"/>
                        </a:solidFill>
                      </a:endParaRPr>
                    </a:p>
                  </a:txBody>
                  <a:tcPr>
                    <a:noFill/>
                  </a:tcPr>
                </a:tc>
                <a:extLst>
                  <a:ext uri="{0D108BD9-81ED-4DB2-BD59-A6C34878D82A}">
                    <a16:rowId xmlns:a16="http://schemas.microsoft.com/office/drawing/2014/main" val="1171701657"/>
                  </a:ext>
                </a:extLst>
              </a:tr>
            </a:tbl>
          </a:graphicData>
        </a:graphic>
      </p:graphicFrame>
      <p:sp>
        <p:nvSpPr>
          <p:cNvPr id="2" name="TextBox 1">
            <a:extLst>
              <a:ext uri="{FF2B5EF4-FFF2-40B4-BE49-F238E27FC236}">
                <a16:creationId xmlns:a16="http://schemas.microsoft.com/office/drawing/2014/main" id="{C9C5F050-BF81-5898-7C80-132AA84387C7}"/>
              </a:ext>
            </a:extLst>
          </p:cNvPr>
          <p:cNvSpPr txBox="1"/>
          <p:nvPr/>
        </p:nvSpPr>
        <p:spPr>
          <a:xfrm>
            <a:off x="10761813" y="6430418"/>
            <a:ext cx="1457857" cy="261610"/>
          </a:xfrm>
          <a:prstGeom prst="rect">
            <a:avLst/>
          </a:prstGeom>
          <a:noFill/>
        </p:spPr>
        <p:txBody>
          <a:bodyPr wrap="square" rtlCol="0">
            <a:spAutoFit/>
          </a:bodyPr>
          <a:lstStyle/>
          <a:p>
            <a:pPr algn="r"/>
            <a:r>
              <a:rPr lang="en-US" sz="1100" dirty="0"/>
              <a:t>Page </a:t>
            </a:r>
            <a:fld id="{0F7D9BC6-44A7-4B90-808E-CD794EE68CAD}" type="slidenum">
              <a:rPr lang="en-US" sz="1100" smtClean="0"/>
              <a:pPr algn="r"/>
              <a:t>12</a:t>
            </a:fld>
            <a:r>
              <a:rPr lang="en-US" sz="1100" dirty="0"/>
              <a:t> of 18</a:t>
            </a:r>
          </a:p>
        </p:txBody>
      </p:sp>
    </p:spTree>
    <p:extLst>
      <p:ext uri="{BB962C8B-B14F-4D97-AF65-F5344CB8AC3E}">
        <p14:creationId xmlns:p14="http://schemas.microsoft.com/office/powerpoint/2010/main" val="2655433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84E2F6-519A-5F3A-174E-7C185161C0B1}"/>
              </a:ext>
            </a:extLst>
          </p:cNvPr>
          <p:cNvPicPr>
            <a:picLocks noChangeAspect="1"/>
          </p:cNvPicPr>
          <p:nvPr/>
        </p:nvPicPr>
        <p:blipFill>
          <a:blip r:embed="rId2" cstate="print">
            <a:extLst>
              <a:ext uri="{28A0092B-C50C-407E-A947-70E740481C1C}">
                <a14:useLocalDpi xmlns:a14="http://schemas.microsoft.com/office/drawing/2010/main" val="0"/>
              </a:ext>
            </a:extLst>
          </a:blip>
          <a:srcRect l="21417" r="21417"/>
          <a:stretch/>
        </p:blipFill>
        <p:spPr>
          <a:xfrm>
            <a:off x="7867387" y="1051868"/>
            <a:ext cx="4300728" cy="5012701"/>
          </a:xfrm>
          <a:prstGeom prst="rect">
            <a:avLst/>
          </a:prstGeom>
          <a:ln>
            <a:noFill/>
          </a:ln>
          <a:effectLst>
            <a:outerShdw blurRad="292100" dist="139700" dir="2700000" algn="tl" rotWithShape="0">
              <a:srgbClr val="333333">
                <a:alpha val="65000"/>
              </a:srgbClr>
            </a:outerShdw>
          </a:effectLst>
        </p:spPr>
      </p:pic>
      <p:sp>
        <p:nvSpPr>
          <p:cNvPr id="15" name="Rectangle 4">
            <a:extLst>
              <a:ext uri="{FF2B5EF4-FFF2-40B4-BE49-F238E27FC236}">
                <a16:creationId xmlns:a16="http://schemas.microsoft.com/office/drawing/2014/main" id="{5F465881-D637-D4F0-CBD2-1DA7B12ED3D7}"/>
              </a:ext>
            </a:extLst>
          </p:cNvPr>
          <p:cNvSpPr/>
          <p:nvPr/>
        </p:nvSpPr>
        <p:spPr>
          <a:xfrm>
            <a:off x="7867387" y="1051869"/>
            <a:ext cx="4300728" cy="5012701"/>
          </a:xfrm>
          <a:prstGeom prst="round2SameRect">
            <a:avLst>
              <a:gd name="adj1" fmla="val 0"/>
              <a:gd name="adj2" fmla="val 0"/>
            </a:avLst>
          </a:prstGeom>
          <a:solidFill>
            <a:srgbClr val="005F4B">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D6409041-79A2-A29C-3B59-961F785AC0B3}"/>
              </a:ext>
            </a:extLst>
          </p:cNvPr>
          <p:cNvSpPr/>
          <p:nvPr/>
        </p:nvSpPr>
        <p:spPr>
          <a:xfrm>
            <a:off x="-246888" y="134821"/>
            <a:ext cx="9281160" cy="758952"/>
          </a:xfrm>
          <a:prstGeom prst="round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6263"/>
            <a:r>
              <a:rPr lang="en-US" sz="4000" b="1" dirty="0"/>
              <a:t>Important ages to keep in mind</a:t>
            </a:r>
            <a:endParaRPr lang="en-US" sz="4000" b="1" i="1" dirty="0">
              <a:solidFill>
                <a:srgbClr val="22DEB1"/>
              </a:solidFill>
              <a:latin typeface="+mj-lt"/>
            </a:endParaRPr>
          </a:p>
        </p:txBody>
      </p:sp>
      <p:sp>
        <p:nvSpPr>
          <p:cNvPr id="10" name="Rectángulo: esquinas redondeadas 4">
            <a:extLst>
              <a:ext uri="{FF2B5EF4-FFF2-40B4-BE49-F238E27FC236}">
                <a16:creationId xmlns:a16="http://schemas.microsoft.com/office/drawing/2014/main" id="{840B8F37-2850-E66B-F9AF-A6CAC9A3CE68}"/>
              </a:ext>
            </a:extLst>
          </p:cNvPr>
          <p:cNvSpPr/>
          <p:nvPr/>
        </p:nvSpPr>
        <p:spPr>
          <a:xfrm>
            <a:off x="256724" y="1506828"/>
            <a:ext cx="9506893" cy="1170778"/>
          </a:xfrm>
          <a:prstGeom prst="roundRect">
            <a:avLst>
              <a:gd name="adj" fmla="val 6671"/>
            </a:avLst>
          </a:prstGeom>
          <a:solidFill>
            <a:srgbClr val="19A683"/>
          </a:solidFill>
          <a:ln>
            <a:solidFill>
              <a:srgbClr val="22DEB1"/>
            </a:solidFill>
          </a:ln>
          <a:effectLst>
            <a:outerShdw blurRad="177800"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kern="100" dirty="0">
                <a:solidFill>
                  <a:schemeClr val="bg1"/>
                </a:solidFill>
                <a:ea typeface="Aptos" panose="020B0004020202020204" pitchFamily="34" charset="0"/>
                <a:cs typeface="Times New Roman" panose="02020603050405020304" pitchFamily="18" charset="0"/>
              </a:rPr>
              <a:t>Early retirement</a:t>
            </a:r>
            <a:br>
              <a:rPr lang="en-US" kern="100" dirty="0">
                <a:solidFill>
                  <a:schemeClr val="bg1"/>
                </a:solidFill>
                <a:ea typeface="Aptos" panose="020B0004020202020204" pitchFamily="34" charset="0"/>
                <a:cs typeface="Times New Roman" panose="02020603050405020304" pitchFamily="18" charset="0"/>
              </a:rPr>
            </a:br>
            <a:r>
              <a:rPr lang="en-US" kern="100" dirty="0">
                <a:solidFill>
                  <a:srgbClr val="005240"/>
                </a:solidFill>
                <a:ea typeface="Aptos" panose="020B0004020202020204" pitchFamily="34" charset="0"/>
                <a:cs typeface="Times New Roman" panose="02020603050405020304" pitchFamily="18" charset="0"/>
              </a:rPr>
              <a:t>Age 62</a:t>
            </a:r>
          </a:p>
          <a:p>
            <a:pPr algn="ctr">
              <a:spcAft>
                <a:spcPts val="600"/>
              </a:spcAft>
            </a:pPr>
            <a:r>
              <a:rPr lang="en-US" sz="1400" kern="100" dirty="0">
                <a:solidFill>
                  <a:schemeClr val="bg1"/>
                </a:solidFill>
                <a:ea typeface="Aptos" panose="020B0004020202020204" pitchFamily="34" charset="0"/>
                <a:cs typeface="Times New Roman" panose="02020603050405020304" pitchFamily="18" charset="0"/>
              </a:rPr>
              <a:t>When you can begin receiving Social Security retirement benefits. However, claiming benefits early will lower </a:t>
            </a:r>
            <a:br>
              <a:rPr lang="en-US" sz="1400" kern="100" dirty="0">
                <a:solidFill>
                  <a:schemeClr val="bg1"/>
                </a:solidFill>
                <a:ea typeface="Aptos" panose="020B0004020202020204" pitchFamily="34" charset="0"/>
                <a:cs typeface="Times New Roman" panose="02020603050405020304" pitchFamily="18" charset="0"/>
              </a:rPr>
            </a:br>
            <a:r>
              <a:rPr lang="en-US" sz="1400" kern="100" dirty="0">
                <a:solidFill>
                  <a:schemeClr val="bg1"/>
                </a:solidFill>
                <a:ea typeface="Aptos" panose="020B0004020202020204" pitchFamily="34" charset="0"/>
                <a:cs typeface="Times New Roman" panose="02020603050405020304" pitchFamily="18" charset="0"/>
              </a:rPr>
              <a:t>your monthly amount. </a:t>
            </a:r>
            <a:endParaRPr lang="en-US" kern="100" dirty="0">
              <a:solidFill>
                <a:schemeClr val="bg1"/>
              </a:solidFill>
              <a:ea typeface="Aptos" panose="020B0004020202020204" pitchFamily="34" charset="0"/>
              <a:cs typeface="Times New Roman" panose="02020603050405020304" pitchFamily="18" charset="0"/>
            </a:endParaRPr>
          </a:p>
        </p:txBody>
      </p:sp>
      <p:sp>
        <p:nvSpPr>
          <p:cNvPr id="11" name="Rectángulo: esquinas redondeadas 17">
            <a:extLst>
              <a:ext uri="{FF2B5EF4-FFF2-40B4-BE49-F238E27FC236}">
                <a16:creationId xmlns:a16="http://schemas.microsoft.com/office/drawing/2014/main" id="{1379C81A-13F0-B029-B27C-B7A3FA8E27CE}"/>
              </a:ext>
            </a:extLst>
          </p:cNvPr>
          <p:cNvSpPr/>
          <p:nvPr/>
        </p:nvSpPr>
        <p:spPr>
          <a:xfrm>
            <a:off x="256724" y="3864738"/>
            <a:ext cx="9506893" cy="1440879"/>
          </a:xfrm>
          <a:prstGeom prst="roundRect">
            <a:avLst>
              <a:gd name="adj" fmla="val 6671"/>
            </a:avLst>
          </a:prstGeom>
          <a:solidFill>
            <a:srgbClr val="005240"/>
          </a:solidFill>
          <a:ln>
            <a:solidFill>
              <a:srgbClr val="22DEB1"/>
            </a:solidFill>
          </a:ln>
          <a:effectLst>
            <a:outerShdw blurRad="177800"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b="1" kern="100" dirty="0">
                <a:solidFill>
                  <a:schemeClr val="bg1"/>
                </a:solidFill>
                <a:ea typeface="Aptos" panose="020B0004020202020204" pitchFamily="34" charset="0"/>
                <a:cs typeface="Times New Roman" panose="02020603050405020304" pitchFamily="18" charset="0"/>
              </a:rPr>
              <a:t>Delayed retirement</a:t>
            </a:r>
            <a:br>
              <a:rPr lang="en-US" b="1" kern="100" dirty="0">
                <a:solidFill>
                  <a:schemeClr val="bg1"/>
                </a:solidFill>
                <a:ea typeface="Aptos" panose="020B0004020202020204" pitchFamily="34" charset="0"/>
                <a:cs typeface="Times New Roman" panose="02020603050405020304" pitchFamily="18" charset="0"/>
              </a:rPr>
            </a:br>
            <a:r>
              <a:rPr lang="en-US" kern="100" dirty="0">
                <a:solidFill>
                  <a:srgbClr val="22DEB1"/>
                </a:solidFill>
                <a:ea typeface="Aptos" panose="020B0004020202020204" pitchFamily="34" charset="0"/>
                <a:cs typeface="Times New Roman" panose="02020603050405020304" pitchFamily="18" charset="0"/>
              </a:rPr>
              <a:t>Age 66 or 67 up to age 70: </a:t>
            </a:r>
          </a:p>
          <a:p>
            <a:pPr algn="ctr">
              <a:spcAft>
                <a:spcPts val="600"/>
              </a:spcAft>
            </a:pPr>
            <a:r>
              <a:rPr lang="en-US" sz="1400" kern="100" dirty="0">
                <a:solidFill>
                  <a:schemeClr val="bg1"/>
                </a:solidFill>
                <a:ea typeface="Aptos" panose="020B0004020202020204" pitchFamily="34" charset="0"/>
                <a:cs typeface="Times New Roman" panose="02020603050405020304" pitchFamily="18" charset="0"/>
              </a:rPr>
              <a:t>If you wait until your FRA or later, up to age 70, to claim benefits, you can receive delayed retirement credits and your monthly benefit amount can be higher. Typically, there is </a:t>
            </a:r>
            <a:r>
              <a:rPr lang="en-US" sz="1400" i="1" kern="100" dirty="0">
                <a:solidFill>
                  <a:schemeClr val="bg1"/>
                </a:solidFill>
                <a:ea typeface="Aptos" panose="020B0004020202020204" pitchFamily="34" charset="0"/>
                <a:cs typeface="Times New Roman" panose="02020603050405020304" pitchFamily="18" charset="0"/>
              </a:rPr>
              <a:t>8% added to your benefit</a:t>
            </a:r>
            <a:r>
              <a:rPr lang="en-US" sz="1400" kern="100" dirty="0">
                <a:solidFill>
                  <a:schemeClr val="bg1"/>
                </a:solidFill>
                <a:ea typeface="Aptos" panose="020B0004020202020204" pitchFamily="34" charset="0"/>
                <a:cs typeface="Times New Roman" panose="02020603050405020304" pitchFamily="18" charset="0"/>
              </a:rPr>
              <a:t> for each full year you delay receiving Social Security benefits beyond full retirement age. You will not receive a higher amount by waiting to claim benefits after age 70.</a:t>
            </a:r>
            <a:endParaRPr lang="en-US" kern="100" dirty="0">
              <a:solidFill>
                <a:schemeClr val="bg1"/>
              </a:solidFill>
              <a:ea typeface="Aptos" panose="020B0004020202020204" pitchFamily="34" charset="0"/>
              <a:cs typeface="Times New Roman" panose="02020603050405020304" pitchFamily="18" charset="0"/>
            </a:endParaRPr>
          </a:p>
        </p:txBody>
      </p:sp>
      <p:sp>
        <p:nvSpPr>
          <p:cNvPr id="2" name="Rectángulo: esquinas redondeadas 10">
            <a:extLst>
              <a:ext uri="{FF2B5EF4-FFF2-40B4-BE49-F238E27FC236}">
                <a16:creationId xmlns:a16="http://schemas.microsoft.com/office/drawing/2014/main" id="{B11B0615-7AC0-0746-E772-2C04DE8A913B}"/>
              </a:ext>
            </a:extLst>
          </p:cNvPr>
          <p:cNvSpPr/>
          <p:nvPr/>
        </p:nvSpPr>
        <p:spPr>
          <a:xfrm>
            <a:off x="256724" y="2792063"/>
            <a:ext cx="9506893" cy="961969"/>
          </a:xfrm>
          <a:prstGeom prst="roundRect">
            <a:avLst>
              <a:gd name="adj" fmla="val 6671"/>
            </a:avLst>
          </a:prstGeom>
          <a:solidFill>
            <a:srgbClr val="005F4B"/>
          </a:solidFill>
          <a:ln>
            <a:solidFill>
              <a:srgbClr val="22DEB1"/>
            </a:solidFill>
          </a:ln>
          <a:effectLst>
            <a:outerShdw blurRad="177800" dist="762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kern="100" dirty="0">
                <a:solidFill>
                  <a:schemeClr val="bg1"/>
                </a:solidFill>
                <a:ea typeface="Aptos" panose="020B0004020202020204" pitchFamily="34" charset="0"/>
                <a:cs typeface="Times New Roman" panose="02020603050405020304" pitchFamily="18" charset="0"/>
              </a:rPr>
              <a:t>Full Retirement Age </a:t>
            </a:r>
            <a:r>
              <a:rPr lang="en-US" sz="1600" kern="100" dirty="0">
                <a:solidFill>
                  <a:schemeClr val="bg1"/>
                </a:solidFill>
                <a:ea typeface="Aptos" panose="020B0004020202020204" pitchFamily="34" charset="0"/>
                <a:cs typeface="Times New Roman" panose="02020603050405020304" pitchFamily="18" charset="0"/>
              </a:rPr>
              <a:t>(FRA)</a:t>
            </a:r>
            <a:br>
              <a:rPr lang="en-US" b="1" kern="100" dirty="0">
                <a:solidFill>
                  <a:schemeClr val="bg1"/>
                </a:solidFill>
                <a:ea typeface="Aptos" panose="020B0004020202020204" pitchFamily="34" charset="0"/>
                <a:cs typeface="Times New Roman" panose="02020603050405020304" pitchFamily="18" charset="0"/>
              </a:rPr>
            </a:br>
            <a:r>
              <a:rPr lang="en-US" kern="100" dirty="0">
                <a:solidFill>
                  <a:srgbClr val="22DEB1"/>
                </a:solidFill>
                <a:ea typeface="Aptos" panose="020B0004020202020204" pitchFamily="34" charset="0"/>
                <a:cs typeface="Times New Roman" panose="02020603050405020304" pitchFamily="18" charset="0"/>
              </a:rPr>
              <a:t>Age 66 or 67 </a:t>
            </a:r>
            <a:r>
              <a:rPr lang="en-US" sz="1600" kern="100" dirty="0">
                <a:solidFill>
                  <a:srgbClr val="22DEB1"/>
                </a:solidFill>
                <a:ea typeface="Aptos" panose="020B0004020202020204" pitchFamily="34" charset="0"/>
                <a:cs typeface="Times New Roman" panose="02020603050405020304" pitchFamily="18" charset="0"/>
              </a:rPr>
              <a:t>(depending on your birthday)</a:t>
            </a:r>
          </a:p>
          <a:p>
            <a:pPr algn="ctr">
              <a:spcAft>
                <a:spcPts val="600"/>
              </a:spcAft>
            </a:pPr>
            <a:r>
              <a:rPr lang="en-US" sz="1400" kern="100" dirty="0">
                <a:solidFill>
                  <a:schemeClr val="bg1"/>
                </a:solidFill>
                <a:ea typeface="Aptos" panose="020B0004020202020204" pitchFamily="34" charset="0"/>
                <a:cs typeface="Times New Roman" panose="02020603050405020304" pitchFamily="18" charset="0"/>
              </a:rPr>
              <a:t>When you become eligible for full benefits. </a:t>
            </a:r>
            <a:endParaRPr lang="en-US" kern="100" dirty="0">
              <a:solidFill>
                <a:schemeClr val="bg1"/>
              </a:solidFill>
              <a:ea typeface="Aptos" panose="020B0004020202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5FB2BBA6-33A8-8AAD-AB22-F3CD60A78944}"/>
              </a:ext>
            </a:extLst>
          </p:cNvPr>
          <p:cNvSpPr/>
          <p:nvPr/>
        </p:nvSpPr>
        <p:spPr>
          <a:xfrm>
            <a:off x="860737" y="5629301"/>
            <a:ext cx="9674181" cy="758953"/>
          </a:xfrm>
          <a:prstGeom prst="rect">
            <a:avLst/>
          </a:prstGeom>
          <a:solidFill>
            <a:srgbClr val="00584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kern="100" dirty="0">
                <a:solidFill>
                  <a:schemeClr val="bg1"/>
                </a:solidFill>
                <a:latin typeface="+mj-lt"/>
                <a:ea typeface="Aptos" panose="020B0004020202020204" pitchFamily="34" charset="0"/>
                <a:cs typeface="Times New Roman" panose="02020603050405020304" pitchFamily="18" charset="0"/>
              </a:rPr>
              <a:t>When you’re ready to apply for benefits, you can make an appointment to visit a Social Security office, call toll free, or apply online. Visit</a:t>
            </a:r>
            <a:r>
              <a:rPr lang="en-US" b="1" kern="100" dirty="0">
                <a:solidFill>
                  <a:schemeClr val="bg1"/>
                </a:solidFill>
                <a:latin typeface="+mj-lt"/>
                <a:ea typeface="Aptos" panose="020B0004020202020204" pitchFamily="34" charset="0"/>
                <a:cs typeface="Times New Roman" panose="02020603050405020304" pitchFamily="18" charset="0"/>
              </a:rPr>
              <a:t> ssa.gov </a:t>
            </a:r>
            <a:r>
              <a:rPr lang="en-US" kern="100" dirty="0">
                <a:solidFill>
                  <a:schemeClr val="bg1"/>
                </a:solidFill>
                <a:latin typeface="+mj-lt"/>
                <a:ea typeface="Aptos" panose="020B0004020202020204" pitchFamily="34" charset="0"/>
                <a:cs typeface="Times New Roman" panose="02020603050405020304" pitchFamily="18" charset="0"/>
              </a:rPr>
              <a:t>for more information on how to apply for benefits.</a:t>
            </a:r>
            <a:endParaRPr lang="en-US" sz="1600" kern="100" dirty="0">
              <a:solidFill>
                <a:schemeClr val="bg1"/>
              </a:solidFill>
              <a:latin typeface="+mj-lt"/>
              <a:ea typeface="Aptos" panose="020B0004020202020204" pitchFamily="34" charset="0"/>
              <a:cs typeface="Times New Roman" panose="02020603050405020304" pitchFamily="18" charset="0"/>
            </a:endParaRPr>
          </a:p>
        </p:txBody>
      </p:sp>
      <p:cxnSp>
        <p:nvCxnSpPr>
          <p:cNvPr id="7" name="Connector: Elbow 6">
            <a:extLst>
              <a:ext uri="{FF2B5EF4-FFF2-40B4-BE49-F238E27FC236}">
                <a16:creationId xmlns:a16="http://schemas.microsoft.com/office/drawing/2014/main" id="{A73AB4EB-538B-9D79-E164-127003C8816A}"/>
              </a:ext>
            </a:extLst>
          </p:cNvPr>
          <p:cNvCxnSpPr>
            <a:cxnSpLocks/>
            <a:stCxn id="2" idx="3"/>
            <a:endCxn id="14" idx="3"/>
          </p:cNvCxnSpPr>
          <p:nvPr/>
        </p:nvCxnSpPr>
        <p:spPr>
          <a:xfrm>
            <a:off x="9763617" y="3273048"/>
            <a:ext cx="771301" cy="2735730"/>
          </a:xfrm>
          <a:prstGeom prst="bentConnector3">
            <a:avLst>
              <a:gd name="adj1" fmla="val 245327"/>
            </a:avLst>
          </a:prstGeom>
          <a:ln w="38100">
            <a:solidFill>
              <a:srgbClr val="19A68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810948E-EEE9-C565-25DC-8D4722C70AC7}"/>
              </a:ext>
            </a:extLst>
          </p:cNvPr>
          <p:cNvSpPr txBox="1"/>
          <p:nvPr/>
        </p:nvSpPr>
        <p:spPr>
          <a:xfrm>
            <a:off x="10761813" y="6430418"/>
            <a:ext cx="1457857" cy="261610"/>
          </a:xfrm>
          <a:prstGeom prst="rect">
            <a:avLst/>
          </a:prstGeom>
          <a:noFill/>
        </p:spPr>
        <p:txBody>
          <a:bodyPr wrap="square" rtlCol="0">
            <a:spAutoFit/>
          </a:bodyPr>
          <a:lstStyle/>
          <a:p>
            <a:pPr algn="r"/>
            <a:r>
              <a:rPr lang="en-US" sz="1100" dirty="0"/>
              <a:t>Page </a:t>
            </a:r>
            <a:fld id="{0F7D9BC6-44A7-4B90-808E-CD794EE68CAD}" type="slidenum">
              <a:rPr lang="en-US" sz="1100" smtClean="0"/>
              <a:pPr algn="r"/>
              <a:t>13</a:t>
            </a:fld>
            <a:r>
              <a:rPr lang="en-US" sz="1100" dirty="0"/>
              <a:t> of 18</a:t>
            </a:r>
          </a:p>
        </p:txBody>
      </p:sp>
    </p:spTree>
    <p:extLst>
      <p:ext uri="{BB962C8B-B14F-4D97-AF65-F5344CB8AC3E}">
        <p14:creationId xmlns:p14="http://schemas.microsoft.com/office/powerpoint/2010/main" val="163469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500"/>
                            </p:stCondLst>
                            <p:childTnLst>
                              <p:par>
                                <p:cTn id="27" presetID="22" presetClass="entr" presetSubtype="2"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21E993C-0C38-6D4E-7524-9394C6108BD5}"/>
              </a:ext>
            </a:extLst>
          </p:cNvPr>
          <p:cNvGrpSpPr/>
          <p:nvPr/>
        </p:nvGrpSpPr>
        <p:grpSpPr>
          <a:xfrm>
            <a:off x="213501" y="245625"/>
            <a:ext cx="6917964" cy="1019175"/>
            <a:chOff x="4343400" y="1743075"/>
            <a:chExt cx="6917964" cy="1019175"/>
          </a:xfrm>
        </p:grpSpPr>
        <p:sp>
          <p:nvSpPr>
            <p:cNvPr id="20" name="Rectangle 19">
              <a:extLst>
                <a:ext uri="{FF2B5EF4-FFF2-40B4-BE49-F238E27FC236}">
                  <a16:creationId xmlns:a16="http://schemas.microsoft.com/office/drawing/2014/main" id="{B50E56CC-74B5-8D1C-96B2-3764563F13C9}"/>
                </a:ext>
              </a:extLst>
            </p:cNvPr>
            <p:cNvSpPr/>
            <p:nvPr/>
          </p:nvSpPr>
          <p:spPr>
            <a:xfrm>
              <a:off x="4343400" y="1743075"/>
              <a:ext cx="990600" cy="1019175"/>
            </a:xfrm>
            <a:prstGeom prst="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4</a:t>
              </a:r>
            </a:p>
          </p:txBody>
        </p:sp>
        <p:sp>
          <p:nvSpPr>
            <p:cNvPr id="21" name="TextBox 20">
              <a:extLst>
                <a:ext uri="{FF2B5EF4-FFF2-40B4-BE49-F238E27FC236}">
                  <a16:creationId xmlns:a16="http://schemas.microsoft.com/office/drawing/2014/main" id="{D639CF28-AF57-512C-1A0D-0574BE7414AA}"/>
                </a:ext>
              </a:extLst>
            </p:cNvPr>
            <p:cNvSpPr txBox="1"/>
            <p:nvPr/>
          </p:nvSpPr>
          <p:spPr>
            <a:xfrm>
              <a:off x="5543132" y="1898719"/>
              <a:ext cx="5718232" cy="707886"/>
            </a:xfrm>
            <a:prstGeom prst="rect">
              <a:avLst/>
            </a:prstGeom>
            <a:noFill/>
          </p:spPr>
          <p:txBody>
            <a:bodyPr wrap="none" rtlCol="0">
              <a:spAutoFit/>
            </a:bodyPr>
            <a:lstStyle/>
            <a:p>
              <a:r>
                <a:rPr lang="en-US" sz="4000" b="1" dirty="0">
                  <a:solidFill>
                    <a:srgbClr val="005F4B"/>
                  </a:solidFill>
                </a:rPr>
                <a:t>How to maximize benefits</a:t>
              </a:r>
            </a:p>
          </p:txBody>
        </p:sp>
      </p:grpSp>
      <p:pic>
        <p:nvPicPr>
          <p:cNvPr id="22" name="Picture 21">
            <a:extLst>
              <a:ext uri="{FF2B5EF4-FFF2-40B4-BE49-F238E27FC236}">
                <a16:creationId xmlns:a16="http://schemas.microsoft.com/office/drawing/2014/main" id="{B23284E6-55A6-31DB-EEF1-5127EB3FD5CF}"/>
              </a:ext>
            </a:extLst>
          </p:cNvPr>
          <p:cNvPicPr>
            <a:picLocks noChangeAspect="1"/>
          </p:cNvPicPr>
          <p:nvPr/>
        </p:nvPicPr>
        <p:blipFill>
          <a:blip r:embed="rId2" cstate="print">
            <a:extLst>
              <a:ext uri="{28A0092B-C50C-407E-A947-70E740481C1C}">
                <a14:useLocalDpi xmlns:a14="http://schemas.microsoft.com/office/drawing/2010/main" val="0"/>
              </a:ext>
            </a:extLst>
          </a:blip>
          <a:srcRect l="21359" r="21359"/>
          <a:stretch/>
        </p:blipFill>
        <p:spPr>
          <a:xfrm>
            <a:off x="7891273" y="1290261"/>
            <a:ext cx="4300728" cy="5012701"/>
          </a:xfrm>
          <a:prstGeom prst="rect">
            <a:avLst/>
          </a:prstGeom>
          <a:ln>
            <a:noFill/>
          </a:ln>
          <a:effectLst>
            <a:outerShdw blurRad="292100" dist="139700" dir="2700000" algn="tl" rotWithShape="0">
              <a:srgbClr val="333333">
                <a:alpha val="65000"/>
              </a:srgbClr>
            </a:outerShdw>
          </a:effectLst>
        </p:spPr>
      </p:pic>
      <p:sp>
        <p:nvSpPr>
          <p:cNvPr id="23" name="Rectangle 4">
            <a:extLst>
              <a:ext uri="{FF2B5EF4-FFF2-40B4-BE49-F238E27FC236}">
                <a16:creationId xmlns:a16="http://schemas.microsoft.com/office/drawing/2014/main" id="{F003FA98-763D-0E75-069A-E7144808C077}"/>
              </a:ext>
            </a:extLst>
          </p:cNvPr>
          <p:cNvSpPr/>
          <p:nvPr/>
        </p:nvSpPr>
        <p:spPr>
          <a:xfrm>
            <a:off x="7891273" y="1290261"/>
            <a:ext cx="4300728" cy="5012701"/>
          </a:xfrm>
          <a:prstGeom prst="round2SameRect">
            <a:avLst>
              <a:gd name="adj1" fmla="val 0"/>
              <a:gd name="adj2" fmla="val 0"/>
            </a:avLst>
          </a:prstGeom>
          <a:solidFill>
            <a:srgbClr val="005F4B">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2DA83DF-3875-53B8-36F7-B71AE2123280}"/>
              </a:ext>
            </a:extLst>
          </p:cNvPr>
          <p:cNvSpPr txBox="1"/>
          <p:nvPr/>
        </p:nvSpPr>
        <p:spPr>
          <a:xfrm>
            <a:off x="414669" y="1811473"/>
            <a:ext cx="7119987" cy="2816156"/>
          </a:xfrm>
          <a:prstGeom prst="rect">
            <a:avLst/>
          </a:prstGeom>
          <a:noFill/>
        </p:spPr>
        <p:txBody>
          <a:bodyPr wrap="square">
            <a:spAutoFit/>
          </a:bodyPr>
          <a:lstStyle/>
          <a:p>
            <a:pPr marL="0" marR="0">
              <a:spcBef>
                <a:spcPts val="0"/>
              </a:spcBef>
            </a:pPr>
            <a:r>
              <a:rPr lang="en-US" sz="2400" b="1" kern="100" dirty="0">
                <a:solidFill>
                  <a:srgbClr val="00604B"/>
                </a:solidFill>
                <a:effectLst/>
                <a:ea typeface="Aptos" panose="020B0004020202020204" pitchFamily="34" charset="0"/>
                <a:cs typeface="Times New Roman" panose="02020603050405020304" pitchFamily="18" charset="0"/>
              </a:rPr>
              <a:t>Stay in the workforce for at least 35 years</a:t>
            </a:r>
            <a:endParaRPr lang="en-US" sz="2400" kern="100" dirty="0">
              <a:solidFill>
                <a:srgbClr val="00604B"/>
              </a:solidFill>
              <a:effectLst/>
              <a:ea typeface="Aptos" panose="020B0004020202020204" pitchFamily="34" charset="0"/>
              <a:cs typeface="Times New Roman" panose="02020603050405020304" pitchFamily="18" charset="0"/>
            </a:endParaRPr>
          </a:p>
          <a:p>
            <a:pPr marL="0" marR="0">
              <a:spcBef>
                <a:spcPts val="0"/>
              </a:spcBef>
              <a:spcAft>
                <a:spcPts val="1800"/>
              </a:spcAft>
            </a:pPr>
            <a:r>
              <a:rPr lang="en-US" sz="1800" kern="100" dirty="0">
                <a:effectLst/>
                <a:ea typeface="Aptos" panose="020B0004020202020204" pitchFamily="34" charset="0"/>
                <a:cs typeface="Times New Roman" panose="02020603050405020304" pitchFamily="18" charset="0"/>
              </a:rPr>
              <a:t>Since Social Security benefits are based on your earnings from the 35 highest income years, staying in the workforce for at least that timeframe can help boost your monthly amount. </a:t>
            </a:r>
          </a:p>
          <a:p>
            <a:pPr marL="0" marR="0">
              <a:spcBef>
                <a:spcPts val="0"/>
              </a:spcBef>
            </a:pPr>
            <a:r>
              <a:rPr lang="en-US" sz="2400" b="1" kern="100" dirty="0">
                <a:solidFill>
                  <a:srgbClr val="00604B"/>
                </a:solidFill>
                <a:effectLst/>
                <a:ea typeface="Aptos" panose="020B0004020202020204" pitchFamily="34" charset="0"/>
                <a:cs typeface="Times New Roman" panose="02020603050405020304" pitchFamily="18" charset="0"/>
              </a:rPr>
              <a:t>Delay claiming Social Security until your Full Retirement Age</a:t>
            </a:r>
            <a:endParaRPr lang="en-US" sz="2400" kern="100" dirty="0">
              <a:solidFill>
                <a:srgbClr val="00604B"/>
              </a:solidFill>
              <a:effectLst/>
              <a:ea typeface="Aptos" panose="020B0004020202020204" pitchFamily="34" charset="0"/>
              <a:cs typeface="Times New Roman" panose="02020603050405020304" pitchFamily="18" charset="0"/>
            </a:endParaRPr>
          </a:p>
          <a:p>
            <a:pPr marL="0" marR="0">
              <a:spcBef>
                <a:spcPts val="0"/>
              </a:spcBef>
              <a:spcAft>
                <a:spcPts val="600"/>
              </a:spcAft>
            </a:pPr>
            <a:r>
              <a:rPr lang="en-US" sz="1800" kern="100" dirty="0">
                <a:effectLst/>
                <a:ea typeface="Aptos" panose="020B0004020202020204" pitchFamily="34" charset="0"/>
                <a:cs typeface="Times New Roman" panose="02020603050405020304" pitchFamily="18" charset="0"/>
              </a:rPr>
              <a:t>Claiming Social Security benefits before your full retirement age (FRA) can reduce your benefit amount by as much as 30%. </a:t>
            </a:r>
          </a:p>
        </p:txBody>
      </p:sp>
      <p:cxnSp>
        <p:nvCxnSpPr>
          <p:cNvPr id="9" name="Connector: Elbow 8">
            <a:extLst>
              <a:ext uri="{FF2B5EF4-FFF2-40B4-BE49-F238E27FC236}">
                <a16:creationId xmlns:a16="http://schemas.microsoft.com/office/drawing/2014/main" id="{89966A38-2066-078F-E3D8-88CF28F68437}"/>
              </a:ext>
            </a:extLst>
          </p:cNvPr>
          <p:cNvCxnSpPr>
            <a:cxnSpLocks/>
            <a:stCxn id="2" idx="3"/>
            <a:endCxn id="3" idx="3"/>
          </p:cNvCxnSpPr>
          <p:nvPr/>
        </p:nvCxnSpPr>
        <p:spPr>
          <a:xfrm>
            <a:off x="7534656" y="3219551"/>
            <a:ext cx="2064543" cy="2289162"/>
          </a:xfrm>
          <a:prstGeom prst="bentConnector3">
            <a:avLst>
              <a:gd name="adj1" fmla="val 163522"/>
            </a:avLst>
          </a:prstGeom>
          <a:ln w="38100">
            <a:solidFill>
              <a:srgbClr val="19A68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DD20FF9-F1ED-9E53-E32A-690B413A4C62}"/>
              </a:ext>
            </a:extLst>
          </p:cNvPr>
          <p:cNvSpPr/>
          <p:nvPr/>
        </p:nvSpPr>
        <p:spPr>
          <a:xfrm>
            <a:off x="2578768" y="5198152"/>
            <a:ext cx="7020431" cy="621121"/>
          </a:xfrm>
          <a:prstGeom prst="rect">
            <a:avLst/>
          </a:prstGeom>
          <a:solidFill>
            <a:srgbClr val="00584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kern="100" dirty="0">
                <a:ea typeface="Aptos" panose="020B0004020202020204" pitchFamily="34" charset="0"/>
                <a:cs typeface="Times New Roman" panose="02020603050405020304" pitchFamily="18" charset="0"/>
              </a:rPr>
              <a:t>Typically, a person can receive the largest benefit amount by waiting </a:t>
            </a:r>
            <a:br>
              <a:rPr lang="en-US" kern="100" dirty="0">
                <a:ea typeface="Aptos" panose="020B0004020202020204" pitchFamily="34" charset="0"/>
                <a:cs typeface="Times New Roman" panose="02020603050405020304" pitchFamily="18" charset="0"/>
              </a:rPr>
            </a:br>
            <a:r>
              <a:rPr lang="en-US" kern="100" dirty="0">
                <a:ea typeface="Aptos" panose="020B0004020202020204" pitchFamily="34" charset="0"/>
                <a:cs typeface="Times New Roman" panose="02020603050405020304" pitchFamily="18" charset="0"/>
              </a:rPr>
              <a:t>until age 70 to claim retirement benefits.</a:t>
            </a:r>
            <a:endParaRPr lang="en-US" sz="16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545F05A-C5A4-FF3F-E576-965161AF5404}"/>
              </a:ext>
            </a:extLst>
          </p:cNvPr>
          <p:cNvSpPr txBox="1"/>
          <p:nvPr/>
        </p:nvSpPr>
        <p:spPr>
          <a:xfrm>
            <a:off x="10761813" y="6430418"/>
            <a:ext cx="1457857" cy="261610"/>
          </a:xfrm>
          <a:prstGeom prst="rect">
            <a:avLst/>
          </a:prstGeom>
          <a:noFill/>
        </p:spPr>
        <p:txBody>
          <a:bodyPr wrap="square" rtlCol="0">
            <a:spAutoFit/>
          </a:bodyPr>
          <a:lstStyle/>
          <a:p>
            <a:pPr algn="r"/>
            <a:r>
              <a:rPr lang="en-US" sz="1100" dirty="0"/>
              <a:t>Page </a:t>
            </a:r>
            <a:fld id="{0F7D9BC6-44A7-4B90-808E-CD794EE68CAD}" type="slidenum">
              <a:rPr lang="en-US" sz="1100" smtClean="0"/>
              <a:pPr algn="r"/>
              <a:t>14</a:t>
            </a:fld>
            <a:r>
              <a:rPr lang="en-US" sz="1100" dirty="0"/>
              <a:t> of 18</a:t>
            </a:r>
          </a:p>
        </p:txBody>
      </p:sp>
    </p:spTree>
    <p:extLst>
      <p:ext uri="{BB962C8B-B14F-4D97-AF65-F5344CB8AC3E}">
        <p14:creationId xmlns:p14="http://schemas.microsoft.com/office/powerpoint/2010/main" val="222899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1000"/>
                                        <p:tgtEl>
                                          <p:spTgt spid="2">
                                            <p:txEl>
                                              <p:pRg st="2" end="2"/>
                                            </p:txEl>
                                          </p:spTgt>
                                        </p:tgtEl>
                                      </p:cBhvr>
                                    </p:animEffect>
                                    <p:anim calcmode="lin" valueType="num">
                                      <p:cBhvr>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1000"/>
                                        <p:tgtEl>
                                          <p:spTgt spid="2">
                                            <p:txEl>
                                              <p:pRg st="3" end="3"/>
                                            </p:txEl>
                                          </p:spTgt>
                                        </p:tgtEl>
                                      </p:cBhvr>
                                    </p:animEffect>
                                    <p:anim calcmode="lin" valueType="num">
                                      <p:cBhvr>
                                        <p:cTn id="2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1000"/>
                                        <p:tgtEl>
                                          <p:spTgt spid="9"/>
                                        </p:tgtEl>
                                      </p:cBhvr>
                                    </p:animEffect>
                                  </p:childTnLst>
                                </p:cTn>
                              </p:par>
                            </p:childTnLst>
                          </p:cTn>
                        </p:par>
                        <p:par>
                          <p:cTn id="30" fill="hold">
                            <p:stCondLst>
                              <p:cond delay="3000"/>
                            </p:stCondLst>
                            <p:childTnLst>
                              <p:par>
                                <p:cTn id="31" presetID="22" presetClass="entr" presetSubtype="2"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right)">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EA1A9-744F-A461-C064-E3FF9A5EEA97}"/>
              </a:ext>
            </a:extLst>
          </p:cNvPr>
          <p:cNvPicPr>
            <a:picLocks noChangeAspect="1"/>
          </p:cNvPicPr>
          <p:nvPr/>
        </p:nvPicPr>
        <p:blipFill>
          <a:blip r:embed="rId2" cstate="print">
            <a:extLst>
              <a:ext uri="{28A0092B-C50C-407E-A947-70E740481C1C}">
                <a14:useLocalDpi xmlns:a14="http://schemas.microsoft.com/office/drawing/2010/main" val="0"/>
              </a:ext>
            </a:extLst>
          </a:blip>
          <a:srcRect l="23267" r="23267"/>
          <a:stretch/>
        </p:blipFill>
        <p:spPr>
          <a:xfrm>
            <a:off x="0" y="0"/>
            <a:ext cx="5497776" cy="6858000"/>
          </a:xfrm>
          <a:prstGeom prst="rect">
            <a:avLst/>
          </a:prstGeom>
        </p:spPr>
      </p:pic>
      <p:sp>
        <p:nvSpPr>
          <p:cNvPr id="5" name="Rectangle 4">
            <a:extLst>
              <a:ext uri="{FF2B5EF4-FFF2-40B4-BE49-F238E27FC236}">
                <a16:creationId xmlns:a16="http://schemas.microsoft.com/office/drawing/2014/main" id="{C75C3D5A-85CB-AC4C-8D38-FD2F19B2B1EB}"/>
              </a:ext>
            </a:extLst>
          </p:cNvPr>
          <p:cNvSpPr/>
          <p:nvPr/>
        </p:nvSpPr>
        <p:spPr>
          <a:xfrm>
            <a:off x="817" y="2668"/>
            <a:ext cx="5497776" cy="6855332"/>
          </a:xfrm>
          <a:prstGeom prst="round2SameRect">
            <a:avLst>
              <a:gd name="adj1" fmla="val 0"/>
              <a:gd name="adj2" fmla="val 0"/>
            </a:avLst>
          </a:prstGeom>
          <a:solidFill>
            <a:srgbClr val="005F4B">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F7291A-EACF-F68B-EF31-9515AB7610A5}"/>
              </a:ext>
            </a:extLst>
          </p:cNvPr>
          <p:cNvSpPr txBox="1"/>
          <p:nvPr/>
        </p:nvSpPr>
        <p:spPr>
          <a:xfrm>
            <a:off x="5705228" y="1837591"/>
            <a:ext cx="6276286" cy="2923877"/>
          </a:xfrm>
          <a:prstGeom prst="rect">
            <a:avLst/>
          </a:prstGeom>
          <a:noFill/>
        </p:spPr>
        <p:txBody>
          <a:bodyPr wrap="square">
            <a:spAutoFit/>
          </a:bodyPr>
          <a:lstStyle/>
          <a:p>
            <a:r>
              <a:rPr lang="en-US" sz="2400" b="1" dirty="0">
                <a:solidFill>
                  <a:srgbClr val="00604B"/>
                </a:solidFill>
              </a:rPr>
              <a:t>Consider a spousal benefits strategy</a:t>
            </a:r>
            <a:endParaRPr lang="en-US" sz="2400" dirty="0">
              <a:solidFill>
                <a:srgbClr val="00604B"/>
              </a:solidFill>
            </a:endParaRPr>
          </a:p>
          <a:p>
            <a:pPr>
              <a:spcAft>
                <a:spcPts val="1200"/>
              </a:spcAft>
            </a:pPr>
            <a:r>
              <a:rPr lang="en-US" dirty="0"/>
              <a:t>Married couples may benefit from claiming spousal benefits, where they can receive up to 50% of their spouse’s benefit amount. </a:t>
            </a:r>
          </a:p>
          <a:p>
            <a:r>
              <a:rPr lang="en-US" sz="2400" b="1" dirty="0">
                <a:solidFill>
                  <a:srgbClr val="00604B"/>
                </a:solidFill>
              </a:rPr>
              <a:t>Suspend Social Security benefits temporarily</a:t>
            </a:r>
            <a:endParaRPr lang="en-US" sz="2400" dirty="0">
              <a:solidFill>
                <a:srgbClr val="00604B"/>
              </a:solidFill>
            </a:endParaRPr>
          </a:p>
          <a:p>
            <a:pPr>
              <a:spcAft>
                <a:spcPts val="1200"/>
              </a:spcAft>
            </a:pPr>
            <a:r>
              <a:rPr lang="en-US" dirty="0"/>
              <a:t>If it’s been less than a year since you began receiving retirement benefits, you can suspend your benefit, pay back any payments you have received, and file again later, which could increase your benefit amount when you do begin receiving payments again.</a:t>
            </a:r>
          </a:p>
        </p:txBody>
      </p:sp>
      <p:sp>
        <p:nvSpPr>
          <p:cNvPr id="16" name="TextBox 15">
            <a:extLst>
              <a:ext uri="{FF2B5EF4-FFF2-40B4-BE49-F238E27FC236}">
                <a16:creationId xmlns:a16="http://schemas.microsoft.com/office/drawing/2014/main" id="{C8F68575-F4D9-FB8C-4CD4-20AC67E0EA5D}"/>
              </a:ext>
            </a:extLst>
          </p:cNvPr>
          <p:cNvSpPr txBox="1"/>
          <p:nvPr/>
        </p:nvSpPr>
        <p:spPr>
          <a:xfrm>
            <a:off x="0" y="6596390"/>
            <a:ext cx="5498592" cy="261610"/>
          </a:xfrm>
          <a:prstGeom prst="rect">
            <a:avLst/>
          </a:prstGeom>
          <a:noFill/>
        </p:spPr>
        <p:txBody>
          <a:bodyPr wrap="square" rtlCol="0">
            <a:spAutoFit/>
          </a:bodyPr>
          <a:lstStyle/>
          <a:p>
            <a:r>
              <a:rPr lang="en-US" sz="1100" kern="1200" dirty="0">
                <a:solidFill>
                  <a:schemeClr val="bg1"/>
                </a:solidFill>
                <a:effectLst/>
                <a:latin typeface="+mn-lt"/>
                <a:ea typeface="+mn-ea"/>
                <a:cs typeface="+mn-cs"/>
              </a:rPr>
              <a:t>39162Z</a:t>
            </a:r>
          </a:p>
        </p:txBody>
      </p:sp>
      <p:sp>
        <p:nvSpPr>
          <p:cNvPr id="2" name="TextBox 1">
            <a:extLst>
              <a:ext uri="{FF2B5EF4-FFF2-40B4-BE49-F238E27FC236}">
                <a16:creationId xmlns:a16="http://schemas.microsoft.com/office/drawing/2014/main" id="{46586B10-4D76-D569-EDA6-D517CAF32461}"/>
              </a:ext>
            </a:extLst>
          </p:cNvPr>
          <p:cNvSpPr txBox="1"/>
          <p:nvPr/>
        </p:nvSpPr>
        <p:spPr>
          <a:xfrm>
            <a:off x="10761813" y="6430418"/>
            <a:ext cx="1457857" cy="261610"/>
          </a:xfrm>
          <a:prstGeom prst="rect">
            <a:avLst/>
          </a:prstGeom>
          <a:noFill/>
        </p:spPr>
        <p:txBody>
          <a:bodyPr wrap="square" rtlCol="0">
            <a:spAutoFit/>
          </a:bodyPr>
          <a:lstStyle/>
          <a:p>
            <a:pPr algn="r"/>
            <a:r>
              <a:rPr lang="en-US" sz="1100" dirty="0"/>
              <a:t>Page </a:t>
            </a:r>
            <a:fld id="{0F7D9BC6-44A7-4B90-808E-CD794EE68CAD}" type="slidenum">
              <a:rPr lang="en-US" sz="1100" smtClean="0"/>
              <a:pPr algn="r"/>
              <a:t>15</a:t>
            </a:fld>
            <a:r>
              <a:rPr lang="en-US" sz="1100" dirty="0"/>
              <a:t> of 18</a:t>
            </a:r>
          </a:p>
        </p:txBody>
      </p:sp>
    </p:spTree>
    <p:extLst>
      <p:ext uri="{BB962C8B-B14F-4D97-AF65-F5344CB8AC3E}">
        <p14:creationId xmlns:p14="http://schemas.microsoft.com/office/powerpoint/2010/main" val="194127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EA1A9-744F-A461-C064-E3FF9A5EEA97}"/>
              </a:ext>
            </a:extLst>
          </p:cNvPr>
          <p:cNvPicPr>
            <a:picLocks noChangeAspect="1"/>
          </p:cNvPicPr>
          <p:nvPr/>
        </p:nvPicPr>
        <p:blipFill>
          <a:blip r:embed="rId2" cstate="print">
            <a:extLst>
              <a:ext uri="{28A0092B-C50C-407E-A947-70E740481C1C}">
                <a14:useLocalDpi xmlns:a14="http://schemas.microsoft.com/office/drawing/2010/main" val="0"/>
              </a:ext>
            </a:extLst>
          </a:blip>
          <a:srcRect r="291" b="15906"/>
          <a:stretch/>
        </p:blipFill>
        <p:spPr>
          <a:xfrm>
            <a:off x="0" y="0"/>
            <a:ext cx="12191999" cy="6858000"/>
          </a:xfrm>
          <a:prstGeom prst="rect">
            <a:avLst/>
          </a:prstGeom>
        </p:spPr>
      </p:pic>
      <p:sp>
        <p:nvSpPr>
          <p:cNvPr id="5" name="Rectangle 4">
            <a:extLst>
              <a:ext uri="{FF2B5EF4-FFF2-40B4-BE49-F238E27FC236}">
                <a16:creationId xmlns:a16="http://schemas.microsoft.com/office/drawing/2014/main" id="{C75C3D5A-85CB-AC4C-8D38-FD2F19B2B1EB}"/>
              </a:ext>
            </a:extLst>
          </p:cNvPr>
          <p:cNvSpPr/>
          <p:nvPr/>
        </p:nvSpPr>
        <p:spPr>
          <a:xfrm>
            <a:off x="0" y="2668"/>
            <a:ext cx="12192000" cy="6855332"/>
          </a:xfrm>
          <a:prstGeom prst="round2SameRect">
            <a:avLst>
              <a:gd name="adj1" fmla="val 0"/>
              <a:gd name="adj2" fmla="val 0"/>
            </a:avLst>
          </a:prstGeom>
          <a:solidFill>
            <a:srgbClr val="005F4B">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8F68575-F4D9-FB8C-4CD4-20AC67E0EA5D}"/>
              </a:ext>
            </a:extLst>
          </p:cNvPr>
          <p:cNvSpPr txBox="1"/>
          <p:nvPr/>
        </p:nvSpPr>
        <p:spPr>
          <a:xfrm>
            <a:off x="10919619" y="6596390"/>
            <a:ext cx="1272380" cy="261610"/>
          </a:xfrm>
          <a:prstGeom prst="rect">
            <a:avLst/>
          </a:prstGeom>
          <a:noFill/>
        </p:spPr>
        <p:txBody>
          <a:bodyPr wrap="square" rtlCol="0">
            <a:spAutoFit/>
          </a:bodyPr>
          <a:lstStyle/>
          <a:p>
            <a:pPr algn="r"/>
            <a:r>
              <a:rPr lang="en-US" sz="1100" kern="1200" dirty="0">
                <a:solidFill>
                  <a:schemeClr val="bg1"/>
                </a:solidFill>
                <a:effectLst/>
                <a:latin typeface="+mn-lt"/>
                <a:ea typeface="+mn-ea"/>
                <a:cs typeface="+mn-cs"/>
              </a:rPr>
              <a:t>PRT 6-25</a:t>
            </a:r>
          </a:p>
        </p:txBody>
      </p:sp>
      <p:sp>
        <p:nvSpPr>
          <p:cNvPr id="3" name="TextBox 2">
            <a:extLst>
              <a:ext uri="{FF2B5EF4-FFF2-40B4-BE49-F238E27FC236}">
                <a16:creationId xmlns:a16="http://schemas.microsoft.com/office/drawing/2014/main" id="{14F7291A-EACF-F68B-EF31-9515AB7610A5}"/>
              </a:ext>
            </a:extLst>
          </p:cNvPr>
          <p:cNvSpPr txBox="1"/>
          <p:nvPr/>
        </p:nvSpPr>
        <p:spPr>
          <a:xfrm>
            <a:off x="727811" y="1292057"/>
            <a:ext cx="10736375" cy="4014945"/>
          </a:xfrm>
          <a:prstGeom prst="rect">
            <a:avLst/>
          </a:prstGeom>
          <a:noFill/>
        </p:spPr>
        <p:txBody>
          <a:bodyPr wrap="square">
            <a:spAutoFit/>
          </a:bodyPr>
          <a:lstStyle/>
          <a:p>
            <a:pPr algn="ctr">
              <a:lnSpc>
                <a:spcPct val="107000"/>
              </a:lnSpc>
              <a:spcAft>
                <a:spcPts val="800"/>
              </a:spcAft>
            </a:pPr>
            <a:r>
              <a:rPr lang="en-US" sz="4000" kern="100" dirty="0">
                <a:solidFill>
                  <a:schemeClr val="bg1"/>
                </a:solidFill>
                <a:ea typeface="Aptos" panose="020B0004020202020204" pitchFamily="34" charset="0"/>
                <a:cs typeface="Times New Roman" panose="02020603050405020304" pitchFamily="18" charset="0"/>
              </a:rPr>
              <a:t>As you gain a better understanding of the role </a:t>
            </a:r>
            <a:r>
              <a:rPr lang="en-US" sz="4000" b="1" kern="100" dirty="0">
                <a:solidFill>
                  <a:srgbClr val="22DEB1"/>
                </a:solidFill>
                <a:ea typeface="Aptos" panose="020B0004020202020204" pitchFamily="34" charset="0"/>
                <a:cs typeface="Times New Roman" panose="02020603050405020304" pitchFamily="18" charset="0"/>
              </a:rPr>
              <a:t>Social Security, retirement savings accounts, investments, and annuities </a:t>
            </a:r>
            <a:r>
              <a:rPr lang="en-US" sz="4000" kern="100" dirty="0">
                <a:solidFill>
                  <a:schemeClr val="bg1"/>
                </a:solidFill>
                <a:ea typeface="Aptos" panose="020B0004020202020204" pitchFamily="34" charset="0"/>
                <a:cs typeface="Times New Roman" panose="02020603050405020304" pitchFamily="18" charset="0"/>
              </a:rPr>
              <a:t>can play in a retirement plan, you can work with your financial professional to determine the best approach to help you achieve your financial goals.</a:t>
            </a:r>
          </a:p>
        </p:txBody>
      </p:sp>
      <p:sp>
        <p:nvSpPr>
          <p:cNvPr id="2" name="TextBox 1">
            <a:extLst>
              <a:ext uri="{FF2B5EF4-FFF2-40B4-BE49-F238E27FC236}">
                <a16:creationId xmlns:a16="http://schemas.microsoft.com/office/drawing/2014/main" id="{BDBEA2CC-7E6F-7D11-9D53-66C42E842C33}"/>
              </a:ext>
            </a:extLst>
          </p:cNvPr>
          <p:cNvSpPr txBox="1"/>
          <p:nvPr/>
        </p:nvSpPr>
        <p:spPr>
          <a:xfrm>
            <a:off x="1" y="6596390"/>
            <a:ext cx="1731948" cy="261610"/>
          </a:xfrm>
          <a:prstGeom prst="rect">
            <a:avLst/>
          </a:prstGeom>
          <a:noFill/>
        </p:spPr>
        <p:txBody>
          <a:bodyPr wrap="square" rtlCol="0">
            <a:spAutoFit/>
          </a:bodyPr>
          <a:lstStyle/>
          <a:p>
            <a:r>
              <a:rPr lang="en-US" sz="1100" kern="1200" dirty="0">
                <a:solidFill>
                  <a:schemeClr val="bg1"/>
                </a:solidFill>
                <a:effectLst/>
                <a:latin typeface="+mn-lt"/>
                <a:ea typeface="+mn-ea"/>
                <a:cs typeface="+mn-cs"/>
              </a:rPr>
              <a:t>39162Z</a:t>
            </a:r>
          </a:p>
        </p:txBody>
      </p:sp>
      <p:sp>
        <p:nvSpPr>
          <p:cNvPr id="6" name="TextBox 5">
            <a:extLst>
              <a:ext uri="{FF2B5EF4-FFF2-40B4-BE49-F238E27FC236}">
                <a16:creationId xmlns:a16="http://schemas.microsoft.com/office/drawing/2014/main" id="{B34C15D5-E98D-4B2B-CD8A-2D015F669CA4}"/>
              </a:ext>
            </a:extLst>
          </p:cNvPr>
          <p:cNvSpPr txBox="1"/>
          <p:nvPr/>
        </p:nvSpPr>
        <p:spPr>
          <a:xfrm>
            <a:off x="10761813" y="6430418"/>
            <a:ext cx="1457857" cy="261610"/>
          </a:xfrm>
          <a:prstGeom prst="rect">
            <a:avLst/>
          </a:prstGeom>
          <a:noFill/>
        </p:spPr>
        <p:txBody>
          <a:bodyPr wrap="square" rtlCol="0">
            <a:spAutoFit/>
          </a:bodyPr>
          <a:lstStyle/>
          <a:p>
            <a:pPr algn="r"/>
            <a:r>
              <a:rPr lang="en-US" sz="1100" dirty="0">
                <a:solidFill>
                  <a:schemeClr val="bg1"/>
                </a:solidFill>
              </a:rPr>
              <a:t>Page </a:t>
            </a:r>
            <a:fld id="{0F7D9BC6-44A7-4B90-808E-CD794EE68CAD}" type="slidenum">
              <a:rPr lang="en-US" sz="1100" smtClean="0">
                <a:solidFill>
                  <a:schemeClr val="bg1"/>
                </a:solidFill>
              </a:rPr>
              <a:pPr algn="r"/>
              <a:t>16</a:t>
            </a:fld>
            <a:r>
              <a:rPr lang="en-US" sz="1100" dirty="0">
                <a:solidFill>
                  <a:schemeClr val="bg1"/>
                </a:solidFill>
              </a:rPr>
              <a:t> of 18</a:t>
            </a:r>
          </a:p>
        </p:txBody>
      </p:sp>
    </p:spTree>
    <p:extLst>
      <p:ext uri="{BB962C8B-B14F-4D97-AF65-F5344CB8AC3E}">
        <p14:creationId xmlns:p14="http://schemas.microsoft.com/office/powerpoint/2010/main" val="206563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721A16E-89D0-CAAD-344D-3D1BEAFCCD8F}"/>
              </a:ext>
            </a:extLst>
          </p:cNvPr>
          <p:cNvPicPr>
            <a:picLocks noChangeAspect="1"/>
          </p:cNvPicPr>
          <p:nvPr/>
        </p:nvPicPr>
        <p:blipFill>
          <a:blip r:embed="rId2" cstate="print">
            <a:extLst>
              <a:ext uri="{28A0092B-C50C-407E-A947-70E740481C1C}">
                <a14:useLocalDpi xmlns:a14="http://schemas.microsoft.com/office/drawing/2010/main" val="0"/>
              </a:ext>
            </a:extLst>
          </a:blip>
          <a:srcRect r="291" b="15906"/>
          <a:stretch/>
        </p:blipFill>
        <p:spPr>
          <a:xfrm>
            <a:off x="0" y="0"/>
            <a:ext cx="12191999" cy="6858000"/>
          </a:xfrm>
          <a:prstGeom prst="rect">
            <a:avLst/>
          </a:prstGeom>
        </p:spPr>
      </p:pic>
      <p:sp>
        <p:nvSpPr>
          <p:cNvPr id="23" name="Rectangle 22">
            <a:extLst>
              <a:ext uri="{FF2B5EF4-FFF2-40B4-BE49-F238E27FC236}">
                <a16:creationId xmlns:a16="http://schemas.microsoft.com/office/drawing/2014/main" id="{AA961FF9-0580-C962-8B6B-8BA8852B1E67}"/>
              </a:ext>
            </a:extLst>
          </p:cNvPr>
          <p:cNvSpPr/>
          <p:nvPr/>
        </p:nvSpPr>
        <p:spPr>
          <a:xfrm>
            <a:off x="0" y="0"/>
            <a:ext cx="12206776" cy="6858000"/>
          </a:xfrm>
          <a:prstGeom prst="rect">
            <a:avLst/>
          </a:prstGeom>
          <a:gradFill>
            <a:gsLst>
              <a:gs pos="3000">
                <a:srgbClr val="005F4B">
                  <a:alpha val="50000"/>
                </a:srgbClr>
              </a:gs>
              <a:gs pos="41000">
                <a:srgbClr val="005F4B">
                  <a:alpha val="50000"/>
                </a:srgbClr>
              </a:gs>
              <a:gs pos="73000">
                <a:srgbClr val="005F4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38CC1B44-B116-1360-BB65-F943FB313BE2}"/>
              </a:ext>
            </a:extLst>
          </p:cNvPr>
          <p:cNvSpPr txBox="1"/>
          <p:nvPr/>
        </p:nvSpPr>
        <p:spPr>
          <a:xfrm>
            <a:off x="10919619" y="6596390"/>
            <a:ext cx="1272380" cy="261610"/>
          </a:xfrm>
          <a:prstGeom prst="rect">
            <a:avLst/>
          </a:prstGeom>
          <a:noFill/>
        </p:spPr>
        <p:txBody>
          <a:bodyPr wrap="square" rtlCol="0">
            <a:spAutoFit/>
          </a:bodyPr>
          <a:lstStyle/>
          <a:p>
            <a:pPr algn="r"/>
            <a:r>
              <a:rPr lang="en-US" sz="1100" kern="1200" dirty="0">
                <a:solidFill>
                  <a:schemeClr val="bg1"/>
                </a:solidFill>
                <a:effectLst/>
                <a:latin typeface="+mn-lt"/>
                <a:ea typeface="+mn-ea"/>
                <a:cs typeface="+mn-cs"/>
              </a:rPr>
              <a:t>PRT 6-25</a:t>
            </a:r>
          </a:p>
        </p:txBody>
      </p:sp>
      <p:sp>
        <p:nvSpPr>
          <p:cNvPr id="25" name="TextBox 24">
            <a:extLst>
              <a:ext uri="{FF2B5EF4-FFF2-40B4-BE49-F238E27FC236}">
                <a16:creationId xmlns:a16="http://schemas.microsoft.com/office/drawing/2014/main" id="{B064F9AA-7C3F-57B2-683C-66685CE4D580}"/>
              </a:ext>
            </a:extLst>
          </p:cNvPr>
          <p:cNvSpPr txBox="1"/>
          <p:nvPr/>
        </p:nvSpPr>
        <p:spPr>
          <a:xfrm>
            <a:off x="1" y="6596390"/>
            <a:ext cx="1731948" cy="261610"/>
          </a:xfrm>
          <a:prstGeom prst="rect">
            <a:avLst/>
          </a:prstGeom>
          <a:noFill/>
        </p:spPr>
        <p:txBody>
          <a:bodyPr wrap="square" rtlCol="0">
            <a:spAutoFit/>
          </a:bodyPr>
          <a:lstStyle/>
          <a:p>
            <a:r>
              <a:rPr lang="en-US" sz="1100" kern="1200" dirty="0">
                <a:solidFill>
                  <a:schemeClr val="bg1"/>
                </a:solidFill>
                <a:effectLst/>
                <a:latin typeface="+mn-lt"/>
                <a:ea typeface="+mn-ea"/>
                <a:cs typeface="+mn-cs"/>
              </a:rPr>
              <a:t>39162Z</a:t>
            </a:r>
          </a:p>
        </p:txBody>
      </p:sp>
      <p:sp>
        <p:nvSpPr>
          <p:cNvPr id="26" name="TextBox 25">
            <a:extLst>
              <a:ext uri="{FF2B5EF4-FFF2-40B4-BE49-F238E27FC236}">
                <a16:creationId xmlns:a16="http://schemas.microsoft.com/office/drawing/2014/main" id="{00DF50A9-0B33-7EA5-1B6E-0381A656CDE4}"/>
              </a:ext>
            </a:extLst>
          </p:cNvPr>
          <p:cNvSpPr txBox="1"/>
          <p:nvPr/>
        </p:nvSpPr>
        <p:spPr>
          <a:xfrm>
            <a:off x="10761813" y="6430418"/>
            <a:ext cx="1457857" cy="261610"/>
          </a:xfrm>
          <a:prstGeom prst="rect">
            <a:avLst/>
          </a:prstGeom>
          <a:noFill/>
        </p:spPr>
        <p:txBody>
          <a:bodyPr wrap="square" rtlCol="0">
            <a:spAutoFit/>
          </a:bodyPr>
          <a:lstStyle/>
          <a:p>
            <a:pPr algn="r"/>
            <a:r>
              <a:rPr lang="en-US" sz="1100" dirty="0">
                <a:solidFill>
                  <a:schemeClr val="bg1"/>
                </a:solidFill>
              </a:rPr>
              <a:t>Page </a:t>
            </a:r>
            <a:fld id="{0F7D9BC6-44A7-4B90-808E-CD794EE68CAD}" type="slidenum">
              <a:rPr lang="en-US" sz="1100" smtClean="0">
                <a:solidFill>
                  <a:schemeClr val="bg1"/>
                </a:solidFill>
              </a:rPr>
              <a:pPr algn="r"/>
              <a:t>17</a:t>
            </a:fld>
            <a:r>
              <a:rPr lang="en-US" sz="1100" dirty="0">
                <a:solidFill>
                  <a:schemeClr val="bg1"/>
                </a:solidFill>
              </a:rPr>
              <a:t> of 18</a:t>
            </a:r>
          </a:p>
        </p:txBody>
      </p:sp>
      <p:grpSp>
        <p:nvGrpSpPr>
          <p:cNvPr id="27" name="Group 26">
            <a:extLst>
              <a:ext uri="{FF2B5EF4-FFF2-40B4-BE49-F238E27FC236}">
                <a16:creationId xmlns:a16="http://schemas.microsoft.com/office/drawing/2014/main" id="{AA576308-C6FC-D7BC-C66C-4655357E697C}"/>
              </a:ext>
            </a:extLst>
          </p:cNvPr>
          <p:cNvGrpSpPr/>
          <p:nvPr/>
        </p:nvGrpSpPr>
        <p:grpSpPr>
          <a:xfrm>
            <a:off x="207293" y="182880"/>
            <a:ext cx="10647941" cy="2677886"/>
            <a:chOff x="207293" y="182880"/>
            <a:chExt cx="10647941" cy="2677886"/>
          </a:xfrm>
        </p:grpSpPr>
        <p:sp>
          <p:nvSpPr>
            <p:cNvPr id="28" name="Rectangle 27">
              <a:extLst>
                <a:ext uri="{FF2B5EF4-FFF2-40B4-BE49-F238E27FC236}">
                  <a16:creationId xmlns:a16="http://schemas.microsoft.com/office/drawing/2014/main" id="{7335BCA0-AD6C-2334-17B2-C34AAB9B4A63}"/>
                </a:ext>
              </a:extLst>
            </p:cNvPr>
            <p:cNvSpPr/>
            <p:nvPr/>
          </p:nvSpPr>
          <p:spPr>
            <a:xfrm>
              <a:off x="222069" y="182880"/>
              <a:ext cx="10633165" cy="26778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2F22663-A7CE-FDB2-D781-01010A6799FD}"/>
                </a:ext>
              </a:extLst>
            </p:cNvPr>
            <p:cNvSpPr txBox="1"/>
            <p:nvPr/>
          </p:nvSpPr>
          <p:spPr>
            <a:xfrm>
              <a:off x="207293" y="339634"/>
              <a:ext cx="3633187" cy="1077218"/>
            </a:xfrm>
            <a:prstGeom prst="rect">
              <a:avLst/>
            </a:prstGeom>
            <a:noFill/>
          </p:spPr>
          <p:txBody>
            <a:bodyPr wrap="square" rtlCol="0">
              <a:spAutoFit/>
            </a:bodyPr>
            <a:lstStyle/>
            <a:p>
              <a:pPr algn="ctr"/>
              <a:r>
                <a:rPr lang="en-US" sz="3200" b="1" dirty="0">
                  <a:solidFill>
                    <a:srgbClr val="00604B"/>
                  </a:solidFill>
                </a:rPr>
                <a:t>Over $127.1 billion</a:t>
              </a:r>
              <a:r>
                <a:rPr lang="en-US" sz="3200" b="1" baseline="30000" dirty="0">
                  <a:solidFill>
                    <a:srgbClr val="00604B"/>
                  </a:solidFill>
                </a:rPr>
                <a:t>1</a:t>
              </a:r>
            </a:p>
            <a:p>
              <a:pPr algn="ctr"/>
              <a:r>
                <a:rPr lang="en-US" sz="1600" dirty="0">
                  <a:solidFill>
                    <a:srgbClr val="19A683"/>
                  </a:solidFill>
                </a:rPr>
                <a:t>Total assets under Sammons </a:t>
              </a:r>
              <a:br>
                <a:rPr lang="en-US" sz="1600" dirty="0">
                  <a:solidFill>
                    <a:srgbClr val="19A683"/>
                  </a:solidFill>
                </a:rPr>
              </a:br>
              <a:r>
                <a:rPr lang="en-US" sz="1600" dirty="0">
                  <a:solidFill>
                    <a:srgbClr val="19A683"/>
                  </a:solidFill>
                </a:rPr>
                <a:t>Financial Group Management</a:t>
              </a:r>
            </a:p>
          </p:txBody>
        </p:sp>
        <p:sp>
          <p:nvSpPr>
            <p:cNvPr id="30" name="TextBox 29">
              <a:extLst>
                <a:ext uri="{FF2B5EF4-FFF2-40B4-BE49-F238E27FC236}">
                  <a16:creationId xmlns:a16="http://schemas.microsoft.com/office/drawing/2014/main" id="{BE9E01C2-9624-BA8F-E5B0-BD319E05970A}"/>
                </a:ext>
              </a:extLst>
            </p:cNvPr>
            <p:cNvSpPr txBox="1"/>
            <p:nvPr/>
          </p:nvSpPr>
          <p:spPr>
            <a:xfrm>
              <a:off x="222069" y="1610022"/>
              <a:ext cx="3633187" cy="1077218"/>
            </a:xfrm>
            <a:prstGeom prst="rect">
              <a:avLst/>
            </a:prstGeom>
            <a:noFill/>
          </p:spPr>
          <p:txBody>
            <a:bodyPr wrap="square" rtlCol="0">
              <a:spAutoFit/>
            </a:bodyPr>
            <a:lstStyle/>
            <a:p>
              <a:pPr algn="ctr"/>
              <a:r>
                <a:rPr lang="en-US" sz="3200" b="1" dirty="0">
                  <a:solidFill>
                    <a:srgbClr val="00604B"/>
                  </a:solidFill>
                </a:rPr>
                <a:t>Over $44.4 billion</a:t>
              </a:r>
              <a:r>
                <a:rPr lang="en-US" sz="3200" b="1" baseline="30000" dirty="0">
                  <a:solidFill>
                    <a:srgbClr val="00604B"/>
                  </a:solidFill>
                </a:rPr>
                <a:t>2</a:t>
              </a:r>
            </a:p>
            <a:p>
              <a:pPr algn="ctr"/>
              <a:r>
                <a:rPr lang="en-US" sz="1600" dirty="0">
                  <a:solidFill>
                    <a:srgbClr val="19A683"/>
                  </a:solidFill>
                </a:rPr>
                <a:t>North American life and</a:t>
              </a:r>
              <a:br>
                <a:rPr lang="en-US" sz="1600" dirty="0">
                  <a:solidFill>
                    <a:srgbClr val="19A683"/>
                  </a:solidFill>
                </a:rPr>
              </a:br>
              <a:r>
                <a:rPr lang="en-US" sz="1600" dirty="0">
                  <a:solidFill>
                    <a:srgbClr val="19A683"/>
                  </a:solidFill>
                </a:rPr>
                <a:t>annuity total assets</a:t>
              </a:r>
            </a:p>
          </p:txBody>
        </p:sp>
        <p:sp>
          <p:nvSpPr>
            <p:cNvPr id="31" name="TextBox 30">
              <a:extLst>
                <a:ext uri="{FF2B5EF4-FFF2-40B4-BE49-F238E27FC236}">
                  <a16:creationId xmlns:a16="http://schemas.microsoft.com/office/drawing/2014/main" id="{FA16E25C-10D0-4926-4591-9252D2249616}"/>
                </a:ext>
              </a:extLst>
            </p:cNvPr>
            <p:cNvSpPr txBox="1"/>
            <p:nvPr/>
          </p:nvSpPr>
          <p:spPr>
            <a:xfrm>
              <a:off x="3855256" y="339634"/>
              <a:ext cx="3603635" cy="1077218"/>
            </a:xfrm>
            <a:prstGeom prst="rect">
              <a:avLst/>
            </a:prstGeom>
            <a:noFill/>
          </p:spPr>
          <p:txBody>
            <a:bodyPr wrap="square" rtlCol="0">
              <a:spAutoFit/>
            </a:bodyPr>
            <a:lstStyle/>
            <a:p>
              <a:pPr algn="ctr"/>
              <a:r>
                <a:rPr lang="en-US" sz="3200" b="1" dirty="0">
                  <a:solidFill>
                    <a:srgbClr val="00604B"/>
                  </a:solidFill>
                </a:rPr>
                <a:t>Over $119.6 billion</a:t>
              </a:r>
              <a:r>
                <a:rPr lang="en-US" sz="3200" b="1" baseline="30000" dirty="0">
                  <a:solidFill>
                    <a:srgbClr val="00604B"/>
                  </a:solidFill>
                </a:rPr>
                <a:t>1</a:t>
              </a:r>
            </a:p>
            <a:p>
              <a:pPr algn="ctr"/>
              <a:r>
                <a:rPr lang="en-US" sz="1600" dirty="0">
                  <a:solidFill>
                    <a:srgbClr val="19A683"/>
                  </a:solidFill>
                </a:rPr>
                <a:t>Sammons Financial Group </a:t>
              </a:r>
              <a:br>
                <a:rPr lang="en-US" sz="1600" dirty="0">
                  <a:solidFill>
                    <a:srgbClr val="19A683"/>
                  </a:solidFill>
                </a:rPr>
              </a:br>
              <a:r>
                <a:rPr lang="en-US" sz="1600" dirty="0">
                  <a:solidFill>
                    <a:srgbClr val="19A683"/>
                  </a:solidFill>
                </a:rPr>
                <a:t>total liabilities</a:t>
              </a:r>
            </a:p>
          </p:txBody>
        </p:sp>
        <p:sp>
          <p:nvSpPr>
            <p:cNvPr id="32" name="TextBox 31">
              <a:extLst>
                <a:ext uri="{FF2B5EF4-FFF2-40B4-BE49-F238E27FC236}">
                  <a16:creationId xmlns:a16="http://schemas.microsoft.com/office/drawing/2014/main" id="{BB231CDD-E420-DEEC-E814-930C684EC6AD}"/>
                </a:ext>
              </a:extLst>
            </p:cNvPr>
            <p:cNvSpPr txBox="1"/>
            <p:nvPr/>
          </p:nvSpPr>
          <p:spPr>
            <a:xfrm>
              <a:off x="3870032" y="1610022"/>
              <a:ext cx="3539713" cy="1077218"/>
            </a:xfrm>
            <a:prstGeom prst="rect">
              <a:avLst/>
            </a:prstGeom>
            <a:noFill/>
          </p:spPr>
          <p:txBody>
            <a:bodyPr wrap="square" rtlCol="0">
              <a:spAutoFit/>
            </a:bodyPr>
            <a:lstStyle/>
            <a:p>
              <a:pPr algn="ctr"/>
              <a:r>
                <a:rPr lang="en-US" sz="3200" b="1" dirty="0">
                  <a:solidFill>
                    <a:srgbClr val="00604B"/>
                  </a:solidFill>
                </a:rPr>
                <a:t>Over $41.9 billion</a:t>
              </a:r>
              <a:r>
                <a:rPr lang="en-US" sz="3200" b="1" baseline="30000" dirty="0">
                  <a:solidFill>
                    <a:srgbClr val="00604B"/>
                  </a:solidFill>
                </a:rPr>
                <a:t>2</a:t>
              </a:r>
            </a:p>
            <a:p>
              <a:pPr algn="ctr"/>
              <a:r>
                <a:rPr lang="en-US" sz="1600" dirty="0">
                  <a:solidFill>
                    <a:srgbClr val="19A683"/>
                  </a:solidFill>
                </a:rPr>
                <a:t>North American life and</a:t>
              </a:r>
              <a:br>
                <a:rPr lang="en-US" sz="1600" dirty="0">
                  <a:solidFill>
                    <a:srgbClr val="19A683"/>
                  </a:solidFill>
                </a:rPr>
              </a:br>
              <a:r>
                <a:rPr lang="en-US" sz="1600" dirty="0">
                  <a:solidFill>
                    <a:srgbClr val="19A683"/>
                  </a:solidFill>
                </a:rPr>
                <a:t>annuity total liabilities</a:t>
              </a:r>
            </a:p>
          </p:txBody>
        </p:sp>
        <p:pic>
          <p:nvPicPr>
            <p:cNvPr id="33" name="Picture 32" descr="A black background with a black square&#10;&#10;Description automatically generated with medium confidence">
              <a:extLst>
                <a:ext uri="{FF2B5EF4-FFF2-40B4-BE49-F238E27FC236}">
                  <a16:creationId xmlns:a16="http://schemas.microsoft.com/office/drawing/2014/main" id="{56AFB0FD-E40A-8139-D5C2-2591AE831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523" y="447782"/>
              <a:ext cx="3241263" cy="799365"/>
            </a:xfrm>
            <a:prstGeom prst="rect">
              <a:avLst/>
            </a:prstGeom>
          </p:spPr>
        </p:pic>
        <p:pic>
          <p:nvPicPr>
            <p:cNvPr id="34" name="Picture 33">
              <a:extLst>
                <a:ext uri="{FF2B5EF4-FFF2-40B4-BE49-F238E27FC236}">
                  <a16:creationId xmlns:a16="http://schemas.microsoft.com/office/drawing/2014/main" id="{09E6FAFC-DFD9-E083-A3D4-F60566263C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54289" y="1566778"/>
              <a:ext cx="3247990" cy="1237681"/>
            </a:xfrm>
            <a:prstGeom prst="rect">
              <a:avLst/>
            </a:prstGeom>
          </p:spPr>
        </p:pic>
        <p:cxnSp>
          <p:nvCxnSpPr>
            <p:cNvPr id="35" name="Straight Connector 34">
              <a:extLst>
                <a:ext uri="{FF2B5EF4-FFF2-40B4-BE49-F238E27FC236}">
                  <a16:creationId xmlns:a16="http://schemas.microsoft.com/office/drawing/2014/main" id="{29177428-148A-05AD-8605-CBDCDE8D03A2}"/>
                </a:ext>
              </a:extLst>
            </p:cNvPr>
            <p:cNvCxnSpPr>
              <a:cxnSpLocks/>
            </p:cNvCxnSpPr>
            <p:nvPr/>
          </p:nvCxnSpPr>
          <p:spPr>
            <a:xfrm flipV="1">
              <a:off x="326571" y="1512051"/>
              <a:ext cx="10424160" cy="9772"/>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C8E90DE-DB45-F460-4769-F16049D82BF5}"/>
                </a:ext>
              </a:extLst>
            </p:cNvPr>
            <p:cNvCxnSpPr/>
            <p:nvPr/>
          </p:nvCxnSpPr>
          <p:spPr>
            <a:xfrm>
              <a:off x="3840480" y="339633"/>
              <a:ext cx="0" cy="1097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A2132C3-B958-B899-1523-222E3EA418FC}"/>
                </a:ext>
              </a:extLst>
            </p:cNvPr>
            <p:cNvCxnSpPr/>
            <p:nvPr/>
          </p:nvCxnSpPr>
          <p:spPr>
            <a:xfrm>
              <a:off x="3840480" y="1628587"/>
              <a:ext cx="0" cy="1097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726E99FD-4C03-1017-0EF2-53E4EF4A4E9A}"/>
              </a:ext>
            </a:extLst>
          </p:cNvPr>
          <p:cNvSpPr txBox="1"/>
          <p:nvPr/>
        </p:nvSpPr>
        <p:spPr>
          <a:xfrm>
            <a:off x="14777" y="6087235"/>
            <a:ext cx="12192000" cy="600164"/>
          </a:xfrm>
          <a:prstGeom prst="rect">
            <a:avLst/>
          </a:prstGeom>
          <a:noFill/>
        </p:spPr>
        <p:txBody>
          <a:bodyPr wrap="square">
            <a:spAutoFit/>
          </a:bodyPr>
          <a:lstStyle/>
          <a:p>
            <a:r>
              <a:rPr lang="en-US" sz="1100" dirty="0">
                <a:solidFill>
                  <a:schemeClr val="bg1"/>
                </a:solidFill>
              </a:rPr>
              <a:t>The above ratings apply to North American’s financial strength and claims paying ability. These ratings do not apply to the safety or performance of the variable accounts, which will fluctuate in value.  1. As of December 31, 2024. Source: Statutory Annual Statements of the Sammons Financial Group member companies as filed with the National Association of Insurance Commissioners. 2. Source: North American Balance Sheet as of 12/31/2024. 3. Policy count, assets under management, per statutory basis, as of December 31, 2024.</a:t>
            </a:r>
            <a:endParaRPr lang="en-US" sz="800" dirty="0">
              <a:solidFill>
                <a:schemeClr val="bg1"/>
              </a:solidFill>
            </a:endParaRPr>
          </a:p>
        </p:txBody>
      </p:sp>
      <p:grpSp>
        <p:nvGrpSpPr>
          <p:cNvPr id="39" name="Group 38">
            <a:extLst>
              <a:ext uri="{FF2B5EF4-FFF2-40B4-BE49-F238E27FC236}">
                <a16:creationId xmlns:a16="http://schemas.microsoft.com/office/drawing/2014/main" id="{D42C8F43-6AE6-1081-E43C-D3585E5E373B}"/>
              </a:ext>
            </a:extLst>
          </p:cNvPr>
          <p:cNvGrpSpPr/>
          <p:nvPr/>
        </p:nvGrpSpPr>
        <p:grpSpPr>
          <a:xfrm>
            <a:off x="222069" y="4650378"/>
            <a:ext cx="10633165" cy="1254035"/>
            <a:chOff x="222069" y="4650378"/>
            <a:chExt cx="10633165" cy="1254035"/>
          </a:xfrm>
        </p:grpSpPr>
        <p:sp>
          <p:nvSpPr>
            <p:cNvPr id="40" name="Rectangle 39">
              <a:extLst>
                <a:ext uri="{FF2B5EF4-FFF2-40B4-BE49-F238E27FC236}">
                  <a16:creationId xmlns:a16="http://schemas.microsoft.com/office/drawing/2014/main" id="{7C5EB0AA-37AF-ED5C-B51A-7D2A11483AA5}"/>
                </a:ext>
              </a:extLst>
            </p:cNvPr>
            <p:cNvSpPr/>
            <p:nvPr/>
          </p:nvSpPr>
          <p:spPr>
            <a:xfrm>
              <a:off x="222069" y="4650378"/>
              <a:ext cx="10633165" cy="1254035"/>
            </a:xfrm>
            <a:prstGeom prst="rect">
              <a:avLst/>
            </a:prstGeom>
            <a:solidFill>
              <a:srgbClr val="19A68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r>
                <a:rPr lang="en-US" sz="4000" b="1" dirty="0"/>
                <a:t>137+ years</a:t>
              </a:r>
              <a:endParaRPr lang="en-US" sz="4000" b="1" baseline="30000" dirty="0"/>
            </a:p>
            <a:p>
              <a:pPr marL="457200"/>
              <a:r>
                <a:rPr lang="en-US" sz="1800" dirty="0"/>
                <a:t>North American Company for Life and Health Insurance®</a:t>
              </a:r>
            </a:p>
          </p:txBody>
        </p:sp>
        <p:pic>
          <p:nvPicPr>
            <p:cNvPr id="41" name="Picture 40" descr="A close-up of a paper label&#10;&#10;Description automatically generated">
              <a:extLst>
                <a:ext uri="{FF2B5EF4-FFF2-40B4-BE49-F238E27FC236}">
                  <a16:creationId xmlns:a16="http://schemas.microsoft.com/office/drawing/2014/main" id="{56A01958-C268-46C7-6ABF-FD1A59F89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1171" y="4714182"/>
              <a:ext cx="2523440" cy="1154080"/>
            </a:xfrm>
            <a:prstGeom prst="rect">
              <a:avLst/>
            </a:prstGeom>
          </p:spPr>
        </p:pic>
      </p:grpSp>
      <p:grpSp>
        <p:nvGrpSpPr>
          <p:cNvPr id="42" name="Group 41">
            <a:extLst>
              <a:ext uri="{FF2B5EF4-FFF2-40B4-BE49-F238E27FC236}">
                <a16:creationId xmlns:a16="http://schemas.microsoft.com/office/drawing/2014/main" id="{EAF28946-33DF-7AAF-FC25-00F2BE967932}"/>
              </a:ext>
            </a:extLst>
          </p:cNvPr>
          <p:cNvGrpSpPr/>
          <p:nvPr/>
        </p:nvGrpSpPr>
        <p:grpSpPr>
          <a:xfrm>
            <a:off x="222069" y="3122023"/>
            <a:ext cx="10633165" cy="1260033"/>
            <a:chOff x="222069" y="3122023"/>
            <a:chExt cx="10633165" cy="1260033"/>
          </a:xfrm>
        </p:grpSpPr>
        <p:grpSp>
          <p:nvGrpSpPr>
            <p:cNvPr id="43" name="Group 42">
              <a:extLst>
                <a:ext uri="{FF2B5EF4-FFF2-40B4-BE49-F238E27FC236}">
                  <a16:creationId xmlns:a16="http://schemas.microsoft.com/office/drawing/2014/main" id="{08597EBC-88BA-E6EF-C2A9-6C65CB834097}"/>
                </a:ext>
              </a:extLst>
            </p:cNvPr>
            <p:cNvGrpSpPr/>
            <p:nvPr/>
          </p:nvGrpSpPr>
          <p:grpSpPr>
            <a:xfrm>
              <a:off x="222069" y="3122023"/>
              <a:ext cx="10633165" cy="1260033"/>
              <a:chOff x="222069" y="3082834"/>
              <a:chExt cx="10633165" cy="1260033"/>
            </a:xfrm>
          </p:grpSpPr>
          <p:sp>
            <p:nvSpPr>
              <p:cNvPr id="45" name="Rectangle 44">
                <a:extLst>
                  <a:ext uri="{FF2B5EF4-FFF2-40B4-BE49-F238E27FC236}">
                    <a16:creationId xmlns:a16="http://schemas.microsoft.com/office/drawing/2014/main" id="{D7EA0A93-3DBA-9F1E-7EF8-553167550236}"/>
                  </a:ext>
                </a:extLst>
              </p:cNvPr>
              <p:cNvSpPr/>
              <p:nvPr/>
            </p:nvSpPr>
            <p:spPr>
              <a:xfrm>
                <a:off x="222069" y="3082834"/>
                <a:ext cx="10633165" cy="1254035"/>
              </a:xfrm>
              <a:prstGeom prst="rect">
                <a:avLst/>
              </a:prstGeom>
              <a:solidFill>
                <a:srgbClr val="00604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r>
                  <a:rPr lang="en-US" sz="3600" b="1" dirty="0"/>
                  <a:t>Over 1.7 million</a:t>
                </a:r>
                <a:r>
                  <a:rPr lang="en-US" sz="3600" b="1" baseline="30000" dirty="0"/>
                  <a:t>3</a:t>
                </a:r>
              </a:p>
              <a:p>
                <a:pPr marL="457200"/>
                <a:r>
                  <a:rPr lang="en-US" dirty="0"/>
                  <a:t>Life and annuity policy holders</a:t>
                </a:r>
              </a:p>
            </p:txBody>
          </p:sp>
          <p:sp>
            <p:nvSpPr>
              <p:cNvPr id="46" name="TextBox 45">
                <a:extLst>
                  <a:ext uri="{FF2B5EF4-FFF2-40B4-BE49-F238E27FC236}">
                    <a16:creationId xmlns:a16="http://schemas.microsoft.com/office/drawing/2014/main" id="{8305F3B2-3E72-75EE-E500-05A0EA9FD215}"/>
                  </a:ext>
                </a:extLst>
              </p:cNvPr>
              <p:cNvSpPr txBox="1"/>
              <p:nvPr/>
            </p:nvSpPr>
            <p:spPr>
              <a:xfrm>
                <a:off x="7454289" y="4065868"/>
                <a:ext cx="2308859" cy="276999"/>
              </a:xfrm>
              <a:prstGeom prst="rect">
                <a:avLst/>
              </a:prstGeom>
              <a:noFill/>
            </p:spPr>
            <p:txBody>
              <a:bodyPr wrap="square">
                <a:spAutoFit/>
              </a:bodyPr>
              <a:lstStyle/>
              <a:p>
                <a:pPr algn="ctr"/>
                <a:r>
                  <a:rPr lang="en-US" sz="1200" dirty="0">
                    <a:solidFill>
                      <a:schemeClr val="bg1"/>
                    </a:solidFill>
                  </a:rPr>
                  <a:t>Member companies</a:t>
                </a:r>
              </a:p>
            </p:txBody>
          </p:sp>
        </p:grpSp>
        <p:pic>
          <p:nvPicPr>
            <p:cNvPr id="44" name="Picture 43">
              <a:extLst>
                <a:ext uri="{FF2B5EF4-FFF2-40B4-BE49-F238E27FC236}">
                  <a16:creationId xmlns:a16="http://schemas.microsoft.com/office/drawing/2014/main" id="{323BC37C-30A7-7354-60EC-4A9AABE8487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367840" y="3213827"/>
              <a:ext cx="3844889" cy="976110"/>
            </a:xfrm>
            <a:prstGeom prst="rect">
              <a:avLst/>
            </a:prstGeom>
          </p:spPr>
        </p:pic>
      </p:grpSp>
    </p:spTree>
    <p:extLst>
      <p:ext uri="{BB962C8B-B14F-4D97-AF65-F5344CB8AC3E}">
        <p14:creationId xmlns:p14="http://schemas.microsoft.com/office/powerpoint/2010/main" val="56839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FFC470-C2DF-66AD-D3E5-EB5DD4970E41}"/>
              </a:ext>
            </a:extLst>
          </p:cNvPr>
          <p:cNvPicPr>
            <a:picLocks noChangeAspect="1"/>
          </p:cNvPicPr>
          <p:nvPr/>
        </p:nvPicPr>
        <p:blipFill>
          <a:blip r:embed="rId2" cstate="print">
            <a:extLst>
              <a:ext uri="{28A0092B-C50C-407E-A947-70E740481C1C}">
                <a14:useLocalDpi xmlns:a14="http://schemas.microsoft.com/office/drawing/2010/main" val="0"/>
              </a:ext>
            </a:extLst>
          </a:blip>
          <a:srcRect r="291" b="15906"/>
          <a:stretch/>
        </p:blipFill>
        <p:spPr>
          <a:xfrm>
            <a:off x="0" y="0"/>
            <a:ext cx="12191999" cy="6858000"/>
          </a:xfrm>
          <a:prstGeom prst="rect">
            <a:avLst/>
          </a:prstGeom>
        </p:spPr>
      </p:pic>
      <p:sp>
        <p:nvSpPr>
          <p:cNvPr id="5" name="Rectangle 4">
            <a:extLst>
              <a:ext uri="{FF2B5EF4-FFF2-40B4-BE49-F238E27FC236}">
                <a16:creationId xmlns:a16="http://schemas.microsoft.com/office/drawing/2014/main" id="{91310E8B-E5D6-579D-9BBB-5A7D6D009B5B}"/>
              </a:ext>
            </a:extLst>
          </p:cNvPr>
          <p:cNvSpPr/>
          <p:nvPr/>
        </p:nvSpPr>
        <p:spPr>
          <a:xfrm>
            <a:off x="0" y="0"/>
            <a:ext cx="12206776" cy="6858000"/>
          </a:xfrm>
          <a:prstGeom prst="rect">
            <a:avLst/>
          </a:prstGeom>
          <a:gradFill>
            <a:gsLst>
              <a:gs pos="3000">
                <a:srgbClr val="005F4B">
                  <a:alpha val="50000"/>
                </a:srgbClr>
              </a:gs>
              <a:gs pos="41000">
                <a:srgbClr val="005F4B">
                  <a:alpha val="50000"/>
                </a:srgbClr>
              </a:gs>
              <a:gs pos="73000">
                <a:srgbClr val="005F4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968B712-CEC9-1684-7908-4D06EA053BD3}"/>
              </a:ext>
            </a:extLst>
          </p:cNvPr>
          <p:cNvSpPr txBox="1"/>
          <p:nvPr/>
        </p:nvSpPr>
        <p:spPr>
          <a:xfrm>
            <a:off x="152793" y="1628507"/>
            <a:ext cx="12061371" cy="3662541"/>
          </a:xfrm>
          <a:prstGeom prst="rect">
            <a:avLst/>
          </a:prstGeom>
          <a:noFill/>
        </p:spPr>
        <p:txBody>
          <a:bodyPr wrap="square">
            <a:spAutoFit/>
          </a:bodyPr>
          <a:lstStyle/>
          <a:p>
            <a:pPr algn="l"/>
            <a:r>
              <a:rPr lang="en-US" sz="6000" b="1" i="0" u="none" strike="noStrike" baseline="0" dirty="0">
                <a:solidFill>
                  <a:schemeClr val="bg1"/>
                </a:solidFill>
              </a:rPr>
              <a:t>Currently “A+” rated by:</a:t>
            </a:r>
          </a:p>
          <a:p>
            <a:pPr algn="l"/>
            <a:r>
              <a:rPr lang="en-US" sz="3200" b="1" i="0" u="none" strike="noStrike" baseline="0" dirty="0">
                <a:solidFill>
                  <a:srgbClr val="FFFFFF"/>
                </a:solidFill>
              </a:rPr>
              <a:t>A.M. Best (Superior)</a:t>
            </a:r>
            <a:r>
              <a:rPr lang="en-US" sz="3200" u="none" strike="noStrike" baseline="30000" dirty="0">
                <a:solidFill>
                  <a:srgbClr val="FFFFFF"/>
                </a:solidFill>
              </a:rPr>
              <a:t>A,B</a:t>
            </a:r>
            <a:r>
              <a:rPr lang="en-US" sz="700" u="none" strike="noStrike" baseline="30000" dirty="0">
                <a:solidFill>
                  <a:srgbClr val="FFFFFF"/>
                </a:solidFill>
              </a:rPr>
              <a:t>  </a:t>
            </a:r>
            <a:r>
              <a:rPr lang="en-US" sz="2400" b="0" i="0" u="none" strike="noStrike" baseline="0" dirty="0">
                <a:solidFill>
                  <a:srgbClr val="FFFFFF"/>
                </a:solidFill>
              </a:rPr>
              <a:t>– (Second category out of 15)</a:t>
            </a:r>
          </a:p>
          <a:p>
            <a:pPr algn="l"/>
            <a:r>
              <a:rPr lang="en-US" sz="1800" b="0" i="0" u="none" strike="noStrike" baseline="0" dirty="0">
                <a:solidFill>
                  <a:srgbClr val="FFFFFF"/>
                </a:solidFill>
              </a:rPr>
              <a:t>Superior ability to meet ongoing obligations to policyholders</a:t>
            </a:r>
          </a:p>
          <a:p>
            <a:pPr algn="l"/>
            <a:r>
              <a:rPr lang="en-US" sz="3200" b="1" i="0" u="none" strike="noStrike" baseline="0" dirty="0">
                <a:solidFill>
                  <a:srgbClr val="FFFFFF"/>
                </a:solidFill>
              </a:rPr>
              <a:t>S&amp;P Global Ratings (Strong)</a:t>
            </a:r>
            <a:r>
              <a:rPr lang="en-US" sz="3200" i="0" u="none" strike="noStrike" baseline="30000" dirty="0">
                <a:solidFill>
                  <a:srgbClr val="FFFFFF"/>
                </a:solidFill>
              </a:rPr>
              <a:t>B,C </a:t>
            </a:r>
            <a:r>
              <a:rPr lang="en-US" sz="800" i="0" u="none" strike="noStrike" baseline="30000" dirty="0">
                <a:solidFill>
                  <a:srgbClr val="FFFFFF"/>
                </a:solidFill>
              </a:rPr>
              <a:t> </a:t>
            </a:r>
            <a:r>
              <a:rPr lang="en-US" sz="2400" b="0" i="0" u="none" strike="noStrike" baseline="0" dirty="0">
                <a:solidFill>
                  <a:srgbClr val="FFFFFF"/>
                </a:solidFill>
              </a:rPr>
              <a:t>– (Fifth category out of 22)</a:t>
            </a:r>
          </a:p>
          <a:p>
            <a:pPr algn="l"/>
            <a:r>
              <a:rPr lang="en-US" sz="1800" b="0" i="0" u="none" strike="noStrike" baseline="0" dirty="0">
                <a:solidFill>
                  <a:srgbClr val="FFFFFF"/>
                </a:solidFill>
              </a:rPr>
              <a:t>Very strong financial security characteristics</a:t>
            </a:r>
          </a:p>
          <a:p>
            <a:pPr algn="l"/>
            <a:r>
              <a:rPr lang="en-US" sz="3200" b="1" i="0" u="none" strike="noStrike" baseline="0" dirty="0">
                <a:solidFill>
                  <a:srgbClr val="FFFFFF"/>
                </a:solidFill>
              </a:rPr>
              <a:t>Fitch Ratings (Stable</a:t>
            </a:r>
            <a:r>
              <a:rPr lang="en-US" sz="3200" b="1" dirty="0">
                <a:solidFill>
                  <a:srgbClr val="FFFFFF"/>
                </a:solidFill>
              </a:rPr>
              <a:t>)</a:t>
            </a:r>
            <a:r>
              <a:rPr lang="en-US" sz="3200" baseline="30000" dirty="0">
                <a:solidFill>
                  <a:srgbClr val="FFFFFF"/>
                </a:solidFill>
              </a:rPr>
              <a:t>D</a:t>
            </a:r>
            <a:r>
              <a:rPr lang="en-US" sz="3200" b="1" dirty="0">
                <a:solidFill>
                  <a:srgbClr val="FFFFFF"/>
                </a:solidFill>
              </a:rPr>
              <a:t> -</a:t>
            </a:r>
            <a:r>
              <a:rPr lang="en-US" sz="2400" b="0" i="0" u="none" strike="noStrike" baseline="0" dirty="0">
                <a:solidFill>
                  <a:srgbClr val="FFFFFF"/>
                </a:solidFill>
              </a:rPr>
              <a:t> (Fifth category out of 19)</a:t>
            </a:r>
          </a:p>
          <a:p>
            <a:pPr algn="l"/>
            <a:r>
              <a:rPr lang="en-US" sz="1800" b="0" i="0" u="none" strike="noStrike" baseline="0" dirty="0">
                <a:solidFill>
                  <a:srgbClr val="FFFFFF"/>
                </a:solidFill>
              </a:rPr>
              <a:t>A strong business profile, low financial leverage, very strong capitalization, and strong operating profitability supported</a:t>
            </a:r>
          </a:p>
          <a:p>
            <a:pPr algn="l"/>
            <a:r>
              <a:rPr lang="en-US" sz="1800" b="0" i="0" u="none" strike="noStrike" baseline="0" dirty="0">
                <a:solidFill>
                  <a:srgbClr val="FFFFFF"/>
                </a:solidFill>
              </a:rPr>
              <a:t>by strong investment performance</a:t>
            </a:r>
            <a:endParaRPr lang="en-US" dirty="0"/>
          </a:p>
        </p:txBody>
      </p:sp>
      <p:sp>
        <p:nvSpPr>
          <p:cNvPr id="6" name="TextBox 5">
            <a:extLst>
              <a:ext uri="{FF2B5EF4-FFF2-40B4-BE49-F238E27FC236}">
                <a16:creationId xmlns:a16="http://schemas.microsoft.com/office/drawing/2014/main" id="{EC131EF9-DBCE-11F7-C200-6C9FF570C41E}"/>
              </a:ext>
            </a:extLst>
          </p:cNvPr>
          <p:cNvSpPr txBox="1"/>
          <p:nvPr/>
        </p:nvSpPr>
        <p:spPr>
          <a:xfrm>
            <a:off x="10919619" y="6596390"/>
            <a:ext cx="1272380" cy="261610"/>
          </a:xfrm>
          <a:prstGeom prst="rect">
            <a:avLst/>
          </a:prstGeom>
          <a:noFill/>
        </p:spPr>
        <p:txBody>
          <a:bodyPr wrap="square" rtlCol="0">
            <a:spAutoFit/>
          </a:bodyPr>
          <a:lstStyle/>
          <a:p>
            <a:pPr algn="r"/>
            <a:r>
              <a:rPr lang="en-US" sz="1100" kern="1200" dirty="0">
                <a:solidFill>
                  <a:schemeClr val="bg1"/>
                </a:solidFill>
                <a:effectLst/>
                <a:latin typeface="+mn-lt"/>
                <a:ea typeface="+mn-ea"/>
                <a:cs typeface="+mn-cs"/>
              </a:rPr>
              <a:t>PRT 6-25</a:t>
            </a:r>
          </a:p>
        </p:txBody>
      </p:sp>
      <p:sp>
        <p:nvSpPr>
          <p:cNvPr id="7" name="TextBox 6">
            <a:extLst>
              <a:ext uri="{FF2B5EF4-FFF2-40B4-BE49-F238E27FC236}">
                <a16:creationId xmlns:a16="http://schemas.microsoft.com/office/drawing/2014/main" id="{E23B8F58-442F-B6AC-8051-D7D20BC7F24A}"/>
              </a:ext>
            </a:extLst>
          </p:cNvPr>
          <p:cNvSpPr txBox="1"/>
          <p:nvPr/>
        </p:nvSpPr>
        <p:spPr>
          <a:xfrm>
            <a:off x="1" y="6596390"/>
            <a:ext cx="1731948" cy="261610"/>
          </a:xfrm>
          <a:prstGeom prst="rect">
            <a:avLst/>
          </a:prstGeom>
          <a:noFill/>
        </p:spPr>
        <p:txBody>
          <a:bodyPr wrap="square" rtlCol="0">
            <a:spAutoFit/>
          </a:bodyPr>
          <a:lstStyle/>
          <a:p>
            <a:r>
              <a:rPr lang="en-US" sz="1100" kern="1200" dirty="0">
                <a:solidFill>
                  <a:schemeClr val="bg1"/>
                </a:solidFill>
                <a:effectLst/>
                <a:latin typeface="+mn-lt"/>
                <a:ea typeface="+mn-ea"/>
                <a:cs typeface="+mn-cs"/>
              </a:rPr>
              <a:t>39162Z</a:t>
            </a:r>
          </a:p>
        </p:txBody>
      </p:sp>
      <p:sp>
        <p:nvSpPr>
          <p:cNvPr id="8" name="TextBox 7">
            <a:extLst>
              <a:ext uri="{FF2B5EF4-FFF2-40B4-BE49-F238E27FC236}">
                <a16:creationId xmlns:a16="http://schemas.microsoft.com/office/drawing/2014/main" id="{21259F00-765D-FBC3-8BF5-056921185DE6}"/>
              </a:ext>
            </a:extLst>
          </p:cNvPr>
          <p:cNvSpPr txBox="1"/>
          <p:nvPr/>
        </p:nvSpPr>
        <p:spPr>
          <a:xfrm>
            <a:off x="0" y="5257770"/>
            <a:ext cx="12199388" cy="1446550"/>
          </a:xfrm>
          <a:prstGeom prst="rect">
            <a:avLst/>
          </a:prstGeom>
          <a:noFill/>
        </p:spPr>
        <p:txBody>
          <a:bodyPr wrap="square">
            <a:spAutoFit/>
          </a:bodyPr>
          <a:lstStyle/>
          <a:p>
            <a:r>
              <a:rPr lang="en-US" sz="1100" b="0" i="0" u="none" strike="noStrike" baseline="0" dirty="0">
                <a:solidFill>
                  <a:schemeClr val="bg1"/>
                </a:solidFill>
              </a:rPr>
              <a:t>A.M. Best is a large, third-party independent reporting and rating company that rates an insurance company on the basis of the company’s financial strength, operating performance, and ability to meet its obligations to policyholders. S&amp;P Global Ratings is an independent, third-party rating firm that rates on the basis of financial strength. Ratings shown reflect the opinions of the rating agencies and are not implied warranties of the company’s ability to meet its financial obligations. The ratings above apply to North American’s financial strength and claims-paying ability. </a:t>
            </a:r>
            <a:r>
              <a:rPr lang="en-US" sz="1100" dirty="0">
                <a:solidFill>
                  <a:schemeClr val="bg1"/>
                </a:solidFill>
              </a:rPr>
              <a:t> </a:t>
            </a:r>
            <a:r>
              <a:rPr lang="en-US" sz="1100" b="1" i="0" u="none" strike="noStrike" baseline="0" dirty="0">
                <a:solidFill>
                  <a:schemeClr val="bg1"/>
                </a:solidFill>
              </a:rPr>
              <a:t>A) </a:t>
            </a:r>
            <a:r>
              <a:rPr lang="en-US" sz="1100" b="0" i="0" u="none" strike="noStrike" baseline="0" dirty="0">
                <a:solidFill>
                  <a:schemeClr val="bg1"/>
                </a:solidFill>
              </a:rPr>
              <a:t>A.M. Best rating affirmed on </a:t>
            </a:r>
            <a:r>
              <a:rPr lang="en-US" sz="1100" b="1" dirty="0">
                <a:solidFill>
                  <a:schemeClr val="bg1"/>
                </a:solidFill>
              </a:rPr>
              <a:t>August 13, 2024</a:t>
            </a:r>
            <a:r>
              <a:rPr lang="en-US" sz="1100" b="0" i="0" u="none" strike="noStrike" baseline="0" dirty="0">
                <a:solidFill>
                  <a:schemeClr val="bg1"/>
                </a:solidFill>
              </a:rPr>
              <a:t>. For the latest rating, access ambest.com. </a:t>
            </a:r>
            <a:r>
              <a:rPr lang="en-US" sz="1100" b="1" i="0" u="none" strike="noStrike" baseline="0" dirty="0">
                <a:solidFill>
                  <a:schemeClr val="bg1"/>
                </a:solidFill>
              </a:rPr>
              <a:t>B) </a:t>
            </a:r>
            <a:r>
              <a:rPr lang="en-US" sz="1100" b="0" i="0" u="none" strike="noStrike" baseline="0" dirty="0">
                <a:solidFill>
                  <a:schemeClr val="bg1"/>
                </a:solidFill>
              </a:rPr>
              <a:t>Awarded to North American Company for Life and Health Insurance®</a:t>
            </a:r>
            <a:r>
              <a:rPr lang="en-US" sz="1100" b="0" i="0" u="none" strike="noStrike" dirty="0">
                <a:solidFill>
                  <a:schemeClr val="bg1"/>
                </a:solidFill>
              </a:rPr>
              <a:t> </a:t>
            </a:r>
            <a:r>
              <a:rPr lang="en-US" sz="1100" b="0" i="0" u="none" strike="noStrike" baseline="0" dirty="0">
                <a:solidFill>
                  <a:schemeClr val="bg1"/>
                </a:solidFill>
              </a:rPr>
              <a:t>as part of Sammons® Financial Group Inc., which consists of Midland National® Life Insurance Company and North American Company for Life and Health Insurance®. </a:t>
            </a:r>
            <a:r>
              <a:rPr lang="en-US" sz="1100" b="1" i="0" u="none" strike="noStrike" baseline="0" dirty="0">
                <a:solidFill>
                  <a:schemeClr val="bg1"/>
                </a:solidFill>
              </a:rPr>
              <a:t>C) </a:t>
            </a:r>
            <a:r>
              <a:rPr lang="en-US" sz="1100" b="0" i="0" u="none" strike="noStrike" baseline="0" dirty="0">
                <a:solidFill>
                  <a:schemeClr val="bg1"/>
                </a:solidFill>
              </a:rPr>
              <a:t>S&amp;P Global rating assigned Feb. 26, 2009 and affirmed on </a:t>
            </a:r>
            <a:r>
              <a:rPr lang="en-US" sz="1100" b="1" dirty="0">
                <a:solidFill>
                  <a:schemeClr val="bg1"/>
                </a:solidFill>
              </a:rPr>
              <a:t>May 15, 2025</a:t>
            </a:r>
            <a:r>
              <a:rPr lang="en-US" sz="1100" b="0" i="0" u="none" strike="noStrike" baseline="0" dirty="0">
                <a:solidFill>
                  <a:schemeClr val="bg1"/>
                </a:solidFill>
              </a:rPr>
              <a:t>. </a:t>
            </a:r>
            <a:r>
              <a:rPr lang="en-US" sz="1100" b="1" i="0" u="none" strike="noStrike" baseline="0" dirty="0">
                <a:solidFill>
                  <a:schemeClr val="bg1"/>
                </a:solidFill>
              </a:rPr>
              <a:t>D) </a:t>
            </a:r>
            <a:r>
              <a:rPr lang="en-US" sz="1100" b="0" i="0" u="none" strike="noStrike" baseline="0" dirty="0">
                <a:solidFill>
                  <a:schemeClr val="bg1"/>
                </a:solidFill>
              </a:rPr>
              <a:t>Fitch Ratings, a global leader in financial information services and credit ratings, on June 26, 2024, assigned an Insurer Financial Strength rating of A+ Stable for North American. This rating is the fifth highest of 19 possible rating categories. The rating reflects the organization’s strong business profile, low financial leverage, very strong statutory capitalization, and strong operating profitability supported by strong investment performance. For more information access fitchratings.com.</a:t>
            </a:r>
            <a:endParaRPr lang="en-US" sz="1100" dirty="0">
              <a:solidFill>
                <a:schemeClr val="bg1"/>
              </a:solidFill>
            </a:endParaRPr>
          </a:p>
        </p:txBody>
      </p:sp>
      <p:sp>
        <p:nvSpPr>
          <p:cNvPr id="4" name="TextBox 3">
            <a:extLst>
              <a:ext uri="{FF2B5EF4-FFF2-40B4-BE49-F238E27FC236}">
                <a16:creationId xmlns:a16="http://schemas.microsoft.com/office/drawing/2014/main" id="{8D52528D-AE62-DB97-7643-83257AE95509}"/>
              </a:ext>
            </a:extLst>
          </p:cNvPr>
          <p:cNvSpPr txBox="1"/>
          <p:nvPr/>
        </p:nvSpPr>
        <p:spPr>
          <a:xfrm>
            <a:off x="10761813" y="6430418"/>
            <a:ext cx="1457857" cy="261610"/>
          </a:xfrm>
          <a:prstGeom prst="rect">
            <a:avLst/>
          </a:prstGeom>
          <a:noFill/>
        </p:spPr>
        <p:txBody>
          <a:bodyPr wrap="square" rtlCol="0">
            <a:spAutoFit/>
          </a:bodyPr>
          <a:lstStyle/>
          <a:p>
            <a:pPr algn="r"/>
            <a:r>
              <a:rPr lang="en-US" sz="1100" dirty="0">
                <a:solidFill>
                  <a:schemeClr val="bg1"/>
                </a:solidFill>
              </a:rPr>
              <a:t>Page </a:t>
            </a:r>
            <a:fld id="{0F7D9BC6-44A7-4B90-808E-CD794EE68CAD}" type="slidenum">
              <a:rPr lang="en-US" sz="1100" smtClean="0">
                <a:solidFill>
                  <a:schemeClr val="bg1"/>
                </a:solidFill>
              </a:rPr>
              <a:pPr algn="r"/>
              <a:t>18</a:t>
            </a:fld>
            <a:r>
              <a:rPr lang="en-US" sz="1100" dirty="0">
                <a:solidFill>
                  <a:schemeClr val="bg1"/>
                </a:solidFill>
              </a:rPr>
              <a:t> of 18</a:t>
            </a:r>
          </a:p>
        </p:txBody>
      </p:sp>
    </p:spTree>
    <p:extLst>
      <p:ext uri="{BB962C8B-B14F-4D97-AF65-F5344CB8AC3E}">
        <p14:creationId xmlns:p14="http://schemas.microsoft.com/office/powerpoint/2010/main" val="271924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1000"/>
                                        <p:tgtEl>
                                          <p:spTgt spid="2">
                                            <p:txEl>
                                              <p:pRg st="3" end="3"/>
                                            </p:txEl>
                                          </p:spTgt>
                                        </p:tgtEl>
                                      </p:cBhvr>
                                    </p:animEffect>
                                    <p:anim calcmode="lin" valueType="num">
                                      <p:cBhvr>
                                        <p:cTn id="1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1000"/>
                                        <p:tgtEl>
                                          <p:spTgt spid="2">
                                            <p:txEl>
                                              <p:pRg st="4" end="4"/>
                                            </p:txEl>
                                          </p:spTgt>
                                        </p:tgtEl>
                                      </p:cBhvr>
                                    </p:animEffect>
                                    <p:anim calcmode="lin" valueType="num">
                                      <p:cBhvr>
                                        <p:cTn id="2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Effect transition="in" filter="fade">
                                      <p:cBhvr>
                                        <p:cTn id="29" dur="1000"/>
                                        <p:tgtEl>
                                          <p:spTgt spid="2">
                                            <p:txEl>
                                              <p:pRg st="5" end="5"/>
                                            </p:txEl>
                                          </p:spTgt>
                                        </p:tgtEl>
                                      </p:cBhvr>
                                    </p:animEffect>
                                    <p:anim calcmode="lin" valueType="num">
                                      <p:cBhvr>
                                        <p:cTn id="3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6" end="6"/>
                                            </p:txEl>
                                          </p:spTgt>
                                        </p:tgtEl>
                                        <p:attrNameLst>
                                          <p:attrName>style.visibility</p:attrName>
                                        </p:attrNameLst>
                                      </p:cBhvr>
                                      <p:to>
                                        <p:strVal val="visible"/>
                                      </p:to>
                                    </p:set>
                                    <p:animEffect transition="in" filter="fade">
                                      <p:cBhvr>
                                        <p:cTn id="34" dur="1000"/>
                                        <p:tgtEl>
                                          <p:spTgt spid="2">
                                            <p:txEl>
                                              <p:pRg st="6" end="6"/>
                                            </p:txEl>
                                          </p:spTgt>
                                        </p:tgtEl>
                                      </p:cBhvr>
                                    </p:animEffect>
                                    <p:anim calcmode="lin" valueType="num">
                                      <p:cBhvr>
                                        <p:cTn id="3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fade">
                                      <p:cBhvr>
                                        <p:cTn id="39" dur="1000"/>
                                        <p:tgtEl>
                                          <p:spTgt spid="2">
                                            <p:txEl>
                                              <p:pRg st="7" end="7"/>
                                            </p:txEl>
                                          </p:spTgt>
                                        </p:tgtEl>
                                      </p:cBhvr>
                                    </p:animEffect>
                                    <p:anim calcmode="lin" valueType="num">
                                      <p:cBhvr>
                                        <p:cTn id="4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42" fill="hold">
                            <p:stCondLst>
                              <p:cond delay="3000"/>
                            </p:stCondLst>
                            <p:childTnLst>
                              <p:par>
                                <p:cTn id="43" presetID="1"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9">
            <a:extLst>
              <a:ext uri="{FF2B5EF4-FFF2-40B4-BE49-F238E27FC236}">
                <a16:creationId xmlns:a16="http://schemas.microsoft.com/office/drawing/2014/main" id="{5EA339E2-EC2A-1B34-A82C-98C14513B686}"/>
              </a:ext>
            </a:extLst>
          </p:cNvPr>
          <p:cNvPicPr>
            <a:picLocks noChangeAspect="1"/>
          </p:cNvPicPr>
          <p:nvPr/>
        </p:nvPicPr>
        <p:blipFill>
          <a:blip r:embed="rId2" cstate="print">
            <a:extLst>
              <a:ext uri="{28A0092B-C50C-407E-A947-70E740481C1C}">
                <a14:useLocalDpi xmlns:a14="http://schemas.microsoft.com/office/drawing/2010/main" val="0"/>
              </a:ext>
            </a:extLst>
          </a:blip>
          <a:srcRect t="6530" b="9973"/>
          <a:stretch/>
        </p:blipFill>
        <p:spPr>
          <a:xfrm>
            <a:off x="0" y="0"/>
            <a:ext cx="6587066" cy="6858000"/>
          </a:xfrm>
          <a:prstGeom prst="rect">
            <a:avLst/>
          </a:prstGeom>
        </p:spPr>
      </p:pic>
      <p:sp>
        <p:nvSpPr>
          <p:cNvPr id="5" name="Rectangle 4">
            <a:extLst>
              <a:ext uri="{FF2B5EF4-FFF2-40B4-BE49-F238E27FC236}">
                <a16:creationId xmlns:a16="http://schemas.microsoft.com/office/drawing/2014/main" id="{A8452963-0152-3BA1-95AC-4E6A0DAA052B}"/>
              </a:ext>
            </a:extLst>
          </p:cNvPr>
          <p:cNvSpPr/>
          <p:nvPr/>
        </p:nvSpPr>
        <p:spPr>
          <a:xfrm>
            <a:off x="4200524" y="1493568"/>
            <a:ext cx="8345044" cy="491662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12D99138-5E28-A8F5-B6AB-E5177A811675}"/>
              </a:ext>
            </a:extLst>
          </p:cNvPr>
          <p:cNvGrpSpPr/>
          <p:nvPr/>
        </p:nvGrpSpPr>
        <p:grpSpPr>
          <a:xfrm>
            <a:off x="4343400" y="1636539"/>
            <a:ext cx="4253630" cy="1019175"/>
            <a:chOff x="4343400" y="1743075"/>
            <a:chExt cx="4253630" cy="1019175"/>
          </a:xfrm>
        </p:grpSpPr>
        <p:sp>
          <p:nvSpPr>
            <p:cNvPr id="19" name="Rectangle 18">
              <a:extLst>
                <a:ext uri="{FF2B5EF4-FFF2-40B4-BE49-F238E27FC236}">
                  <a16:creationId xmlns:a16="http://schemas.microsoft.com/office/drawing/2014/main" id="{FF778A8B-07BE-7F7D-5C1B-DDE214AAE85F}"/>
                </a:ext>
              </a:extLst>
            </p:cNvPr>
            <p:cNvSpPr/>
            <p:nvPr/>
          </p:nvSpPr>
          <p:spPr>
            <a:xfrm>
              <a:off x="4343400" y="1743075"/>
              <a:ext cx="990600" cy="1019175"/>
            </a:xfrm>
            <a:prstGeom prst="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1</a:t>
              </a:r>
            </a:p>
          </p:txBody>
        </p:sp>
        <p:sp>
          <p:nvSpPr>
            <p:cNvPr id="26" name="TextBox 25">
              <a:extLst>
                <a:ext uri="{FF2B5EF4-FFF2-40B4-BE49-F238E27FC236}">
                  <a16:creationId xmlns:a16="http://schemas.microsoft.com/office/drawing/2014/main" id="{A73A6A06-7F2E-93E5-3DB3-108051C9A61A}"/>
                </a:ext>
              </a:extLst>
            </p:cNvPr>
            <p:cNvSpPr txBox="1"/>
            <p:nvPr/>
          </p:nvSpPr>
          <p:spPr>
            <a:xfrm>
              <a:off x="5554979" y="1775608"/>
              <a:ext cx="3042051" cy="954107"/>
            </a:xfrm>
            <a:prstGeom prst="rect">
              <a:avLst/>
            </a:prstGeom>
            <a:noFill/>
          </p:spPr>
          <p:txBody>
            <a:bodyPr wrap="none" rtlCol="0">
              <a:spAutoFit/>
            </a:bodyPr>
            <a:lstStyle/>
            <a:p>
              <a:r>
                <a:rPr lang="en-US" sz="2400" b="1" dirty="0"/>
                <a:t>Social Security basics</a:t>
              </a:r>
            </a:p>
            <a:p>
              <a:pPr marL="571500" indent="-171450">
                <a:buFont typeface="Calibri Light" panose="020F0302020204030204" pitchFamily="34" charset="0"/>
                <a:buChar char="−"/>
              </a:pPr>
              <a:r>
                <a:rPr lang="en-US" sz="1600" dirty="0">
                  <a:latin typeface="+mj-lt"/>
                </a:rPr>
                <a:t>Different types of benefits</a:t>
              </a:r>
            </a:p>
            <a:p>
              <a:pPr marL="571500" indent="-171450">
                <a:buFont typeface="Calibri Light" panose="020F0302020204030204" pitchFamily="34" charset="0"/>
                <a:buChar char="−"/>
              </a:pPr>
              <a:r>
                <a:rPr lang="en-US" sz="1600" dirty="0">
                  <a:latin typeface="+mj-lt"/>
                </a:rPr>
                <a:t>How benefits are calculated</a:t>
              </a:r>
            </a:p>
          </p:txBody>
        </p:sp>
      </p:grpSp>
      <p:grpSp>
        <p:nvGrpSpPr>
          <p:cNvPr id="32" name="Group 31">
            <a:extLst>
              <a:ext uri="{FF2B5EF4-FFF2-40B4-BE49-F238E27FC236}">
                <a16:creationId xmlns:a16="http://schemas.microsoft.com/office/drawing/2014/main" id="{78F4A563-9903-DAF9-177B-5D4A825CF696}"/>
              </a:ext>
            </a:extLst>
          </p:cNvPr>
          <p:cNvGrpSpPr/>
          <p:nvPr/>
        </p:nvGrpSpPr>
        <p:grpSpPr>
          <a:xfrm>
            <a:off x="4343400" y="2837454"/>
            <a:ext cx="7667625" cy="1019175"/>
            <a:chOff x="4343400" y="2943990"/>
            <a:chExt cx="7667625" cy="1019175"/>
          </a:xfrm>
        </p:grpSpPr>
        <p:sp>
          <p:nvSpPr>
            <p:cNvPr id="20" name="Rectangle 19">
              <a:extLst>
                <a:ext uri="{FF2B5EF4-FFF2-40B4-BE49-F238E27FC236}">
                  <a16:creationId xmlns:a16="http://schemas.microsoft.com/office/drawing/2014/main" id="{C64CCCD4-7D0B-2336-89F9-37D272FFC96C}"/>
                </a:ext>
              </a:extLst>
            </p:cNvPr>
            <p:cNvSpPr/>
            <p:nvPr/>
          </p:nvSpPr>
          <p:spPr>
            <a:xfrm>
              <a:off x="4343400" y="2943990"/>
              <a:ext cx="990600" cy="1019175"/>
            </a:xfrm>
            <a:prstGeom prst="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2</a:t>
              </a:r>
            </a:p>
          </p:txBody>
        </p:sp>
        <p:sp>
          <p:nvSpPr>
            <p:cNvPr id="27" name="TextBox 26">
              <a:extLst>
                <a:ext uri="{FF2B5EF4-FFF2-40B4-BE49-F238E27FC236}">
                  <a16:creationId xmlns:a16="http://schemas.microsoft.com/office/drawing/2014/main" id="{3073FB22-017A-7D6D-51EF-5487F57490B6}"/>
                </a:ext>
              </a:extLst>
            </p:cNvPr>
            <p:cNvSpPr txBox="1"/>
            <p:nvPr/>
          </p:nvSpPr>
          <p:spPr>
            <a:xfrm>
              <a:off x="5542384" y="3198167"/>
              <a:ext cx="6468641" cy="707886"/>
            </a:xfrm>
            <a:prstGeom prst="rect">
              <a:avLst/>
            </a:prstGeom>
            <a:noFill/>
          </p:spPr>
          <p:txBody>
            <a:bodyPr wrap="square" rtlCol="0">
              <a:spAutoFit/>
            </a:bodyPr>
            <a:lstStyle/>
            <a:p>
              <a:r>
                <a:rPr lang="en-US" sz="2400" b="1" dirty="0"/>
                <a:t>The role of Social Security in retirement planning</a:t>
              </a:r>
            </a:p>
            <a:p>
              <a:pPr marL="568325" lvl="1" indent="-168275">
                <a:buFont typeface="Calibri" panose="020F0502020204030204" pitchFamily="34" charset="0"/>
                <a:buChar char="─"/>
              </a:pPr>
              <a:r>
                <a:rPr lang="en-US" sz="1600" dirty="0">
                  <a:latin typeface="+mj-lt"/>
                </a:rPr>
                <a:t>What to discuss with your financial professional</a:t>
              </a:r>
            </a:p>
          </p:txBody>
        </p:sp>
      </p:grpSp>
      <p:grpSp>
        <p:nvGrpSpPr>
          <p:cNvPr id="33" name="Group 32">
            <a:extLst>
              <a:ext uri="{FF2B5EF4-FFF2-40B4-BE49-F238E27FC236}">
                <a16:creationId xmlns:a16="http://schemas.microsoft.com/office/drawing/2014/main" id="{7493D02E-BEE8-1DE8-DB3F-3C73C991B161}"/>
              </a:ext>
            </a:extLst>
          </p:cNvPr>
          <p:cNvGrpSpPr/>
          <p:nvPr/>
        </p:nvGrpSpPr>
        <p:grpSpPr>
          <a:xfrm>
            <a:off x="4343400" y="4036935"/>
            <a:ext cx="6429373" cy="1232861"/>
            <a:chOff x="4343400" y="4143471"/>
            <a:chExt cx="6429373" cy="1232861"/>
          </a:xfrm>
        </p:grpSpPr>
        <p:sp>
          <p:nvSpPr>
            <p:cNvPr id="21" name="Rectangle 20">
              <a:extLst>
                <a:ext uri="{FF2B5EF4-FFF2-40B4-BE49-F238E27FC236}">
                  <a16:creationId xmlns:a16="http://schemas.microsoft.com/office/drawing/2014/main" id="{3B80CA63-556F-6C40-F386-0A65071483B7}"/>
                </a:ext>
              </a:extLst>
            </p:cNvPr>
            <p:cNvSpPr/>
            <p:nvPr/>
          </p:nvSpPr>
          <p:spPr>
            <a:xfrm>
              <a:off x="4343400" y="4143471"/>
              <a:ext cx="990600" cy="1019175"/>
            </a:xfrm>
            <a:prstGeom prst="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3</a:t>
              </a:r>
            </a:p>
          </p:txBody>
        </p:sp>
        <p:sp>
          <p:nvSpPr>
            <p:cNvPr id="28" name="TextBox 27">
              <a:extLst>
                <a:ext uri="{FF2B5EF4-FFF2-40B4-BE49-F238E27FC236}">
                  <a16:creationId xmlns:a16="http://schemas.microsoft.com/office/drawing/2014/main" id="{CA0993CC-4AB8-EB5A-731C-1178210D62DC}"/>
                </a:ext>
              </a:extLst>
            </p:cNvPr>
            <p:cNvSpPr txBox="1"/>
            <p:nvPr/>
          </p:nvSpPr>
          <p:spPr>
            <a:xfrm>
              <a:off x="5554978" y="4422225"/>
              <a:ext cx="5217795" cy="954107"/>
            </a:xfrm>
            <a:prstGeom prst="rect">
              <a:avLst/>
            </a:prstGeom>
            <a:noFill/>
          </p:spPr>
          <p:txBody>
            <a:bodyPr wrap="square" rtlCol="0">
              <a:spAutoFit/>
            </a:bodyPr>
            <a:lstStyle/>
            <a:p>
              <a:r>
                <a:rPr lang="en-US" sz="2400" b="1" dirty="0"/>
                <a:t>When to apply for retirement benefits</a:t>
              </a:r>
            </a:p>
            <a:p>
              <a:pPr marL="568325" indent="-222250">
                <a:buFont typeface="Calibri" panose="020F0502020204030204" pitchFamily="34" charset="0"/>
                <a:buChar char="─"/>
              </a:pPr>
              <a:r>
                <a:rPr lang="en-US" sz="1600" dirty="0">
                  <a:latin typeface="+mj-lt"/>
                </a:rPr>
                <a:t>Calculating your Full Retirement Age (FRA)</a:t>
              </a:r>
            </a:p>
            <a:p>
              <a:pPr marL="568325" indent="-222250">
                <a:buFont typeface="Calibri" panose="020F0502020204030204" pitchFamily="34" charset="0"/>
                <a:buChar char="─"/>
              </a:pPr>
              <a:r>
                <a:rPr lang="en-US" sz="1600" dirty="0">
                  <a:latin typeface="+mj-lt"/>
                </a:rPr>
                <a:t>Important ages to keep in mind</a:t>
              </a:r>
            </a:p>
          </p:txBody>
        </p:sp>
      </p:grpSp>
      <p:grpSp>
        <p:nvGrpSpPr>
          <p:cNvPr id="34" name="Group 33">
            <a:extLst>
              <a:ext uri="{FF2B5EF4-FFF2-40B4-BE49-F238E27FC236}">
                <a16:creationId xmlns:a16="http://schemas.microsoft.com/office/drawing/2014/main" id="{F6D93402-02D1-4B0E-0442-0BDF8E3DEB61}"/>
              </a:ext>
            </a:extLst>
          </p:cNvPr>
          <p:cNvGrpSpPr/>
          <p:nvPr/>
        </p:nvGrpSpPr>
        <p:grpSpPr>
          <a:xfrm>
            <a:off x="4343400" y="5236416"/>
            <a:ext cx="6429372" cy="1019175"/>
            <a:chOff x="4343400" y="5342952"/>
            <a:chExt cx="6429372" cy="1019175"/>
          </a:xfrm>
        </p:grpSpPr>
        <p:sp>
          <p:nvSpPr>
            <p:cNvPr id="22" name="Rectangle 21">
              <a:extLst>
                <a:ext uri="{FF2B5EF4-FFF2-40B4-BE49-F238E27FC236}">
                  <a16:creationId xmlns:a16="http://schemas.microsoft.com/office/drawing/2014/main" id="{CD896479-5FB9-89C1-E00E-1DD925CE1169}"/>
                </a:ext>
              </a:extLst>
            </p:cNvPr>
            <p:cNvSpPr/>
            <p:nvPr/>
          </p:nvSpPr>
          <p:spPr>
            <a:xfrm>
              <a:off x="4343400" y="5342952"/>
              <a:ext cx="990600" cy="1019175"/>
            </a:xfrm>
            <a:prstGeom prst="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4</a:t>
              </a:r>
            </a:p>
          </p:txBody>
        </p:sp>
        <p:sp>
          <p:nvSpPr>
            <p:cNvPr id="29" name="TextBox 28">
              <a:extLst>
                <a:ext uri="{FF2B5EF4-FFF2-40B4-BE49-F238E27FC236}">
                  <a16:creationId xmlns:a16="http://schemas.microsoft.com/office/drawing/2014/main" id="{BE6FAEBF-75DE-894A-E767-814C4A70A1BE}"/>
                </a:ext>
              </a:extLst>
            </p:cNvPr>
            <p:cNvSpPr txBox="1"/>
            <p:nvPr/>
          </p:nvSpPr>
          <p:spPr>
            <a:xfrm>
              <a:off x="5554977" y="5621706"/>
              <a:ext cx="5217795" cy="461665"/>
            </a:xfrm>
            <a:prstGeom prst="rect">
              <a:avLst/>
            </a:prstGeom>
            <a:noFill/>
          </p:spPr>
          <p:txBody>
            <a:bodyPr wrap="square" rtlCol="0">
              <a:spAutoFit/>
            </a:bodyPr>
            <a:lstStyle/>
            <a:p>
              <a:r>
                <a:rPr lang="en-US" sz="2400" b="1" dirty="0"/>
                <a:t>How to maximize benefits</a:t>
              </a:r>
            </a:p>
          </p:txBody>
        </p:sp>
      </p:grpSp>
      <p:sp>
        <p:nvSpPr>
          <p:cNvPr id="30" name="Rectangle 29">
            <a:extLst>
              <a:ext uri="{FF2B5EF4-FFF2-40B4-BE49-F238E27FC236}">
                <a16:creationId xmlns:a16="http://schemas.microsoft.com/office/drawing/2014/main" id="{472565C2-A74A-91F4-BFA2-953351B1F0EF}"/>
              </a:ext>
            </a:extLst>
          </p:cNvPr>
          <p:cNvSpPr/>
          <p:nvPr/>
        </p:nvSpPr>
        <p:spPr>
          <a:xfrm>
            <a:off x="7620000" y="507129"/>
            <a:ext cx="3790950" cy="751702"/>
          </a:xfrm>
          <a:prstGeom prst="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Agenda</a:t>
            </a:r>
          </a:p>
        </p:txBody>
      </p:sp>
      <p:sp>
        <p:nvSpPr>
          <p:cNvPr id="35" name="TextBox 34">
            <a:extLst>
              <a:ext uri="{FF2B5EF4-FFF2-40B4-BE49-F238E27FC236}">
                <a16:creationId xmlns:a16="http://schemas.microsoft.com/office/drawing/2014/main" id="{75495174-6DF2-9035-AE79-64B6A6B2F2BD}"/>
              </a:ext>
            </a:extLst>
          </p:cNvPr>
          <p:cNvSpPr txBox="1"/>
          <p:nvPr/>
        </p:nvSpPr>
        <p:spPr>
          <a:xfrm>
            <a:off x="1" y="6596390"/>
            <a:ext cx="1731948" cy="261610"/>
          </a:xfrm>
          <a:prstGeom prst="rect">
            <a:avLst/>
          </a:prstGeom>
          <a:noFill/>
        </p:spPr>
        <p:txBody>
          <a:bodyPr wrap="square" rtlCol="0">
            <a:spAutoFit/>
          </a:bodyPr>
          <a:lstStyle/>
          <a:p>
            <a:r>
              <a:rPr lang="en-US" sz="1100" kern="1200" dirty="0">
                <a:solidFill>
                  <a:schemeClr val="bg1"/>
                </a:solidFill>
                <a:effectLst/>
                <a:latin typeface="+mn-lt"/>
                <a:ea typeface="+mn-ea"/>
                <a:cs typeface="+mn-cs"/>
              </a:rPr>
              <a:t>39162Z</a:t>
            </a:r>
          </a:p>
        </p:txBody>
      </p:sp>
      <p:sp>
        <p:nvSpPr>
          <p:cNvPr id="2" name="TextBox 1">
            <a:extLst>
              <a:ext uri="{FF2B5EF4-FFF2-40B4-BE49-F238E27FC236}">
                <a16:creationId xmlns:a16="http://schemas.microsoft.com/office/drawing/2014/main" id="{05F9B5AD-27E7-C8BD-7969-44991EEE65CF}"/>
              </a:ext>
            </a:extLst>
          </p:cNvPr>
          <p:cNvSpPr txBox="1"/>
          <p:nvPr/>
        </p:nvSpPr>
        <p:spPr>
          <a:xfrm>
            <a:off x="10761813" y="6430418"/>
            <a:ext cx="1457857" cy="261610"/>
          </a:xfrm>
          <a:prstGeom prst="rect">
            <a:avLst/>
          </a:prstGeom>
          <a:noFill/>
        </p:spPr>
        <p:txBody>
          <a:bodyPr wrap="square" rtlCol="0">
            <a:spAutoFit/>
          </a:bodyPr>
          <a:lstStyle/>
          <a:p>
            <a:pPr algn="r"/>
            <a:r>
              <a:rPr lang="en-US" sz="1100" dirty="0"/>
              <a:t>Page </a:t>
            </a:r>
            <a:fld id="{0F7D9BC6-44A7-4B90-808E-CD794EE68CAD}" type="slidenum">
              <a:rPr lang="en-US" sz="1100" smtClean="0"/>
              <a:pPr algn="r"/>
              <a:t>2</a:t>
            </a:fld>
            <a:r>
              <a:rPr lang="en-US" sz="1100" dirty="0"/>
              <a:t> of 18</a:t>
            </a:r>
          </a:p>
        </p:txBody>
      </p:sp>
    </p:spTree>
    <p:extLst>
      <p:ext uri="{BB962C8B-B14F-4D97-AF65-F5344CB8AC3E}">
        <p14:creationId xmlns:p14="http://schemas.microsoft.com/office/powerpoint/2010/main" val="270705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6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7BBCAF2-9667-CC67-4844-56B24F499F23}"/>
              </a:ext>
            </a:extLst>
          </p:cNvPr>
          <p:cNvGrpSpPr/>
          <p:nvPr/>
        </p:nvGrpSpPr>
        <p:grpSpPr>
          <a:xfrm>
            <a:off x="8558784" y="252798"/>
            <a:ext cx="3243856" cy="6369388"/>
            <a:chOff x="8558784" y="252798"/>
            <a:chExt cx="3243856" cy="6369388"/>
          </a:xfrm>
        </p:grpSpPr>
        <p:sp>
          <p:nvSpPr>
            <p:cNvPr id="8" name="Rectangle: Diagonal Corners Rounded 7">
              <a:extLst>
                <a:ext uri="{FF2B5EF4-FFF2-40B4-BE49-F238E27FC236}">
                  <a16:creationId xmlns:a16="http://schemas.microsoft.com/office/drawing/2014/main" id="{972500FF-B584-0ED1-9158-2E7946053F78}"/>
                </a:ext>
              </a:extLst>
            </p:cNvPr>
            <p:cNvSpPr/>
            <p:nvPr/>
          </p:nvSpPr>
          <p:spPr>
            <a:xfrm rot="5400000">
              <a:off x="6996018" y="1815565"/>
              <a:ext cx="6369387" cy="3243856"/>
            </a:xfrm>
            <a:prstGeom prst="round2DiagRect">
              <a:avLst/>
            </a:prstGeom>
            <a:blipFill dpi="0" rotWithShape="0">
              <a:blip r:embed="rId2"/>
              <a:srcRect/>
              <a:tile tx="0" ty="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1550FFB5-FBFA-C46C-2302-5F6701740389}"/>
                </a:ext>
              </a:extLst>
            </p:cNvPr>
            <p:cNvSpPr/>
            <p:nvPr/>
          </p:nvSpPr>
          <p:spPr>
            <a:xfrm rot="5400000">
              <a:off x="6996019" y="1815563"/>
              <a:ext cx="6369385" cy="3243856"/>
            </a:xfrm>
            <a:prstGeom prst="round2DiagRect">
              <a:avLst/>
            </a:prstGeom>
            <a:solidFill>
              <a:srgbClr val="005F4B">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9BD0A6FB-4060-160C-4DAD-49E6AA336893}"/>
              </a:ext>
            </a:extLst>
          </p:cNvPr>
          <p:cNvSpPr txBox="1"/>
          <p:nvPr/>
        </p:nvSpPr>
        <p:spPr>
          <a:xfrm>
            <a:off x="-33189" y="2251272"/>
            <a:ext cx="7001880" cy="3029997"/>
          </a:xfrm>
          <a:prstGeom prst="rect">
            <a:avLst/>
          </a:prstGeom>
          <a:noFill/>
        </p:spPr>
        <p:txBody>
          <a:bodyPr wrap="square">
            <a:spAutoFit/>
          </a:bodyPr>
          <a:lstStyle/>
          <a:p>
            <a:pPr marL="0" marR="0" algn="ctr">
              <a:lnSpc>
                <a:spcPct val="107000"/>
              </a:lnSpc>
              <a:spcBef>
                <a:spcPts val="0"/>
              </a:spcBef>
              <a:spcAft>
                <a:spcPts val="0"/>
              </a:spcAft>
            </a:pPr>
            <a:r>
              <a:rPr lang="en-US" sz="3600" kern="0" dirty="0">
                <a:effectLst/>
                <a:ea typeface="Aptos" panose="020B0004020202020204" pitchFamily="34" charset="0"/>
                <a:cs typeface="Agenda-Light"/>
              </a:rPr>
              <a:t>Social Security is a federal program that provides retirement benefits </a:t>
            </a:r>
            <a:br>
              <a:rPr lang="en-US" sz="3600" kern="0" dirty="0">
                <a:effectLst/>
                <a:ea typeface="Aptos" panose="020B0004020202020204" pitchFamily="34" charset="0"/>
                <a:cs typeface="Agenda-Light"/>
              </a:rPr>
            </a:br>
            <a:r>
              <a:rPr lang="en-US" sz="3600" kern="0" dirty="0">
                <a:effectLst/>
                <a:ea typeface="Aptos" panose="020B0004020202020204" pitchFamily="34" charset="0"/>
                <a:cs typeface="Agenda-Light"/>
              </a:rPr>
              <a:t>and disability income to qualified individuals and their families. </a:t>
            </a:r>
            <a:endParaRPr lang="en-US" sz="3600" kern="100" dirty="0">
              <a:effectLs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3600" kern="0" dirty="0">
                <a:effectLst/>
                <a:ea typeface="Aptos" panose="020B0004020202020204" pitchFamily="34" charset="0"/>
                <a:cs typeface="Agenda-Light"/>
              </a:rPr>
              <a:t> </a:t>
            </a:r>
            <a:endParaRPr lang="en-US" sz="3600" kern="100" dirty="0">
              <a:effectLst/>
              <a:ea typeface="Aptos" panose="020B000402020202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DAE4CC0B-FF01-0FC6-B49F-51F22578F8BB}"/>
              </a:ext>
            </a:extLst>
          </p:cNvPr>
          <p:cNvGrpSpPr/>
          <p:nvPr/>
        </p:nvGrpSpPr>
        <p:grpSpPr>
          <a:xfrm>
            <a:off x="239224" y="252798"/>
            <a:ext cx="5856776" cy="1019175"/>
            <a:chOff x="4343400" y="1743075"/>
            <a:chExt cx="5856776" cy="1019175"/>
          </a:xfrm>
        </p:grpSpPr>
        <p:sp>
          <p:nvSpPr>
            <p:cNvPr id="5" name="Rectangle 4">
              <a:extLst>
                <a:ext uri="{FF2B5EF4-FFF2-40B4-BE49-F238E27FC236}">
                  <a16:creationId xmlns:a16="http://schemas.microsoft.com/office/drawing/2014/main" id="{EB1D8D45-C682-1C33-F28B-7383E48EFD11}"/>
                </a:ext>
              </a:extLst>
            </p:cNvPr>
            <p:cNvSpPr/>
            <p:nvPr/>
          </p:nvSpPr>
          <p:spPr>
            <a:xfrm>
              <a:off x="4343400" y="1743075"/>
              <a:ext cx="990600" cy="1019175"/>
            </a:xfrm>
            <a:prstGeom prst="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1</a:t>
              </a:r>
            </a:p>
          </p:txBody>
        </p:sp>
        <p:sp>
          <p:nvSpPr>
            <p:cNvPr id="6" name="TextBox 5">
              <a:extLst>
                <a:ext uri="{FF2B5EF4-FFF2-40B4-BE49-F238E27FC236}">
                  <a16:creationId xmlns:a16="http://schemas.microsoft.com/office/drawing/2014/main" id="{FD6A6EDF-D2EE-FA9F-0DE5-6B46EC6EEA36}"/>
                </a:ext>
              </a:extLst>
            </p:cNvPr>
            <p:cNvSpPr txBox="1"/>
            <p:nvPr/>
          </p:nvSpPr>
          <p:spPr>
            <a:xfrm>
              <a:off x="5543132" y="1898719"/>
              <a:ext cx="4657044" cy="707886"/>
            </a:xfrm>
            <a:prstGeom prst="rect">
              <a:avLst/>
            </a:prstGeom>
            <a:noFill/>
          </p:spPr>
          <p:txBody>
            <a:bodyPr wrap="none" rtlCol="0">
              <a:spAutoFit/>
            </a:bodyPr>
            <a:lstStyle/>
            <a:p>
              <a:r>
                <a:rPr lang="en-US" sz="4000" b="1" dirty="0">
                  <a:solidFill>
                    <a:srgbClr val="005F4B"/>
                  </a:solidFill>
                </a:rPr>
                <a:t>Social Security basics</a:t>
              </a:r>
            </a:p>
          </p:txBody>
        </p:sp>
      </p:grpSp>
      <p:sp>
        <p:nvSpPr>
          <p:cNvPr id="10" name="TextBox 9">
            <a:extLst>
              <a:ext uri="{FF2B5EF4-FFF2-40B4-BE49-F238E27FC236}">
                <a16:creationId xmlns:a16="http://schemas.microsoft.com/office/drawing/2014/main" id="{8C78213E-2008-D367-D5F2-5475D3508E21}"/>
              </a:ext>
            </a:extLst>
          </p:cNvPr>
          <p:cNvSpPr txBox="1"/>
          <p:nvPr/>
        </p:nvSpPr>
        <p:spPr>
          <a:xfrm>
            <a:off x="8558782" y="1848318"/>
            <a:ext cx="3243857" cy="2816733"/>
          </a:xfrm>
          <a:prstGeom prst="rect">
            <a:avLst/>
          </a:prstGeom>
          <a:noFill/>
        </p:spPr>
        <p:txBody>
          <a:bodyPr wrap="square">
            <a:spAutoFit/>
          </a:bodyPr>
          <a:lstStyle/>
          <a:p>
            <a:pPr marL="0" marR="0">
              <a:lnSpc>
                <a:spcPct val="107000"/>
              </a:lnSpc>
              <a:spcBef>
                <a:spcPts val="0"/>
              </a:spcBef>
              <a:spcAft>
                <a:spcPts val="0"/>
              </a:spcAft>
            </a:pPr>
            <a:r>
              <a:rPr lang="en-US" sz="2400" b="1" kern="0" dirty="0">
                <a:solidFill>
                  <a:schemeClr val="bg1"/>
                </a:solidFill>
                <a:effectLst/>
                <a:ea typeface="Aptos" panose="020B0004020202020204" pitchFamily="34" charset="0"/>
                <a:cs typeface="Agenda-Light"/>
              </a:rPr>
              <a:t>Social Security benefits </a:t>
            </a:r>
            <a:br>
              <a:rPr lang="en-US" sz="2400" b="1" kern="0" dirty="0">
                <a:solidFill>
                  <a:schemeClr val="bg1"/>
                </a:solidFill>
                <a:effectLst/>
                <a:ea typeface="Aptos" panose="020B0004020202020204" pitchFamily="34" charset="0"/>
                <a:cs typeface="Agenda-Light"/>
              </a:rPr>
            </a:br>
            <a:r>
              <a:rPr lang="en-US" sz="2400" b="1" kern="0" dirty="0">
                <a:solidFill>
                  <a:schemeClr val="bg1"/>
                </a:solidFill>
                <a:effectLst/>
                <a:ea typeface="Aptos" panose="020B0004020202020204" pitchFamily="34" charset="0"/>
                <a:cs typeface="Agenda-Light"/>
              </a:rPr>
              <a:t>may be available to individuals who:</a:t>
            </a:r>
            <a:endParaRPr lang="en-US" sz="2400" kern="100" dirty="0">
              <a:solidFill>
                <a:schemeClr val="bg1"/>
              </a:solidFill>
              <a:effectLst/>
              <a:ea typeface="Aptos" panose="020B0004020202020204" pitchFamily="34" charset="0"/>
              <a:cs typeface="Times New Roman" panose="02020603050405020304" pitchFamily="18" charset="0"/>
            </a:endParaRPr>
          </a:p>
          <a:p>
            <a:pPr marL="231775" marR="0" indent="-119063">
              <a:spcAft>
                <a:spcPts val="600"/>
              </a:spcAft>
              <a:buFont typeface="Arial" panose="020B0604020202020204" pitchFamily="34" charset="0"/>
              <a:buChar char="•"/>
            </a:pPr>
            <a:r>
              <a:rPr lang="en-US" sz="1800" kern="0" dirty="0">
                <a:solidFill>
                  <a:schemeClr val="bg1"/>
                </a:solidFill>
                <a:effectLst/>
                <a:latin typeface="+mj-lt"/>
                <a:ea typeface="Aptos" panose="020B0004020202020204" pitchFamily="34" charset="0"/>
                <a:cs typeface="Agenda-Light"/>
              </a:rPr>
              <a:t>Age and retire</a:t>
            </a:r>
            <a:endParaRPr lang="en-US" sz="1600" kern="100" dirty="0">
              <a:solidFill>
                <a:schemeClr val="bg1"/>
              </a:solidFill>
              <a:effectLst/>
              <a:latin typeface="+mj-lt"/>
              <a:ea typeface="Aptos" panose="020B0004020202020204" pitchFamily="34" charset="0"/>
              <a:cs typeface="Times New Roman" panose="02020603050405020304" pitchFamily="18" charset="0"/>
            </a:endParaRPr>
          </a:p>
          <a:p>
            <a:pPr marL="231775" marR="0" indent="-119063">
              <a:spcAft>
                <a:spcPts val="600"/>
              </a:spcAft>
              <a:buFont typeface="Arial" panose="020B0604020202020204" pitchFamily="34" charset="0"/>
              <a:buChar char="•"/>
            </a:pPr>
            <a:r>
              <a:rPr lang="en-US" sz="1800" kern="0" dirty="0">
                <a:solidFill>
                  <a:schemeClr val="bg1"/>
                </a:solidFill>
                <a:effectLst/>
                <a:latin typeface="+mj-lt"/>
                <a:ea typeface="Aptos" panose="020B0004020202020204" pitchFamily="34" charset="0"/>
                <a:cs typeface="Agenda-Light"/>
              </a:rPr>
              <a:t>Are unable to work due to a disability</a:t>
            </a:r>
            <a:endParaRPr lang="en-US" sz="1600" kern="100" dirty="0">
              <a:solidFill>
                <a:schemeClr val="bg1"/>
              </a:solidFill>
              <a:effectLst/>
              <a:latin typeface="+mj-lt"/>
              <a:ea typeface="Aptos" panose="020B0004020202020204" pitchFamily="34" charset="0"/>
              <a:cs typeface="Times New Roman" panose="02020603050405020304" pitchFamily="18" charset="0"/>
            </a:endParaRPr>
          </a:p>
          <a:p>
            <a:pPr marL="231775" marR="0" indent="-119063">
              <a:spcAft>
                <a:spcPts val="600"/>
              </a:spcAft>
              <a:buFont typeface="Arial" panose="020B0604020202020204" pitchFamily="34" charset="0"/>
              <a:buChar char="•"/>
            </a:pPr>
            <a:r>
              <a:rPr lang="en-US" sz="1800" kern="0" dirty="0">
                <a:solidFill>
                  <a:schemeClr val="bg1"/>
                </a:solidFill>
                <a:effectLst/>
                <a:latin typeface="+mj-lt"/>
                <a:ea typeface="Aptos" panose="020B0004020202020204" pitchFamily="34" charset="0"/>
                <a:cs typeface="Agenda-Light"/>
              </a:rPr>
              <a:t>Lose a spouse (or if a young child loses a parent)</a:t>
            </a:r>
            <a:endParaRPr lang="en-US" sz="1600" kern="100" dirty="0">
              <a:solidFill>
                <a:schemeClr val="bg1"/>
              </a:solidFill>
              <a:effectLst/>
              <a:latin typeface="+mj-lt"/>
              <a:ea typeface="Aptos" panose="020B0004020202020204" pitchFamily="34" charset="0"/>
              <a:cs typeface="Times New Roman" panose="02020603050405020304" pitchFamily="18" charset="0"/>
            </a:endParaRPr>
          </a:p>
        </p:txBody>
      </p:sp>
      <p:cxnSp>
        <p:nvCxnSpPr>
          <p:cNvPr id="13" name="Connector: Elbow 12">
            <a:extLst>
              <a:ext uri="{FF2B5EF4-FFF2-40B4-BE49-F238E27FC236}">
                <a16:creationId xmlns:a16="http://schemas.microsoft.com/office/drawing/2014/main" id="{81638275-64FC-0672-5C6C-DD360273AB69}"/>
              </a:ext>
            </a:extLst>
          </p:cNvPr>
          <p:cNvCxnSpPr>
            <a:cxnSpLocks/>
          </p:cNvCxnSpPr>
          <p:nvPr/>
        </p:nvCxnSpPr>
        <p:spPr>
          <a:xfrm>
            <a:off x="6095999" y="762384"/>
            <a:ext cx="2462782" cy="2494300"/>
          </a:xfrm>
          <a:prstGeom prst="bentConnector3">
            <a:avLst>
              <a:gd name="adj1" fmla="val 38666"/>
            </a:avLst>
          </a:prstGeom>
          <a:ln w="38100">
            <a:solidFill>
              <a:srgbClr val="19A68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F9DE189-AE48-3A52-2DEC-42988AA6FD05}"/>
              </a:ext>
            </a:extLst>
          </p:cNvPr>
          <p:cNvSpPr txBox="1"/>
          <p:nvPr/>
        </p:nvSpPr>
        <p:spPr>
          <a:xfrm>
            <a:off x="10761813" y="6430418"/>
            <a:ext cx="1457857" cy="261610"/>
          </a:xfrm>
          <a:prstGeom prst="rect">
            <a:avLst/>
          </a:prstGeom>
          <a:noFill/>
        </p:spPr>
        <p:txBody>
          <a:bodyPr wrap="square" rtlCol="0">
            <a:spAutoFit/>
          </a:bodyPr>
          <a:lstStyle/>
          <a:p>
            <a:pPr algn="r"/>
            <a:r>
              <a:rPr lang="en-US" sz="1100" dirty="0"/>
              <a:t>Page </a:t>
            </a:r>
            <a:fld id="{0F7D9BC6-44A7-4B90-808E-CD794EE68CAD}" type="slidenum">
              <a:rPr lang="en-US" sz="1100" smtClean="0"/>
              <a:pPr algn="r"/>
              <a:t>3</a:t>
            </a:fld>
            <a:r>
              <a:rPr lang="en-US" sz="1100" dirty="0"/>
              <a:t> of 18</a:t>
            </a:r>
          </a:p>
        </p:txBody>
      </p:sp>
    </p:spTree>
    <p:extLst>
      <p:ext uri="{BB962C8B-B14F-4D97-AF65-F5344CB8AC3E}">
        <p14:creationId xmlns:p14="http://schemas.microsoft.com/office/powerpoint/2010/main" val="27846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iver with rocks and trees&#10;&#10;AI-generated content may be incorrect.">
            <a:extLst>
              <a:ext uri="{FF2B5EF4-FFF2-40B4-BE49-F238E27FC236}">
                <a16:creationId xmlns:a16="http://schemas.microsoft.com/office/drawing/2014/main" id="{3D7D83F7-2F25-867D-04B2-B5071DFFA5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4" y="0"/>
            <a:ext cx="5500010" cy="6858000"/>
          </a:xfrm>
          <a:prstGeom prst="rect">
            <a:avLst/>
          </a:prstGeom>
        </p:spPr>
      </p:pic>
      <p:sp>
        <p:nvSpPr>
          <p:cNvPr id="7" name="Rectangle 4">
            <a:extLst>
              <a:ext uri="{FF2B5EF4-FFF2-40B4-BE49-F238E27FC236}">
                <a16:creationId xmlns:a16="http://schemas.microsoft.com/office/drawing/2014/main" id="{E6F71602-B228-3CB2-EC7A-259F00E3243A}"/>
              </a:ext>
            </a:extLst>
          </p:cNvPr>
          <p:cNvSpPr/>
          <p:nvPr/>
        </p:nvSpPr>
        <p:spPr>
          <a:xfrm>
            <a:off x="0" y="2668"/>
            <a:ext cx="5497776" cy="6855332"/>
          </a:xfrm>
          <a:prstGeom prst="round2SameRect">
            <a:avLst>
              <a:gd name="adj1" fmla="val 0"/>
              <a:gd name="adj2" fmla="val 0"/>
            </a:avLst>
          </a:prstGeom>
          <a:solidFill>
            <a:srgbClr val="005F4B">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2B0513-5F6C-5702-B6E8-DA91E16D0B58}"/>
              </a:ext>
            </a:extLst>
          </p:cNvPr>
          <p:cNvSpPr txBox="1"/>
          <p:nvPr/>
        </p:nvSpPr>
        <p:spPr>
          <a:xfrm>
            <a:off x="5498464" y="1154514"/>
            <a:ext cx="6693536" cy="2062103"/>
          </a:xfrm>
          <a:prstGeom prst="rect">
            <a:avLst/>
          </a:prstGeom>
          <a:noFill/>
        </p:spPr>
        <p:txBody>
          <a:bodyPr wrap="square">
            <a:spAutoFit/>
          </a:bodyPr>
          <a:lstStyle/>
          <a:p>
            <a:pPr marL="0" marR="0">
              <a:spcBef>
                <a:spcPts val="600"/>
              </a:spcBef>
            </a:pPr>
            <a:r>
              <a:rPr lang="en-US" sz="2400" b="1" kern="0" dirty="0">
                <a:solidFill>
                  <a:srgbClr val="005846"/>
                </a:solidFill>
                <a:effectLst/>
                <a:ea typeface="Aptos" panose="020B0004020202020204" pitchFamily="34" charset="0"/>
                <a:cs typeface="Agenda-Light"/>
              </a:rPr>
              <a:t>Retirement benefits:</a:t>
            </a:r>
            <a:endParaRPr lang="en-US" sz="2400" b="1" kern="100" dirty="0">
              <a:solidFill>
                <a:srgbClr val="005846"/>
              </a:solidFill>
              <a:effectLst/>
              <a:ea typeface="Aptos" panose="020B0004020202020204" pitchFamily="34" charset="0"/>
              <a:cs typeface="Times New Roman" panose="02020603050405020304" pitchFamily="18" charset="0"/>
            </a:endParaRPr>
          </a:p>
          <a:p>
            <a:pPr marL="0" marR="0">
              <a:spcAft>
                <a:spcPts val="600"/>
              </a:spcAft>
            </a:pPr>
            <a:r>
              <a:rPr lang="en-US" kern="0" dirty="0">
                <a:effectLst/>
                <a:ea typeface="Aptos" panose="020B0004020202020204" pitchFamily="34" charset="0"/>
                <a:cs typeface="Agenda-Light"/>
              </a:rPr>
              <a:t>Each year, a worker can earn up to 4 credits, where each credit represents a certain amount of earnings. Once you earn 40 credits, you can become fully insured for retirement benefits.</a:t>
            </a:r>
            <a:endParaRPr lang="en-US" kern="100" dirty="0">
              <a:effectLst/>
              <a:ea typeface="Aptos" panose="020B0004020202020204" pitchFamily="34" charset="0"/>
              <a:cs typeface="Times New Roman" panose="02020603050405020304" pitchFamily="18" charset="0"/>
            </a:endParaRPr>
          </a:p>
          <a:p>
            <a:pPr marL="0" marR="0">
              <a:spcBef>
                <a:spcPts val="600"/>
              </a:spcBef>
              <a:spcAft>
                <a:spcPts val="600"/>
              </a:spcAft>
            </a:pPr>
            <a:r>
              <a:rPr lang="en-US" kern="0" dirty="0">
                <a:effectLst/>
                <a:ea typeface="Aptos" panose="020B0004020202020204" pitchFamily="34" charset="0"/>
                <a:cs typeface="Agenda-Light"/>
              </a:rPr>
              <a:t>When you become eligible for Social Security and choose to begin claiming your benefits, you will receive a benefit check each month.  </a:t>
            </a:r>
            <a:endParaRPr lang="en-US" kern="100" dirty="0">
              <a:effectLst/>
              <a:ea typeface="Aptos" panose="020B000402020202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527DD6B-BB0A-4AF2-44CD-AFD6BBC97FAE}"/>
              </a:ext>
            </a:extLst>
          </p:cNvPr>
          <p:cNvSpPr/>
          <p:nvPr/>
        </p:nvSpPr>
        <p:spPr>
          <a:xfrm>
            <a:off x="-246888" y="134822"/>
            <a:ext cx="6885432" cy="758952"/>
          </a:xfrm>
          <a:prstGeom prst="round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6263"/>
            <a:r>
              <a:rPr lang="en-US" sz="4000" b="1" dirty="0"/>
              <a:t>Different types of benefits</a:t>
            </a:r>
          </a:p>
        </p:txBody>
      </p:sp>
      <p:sp>
        <p:nvSpPr>
          <p:cNvPr id="11" name="TextBox 10">
            <a:extLst>
              <a:ext uri="{FF2B5EF4-FFF2-40B4-BE49-F238E27FC236}">
                <a16:creationId xmlns:a16="http://schemas.microsoft.com/office/drawing/2014/main" id="{E525BD6C-3401-ABB6-9496-C20C917AFE15}"/>
              </a:ext>
            </a:extLst>
          </p:cNvPr>
          <p:cNvSpPr txBox="1"/>
          <p:nvPr/>
        </p:nvSpPr>
        <p:spPr>
          <a:xfrm>
            <a:off x="5497776" y="4407482"/>
            <a:ext cx="6693536" cy="1363450"/>
          </a:xfrm>
          <a:prstGeom prst="rect">
            <a:avLst/>
          </a:prstGeom>
          <a:noFill/>
        </p:spPr>
        <p:txBody>
          <a:bodyPr wrap="square">
            <a:spAutoFit/>
          </a:bodyPr>
          <a:lstStyle/>
          <a:p>
            <a:pPr marL="0" marR="0">
              <a:lnSpc>
                <a:spcPct val="107000"/>
              </a:lnSpc>
              <a:spcBef>
                <a:spcPts val="0"/>
              </a:spcBef>
              <a:spcAft>
                <a:spcPts val="0"/>
              </a:spcAft>
            </a:pPr>
            <a:r>
              <a:rPr lang="en-US" sz="2400" b="1" kern="0" dirty="0">
                <a:solidFill>
                  <a:srgbClr val="005846"/>
                </a:solidFill>
                <a:effectLst/>
                <a:ea typeface="Aptos" panose="020B0004020202020204" pitchFamily="34" charset="0"/>
                <a:cs typeface="Agenda-Light"/>
              </a:rPr>
              <a:t>Disability benefits</a:t>
            </a:r>
            <a:endParaRPr lang="en-US" sz="2400" kern="100" dirty="0">
              <a:solidFill>
                <a:srgbClr val="005846"/>
              </a:solidFill>
              <a:effectLs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ea typeface="Aptos" panose="020B0004020202020204" pitchFamily="34" charset="0"/>
                <a:cs typeface="Agenda-Light"/>
              </a:rPr>
              <a:t>Along with providing benefits to retirees, people who are unable to work for a year or more due to a physical or mental disability may be eligible for Social Security Disability Insurance (SSDI).</a:t>
            </a:r>
            <a:endParaRPr lang="en-US" sz="1600" kern="100" dirty="0">
              <a:effectLst/>
              <a:ea typeface="Aptos" panose="020B000402020202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15E0260-25A3-C09E-FA83-61DD31571D16}"/>
              </a:ext>
            </a:extLst>
          </p:cNvPr>
          <p:cNvSpPr/>
          <p:nvPr/>
        </p:nvSpPr>
        <p:spPr>
          <a:xfrm>
            <a:off x="4254368" y="3320411"/>
            <a:ext cx="6349464" cy="758953"/>
          </a:xfrm>
          <a:prstGeom prst="rect">
            <a:avLst/>
          </a:prstGeom>
          <a:solidFill>
            <a:srgbClr val="00584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600"/>
              </a:spcBef>
              <a:spcAft>
                <a:spcPts val="600"/>
              </a:spcAft>
            </a:pPr>
            <a:r>
              <a:rPr lang="en-US" sz="1800" kern="0" dirty="0">
                <a:solidFill>
                  <a:schemeClr val="bg1"/>
                </a:solidFill>
                <a:effectLst/>
                <a:latin typeface="+mj-lt"/>
                <a:ea typeface="Aptos" panose="020B0004020202020204" pitchFamily="34" charset="0"/>
                <a:cs typeface="Agenda-Light"/>
              </a:rPr>
              <a:t>Social Security payments are calculated using a person’s 35 highest earning years and are adjusted annually for inflation.</a:t>
            </a:r>
            <a:endParaRPr lang="en-US" sz="1600" kern="100" dirty="0">
              <a:solidFill>
                <a:schemeClr val="bg1"/>
              </a:solidFill>
              <a:effectLst/>
              <a:latin typeface="+mj-lt"/>
              <a:ea typeface="Aptos" panose="020B0004020202020204" pitchFamily="34" charset="0"/>
              <a:cs typeface="Times New Roman" panose="02020603050405020304" pitchFamily="18" charset="0"/>
            </a:endParaRPr>
          </a:p>
        </p:txBody>
      </p:sp>
      <p:cxnSp>
        <p:nvCxnSpPr>
          <p:cNvPr id="16" name="Connector: Elbow 15">
            <a:extLst>
              <a:ext uri="{FF2B5EF4-FFF2-40B4-BE49-F238E27FC236}">
                <a16:creationId xmlns:a16="http://schemas.microsoft.com/office/drawing/2014/main" id="{85B74637-164D-6AC9-47E6-D7D93146152F}"/>
              </a:ext>
            </a:extLst>
          </p:cNvPr>
          <p:cNvCxnSpPr>
            <a:cxnSpLocks/>
            <a:stCxn id="3" idx="1"/>
            <a:endCxn id="14" idx="1"/>
          </p:cNvCxnSpPr>
          <p:nvPr/>
        </p:nvCxnSpPr>
        <p:spPr>
          <a:xfrm rot="10800000" flipV="1">
            <a:off x="4254368" y="2185566"/>
            <a:ext cx="1244096" cy="1514322"/>
          </a:xfrm>
          <a:prstGeom prst="bentConnector3">
            <a:avLst>
              <a:gd name="adj1" fmla="val 231332"/>
            </a:avLst>
          </a:prstGeom>
          <a:ln w="38100">
            <a:solidFill>
              <a:srgbClr val="19A68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AC3045A-D6DB-7C19-B42D-4F68BAAC1AAD}"/>
              </a:ext>
            </a:extLst>
          </p:cNvPr>
          <p:cNvSpPr txBox="1"/>
          <p:nvPr/>
        </p:nvSpPr>
        <p:spPr>
          <a:xfrm>
            <a:off x="1" y="6596390"/>
            <a:ext cx="1731948" cy="261610"/>
          </a:xfrm>
          <a:prstGeom prst="rect">
            <a:avLst/>
          </a:prstGeom>
          <a:noFill/>
        </p:spPr>
        <p:txBody>
          <a:bodyPr wrap="square" rtlCol="0">
            <a:spAutoFit/>
          </a:bodyPr>
          <a:lstStyle/>
          <a:p>
            <a:r>
              <a:rPr lang="en-US" sz="1100" kern="1200" dirty="0">
                <a:solidFill>
                  <a:schemeClr val="bg1"/>
                </a:solidFill>
                <a:effectLst/>
                <a:latin typeface="+mn-lt"/>
                <a:ea typeface="+mn-ea"/>
                <a:cs typeface="+mn-cs"/>
              </a:rPr>
              <a:t>39162Z</a:t>
            </a:r>
          </a:p>
        </p:txBody>
      </p:sp>
      <p:sp>
        <p:nvSpPr>
          <p:cNvPr id="2" name="TextBox 1">
            <a:extLst>
              <a:ext uri="{FF2B5EF4-FFF2-40B4-BE49-F238E27FC236}">
                <a16:creationId xmlns:a16="http://schemas.microsoft.com/office/drawing/2014/main" id="{267A43B5-9FD4-856B-66D6-3A88B19B59DA}"/>
              </a:ext>
            </a:extLst>
          </p:cNvPr>
          <p:cNvSpPr txBox="1"/>
          <p:nvPr/>
        </p:nvSpPr>
        <p:spPr>
          <a:xfrm>
            <a:off x="10761813" y="6430418"/>
            <a:ext cx="1457857" cy="261610"/>
          </a:xfrm>
          <a:prstGeom prst="rect">
            <a:avLst/>
          </a:prstGeom>
          <a:noFill/>
        </p:spPr>
        <p:txBody>
          <a:bodyPr wrap="square" rtlCol="0">
            <a:spAutoFit/>
          </a:bodyPr>
          <a:lstStyle/>
          <a:p>
            <a:pPr algn="r"/>
            <a:r>
              <a:rPr lang="en-US" sz="1100" dirty="0"/>
              <a:t>Page </a:t>
            </a:r>
            <a:fld id="{0F7D9BC6-44A7-4B90-808E-CD794EE68CAD}" type="slidenum">
              <a:rPr lang="en-US" sz="1100" smtClean="0"/>
              <a:pPr algn="r"/>
              <a:t>4</a:t>
            </a:fld>
            <a:r>
              <a:rPr lang="en-US" sz="1100" dirty="0"/>
              <a:t> of 18</a:t>
            </a:r>
          </a:p>
        </p:txBody>
      </p:sp>
    </p:spTree>
    <p:extLst>
      <p:ext uri="{BB962C8B-B14F-4D97-AF65-F5344CB8AC3E}">
        <p14:creationId xmlns:p14="http://schemas.microsoft.com/office/powerpoint/2010/main" val="108951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1000"/>
                                        <p:tgtEl>
                                          <p:spTgt spid="16"/>
                                        </p:tgtEl>
                                      </p:cBhvr>
                                    </p:animEffect>
                                  </p:childTnLst>
                                </p:cTn>
                              </p:par>
                            </p:childTnLst>
                          </p:cTn>
                        </p:par>
                        <p:par>
                          <p:cTn id="14" fill="hold">
                            <p:stCondLst>
                              <p:cond delay="2000"/>
                            </p:stCondLst>
                            <p:childTnLst>
                              <p:par>
                                <p:cTn id="15" presetID="22" presetClass="entr" presetSubtype="8"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iver with rocks and trees&#10;&#10;AI-generated content may be incorrect.">
            <a:extLst>
              <a:ext uri="{FF2B5EF4-FFF2-40B4-BE49-F238E27FC236}">
                <a16:creationId xmlns:a16="http://schemas.microsoft.com/office/drawing/2014/main" id="{3D7D83F7-2F25-867D-04B2-B5071DFFA5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1174" y="0"/>
            <a:ext cx="5500010" cy="6858000"/>
          </a:xfrm>
          <a:prstGeom prst="rect">
            <a:avLst/>
          </a:prstGeom>
        </p:spPr>
      </p:pic>
      <p:sp>
        <p:nvSpPr>
          <p:cNvPr id="3" name="TextBox 2">
            <a:extLst>
              <a:ext uri="{FF2B5EF4-FFF2-40B4-BE49-F238E27FC236}">
                <a16:creationId xmlns:a16="http://schemas.microsoft.com/office/drawing/2014/main" id="{DD2B0513-5F6C-5702-B6E8-DA91E16D0B58}"/>
              </a:ext>
            </a:extLst>
          </p:cNvPr>
          <p:cNvSpPr txBox="1"/>
          <p:nvPr/>
        </p:nvSpPr>
        <p:spPr>
          <a:xfrm>
            <a:off x="103504" y="1203353"/>
            <a:ext cx="6693536" cy="1569660"/>
          </a:xfrm>
          <a:prstGeom prst="rect">
            <a:avLst/>
          </a:prstGeom>
          <a:noFill/>
        </p:spPr>
        <p:txBody>
          <a:bodyPr wrap="square">
            <a:spAutoFit/>
          </a:bodyPr>
          <a:lstStyle/>
          <a:p>
            <a:pPr marL="0" marR="0">
              <a:spcBef>
                <a:spcPts val="600"/>
              </a:spcBef>
            </a:pPr>
            <a:r>
              <a:rPr lang="en-US" sz="2400" b="1" kern="0" dirty="0">
                <a:solidFill>
                  <a:srgbClr val="005846"/>
                </a:solidFill>
                <a:effectLst/>
                <a:ea typeface="Aptos" panose="020B0004020202020204" pitchFamily="34" charset="0"/>
                <a:cs typeface="Agenda-Light"/>
              </a:rPr>
              <a:t>Spousal Benefits</a:t>
            </a:r>
            <a:endParaRPr lang="en-US" sz="2400" b="1" kern="100" dirty="0">
              <a:solidFill>
                <a:srgbClr val="005846"/>
              </a:solidFill>
              <a:effectLst/>
              <a:ea typeface="Aptos" panose="020B0004020202020204" pitchFamily="34" charset="0"/>
              <a:cs typeface="Times New Roman" panose="02020603050405020304" pitchFamily="18" charset="0"/>
            </a:endParaRPr>
          </a:p>
          <a:p>
            <a:pPr>
              <a:spcAft>
                <a:spcPts val="600"/>
              </a:spcAft>
            </a:pPr>
            <a:r>
              <a:rPr lang="en-US" kern="0" dirty="0">
                <a:ea typeface="Aptos" panose="020B0004020202020204" pitchFamily="34" charset="0"/>
                <a:cs typeface="Agenda-Light"/>
              </a:rPr>
              <a:t>If you’re receiving Social Security retirement or disability benefits, your spouse, ex-spouse, or child may qualify to receive a monthly payment up to 50% of your benefit amount. Your spouse can be eligible for benefits even if he or she has never been employed. </a:t>
            </a:r>
          </a:p>
        </p:txBody>
      </p:sp>
      <p:sp>
        <p:nvSpPr>
          <p:cNvPr id="6" name="Rectangle: Rounded Corners 5">
            <a:extLst>
              <a:ext uri="{FF2B5EF4-FFF2-40B4-BE49-F238E27FC236}">
                <a16:creationId xmlns:a16="http://schemas.microsoft.com/office/drawing/2014/main" id="{A527DD6B-BB0A-4AF2-44CD-AFD6BBC97FAE}"/>
              </a:ext>
            </a:extLst>
          </p:cNvPr>
          <p:cNvSpPr/>
          <p:nvPr/>
        </p:nvSpPr>
        <p:spPr>
          <a:xfrm>
            <a:off x="-246888" y="134822"/>
            <a:ext cx="6885432" cy="758952"/>
          </a:xfrm>
          <a:prstGeom prst="round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6263"/>
            <a:r>
              <a:rPr lang="en-US" sz="4000" b="1" dirty="0"/>
              <a:t>Different types of benefits</a:t>
            </a:r>
          </a:p>
        </p:txBody>
      </p:sp>
      <p:sp>
        <p:nvSpPr>
          <p:cNvPr id="12" name="Rectangle 4">
            <a:extLst>
              <a:ext uri="{FF2B5EF4-FFF2-40B4-BE49-F238E27FC236}">
                <a16:creationId xmlns:a16="http://schemas.microsoft.com/office/drawing/2014/main" id="{5F2239B1-9371-E086-1D22-93BB82F1FCDD}"/>
              </a:ext>
            </a:extLst>
          </p:cNvPr>
          <p:cNvSpPr/>
          <p:nvPr/>
        </p:nvSpPr>
        <p:spPr>
          <a:xfrm>
            <a:off x="6693408" y="2668"/>
            <a:ext cx="5497776" cy="6855332"/>
          </a:xfrm>
          <a:prstGeom prst="round2SameRect">
            <a:avLst>
              <a:gd name="adj1" fmla="val 0"/>
              <a:gd name="adj2" fmla="val 0"/>
            </a:avLst>
          </a:prstGeom>
          <a:solidFill>
            <a:srgbClr val="005F4B">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Elbow 17">
            <a:extLst>
              <a:ext uri="{FF2B5EF4-FFF2-40B4-BE49-F238E27FC236}">
                <a16:creationId xmlns:a16="http://schemas.microsoft.com/office/drawing/2014/main" id="{A70FA06C-7270-A457-969E-97DAB74BDAFC}"/>
              </a:ext>
            </a:extLst>
          </p:cNvPr>
          <p:cNvCxnSpPr>
            <a:cxnSpLocks/>
            <a:stCxn id="11" idx="3"/>
            <a:endCxn id="14" idx="0"/>
          </p:cNvCxnSpPr>
          <p:nvPr/>
        </p:nvCxnSpPr>
        <p:spPr>
          <a:xfrm>
            <a:off x="6447653" y="3839990"/>
            <a:ext cx="1562490" cy="1435180"/>
          </a:xfrm>
          <a:prstGeom prst="bentConnector2">
            <a:avLst/>
          </a:prstGeom>
          <a:ln w="38100">
            <a:solidFill>
              <a:srgbClr val="19A68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44ECB4-3361-B681-6148-855C7819575C}"/>
              </a:ext>
            </a:extLst>
          </p:cNvPr>
          <p:cNvSpPr txBox="1"/>
          <p:nvPr/>
        </p:nvSpPr>
        <p:spPr>
          <a:xfrm>
            <a:off x="10919619" y="6596390"/>
            <a:ext cx="1272380" cy="261610"/>
          </a:xfrm>
          <a:prstGeom prst="rect">
            <a:avLst/>
          </a:prstGeom>
          <a:noFill/>
        </p:spPr>
        <p:txBody>
          <a:bodyPr wrap="square" rtlCol="0">
            <a:spAutoFit/>
          </a:bodyPr>
          <a:lstStyle/>
          <a:p>
            <a:pPr algn="r"/>
            <a:r>
              <a:rPr lang="en-US" sz="1100" kern="1200" dirty="0">
                <a:solidFill>
                  <a:schemeClr val="bg1"/>
                </a:solidFill>
                <a:effectLst/>
                <a:latin typeface="+mn-lt"/>
                <a:ea typeface="+mn-ea"/>
                <a:cs typeface="+mn-cs"/>
              </a:rPr>
              <a:t>PRT 6-25</a:t>
            </a:r>
          </a:p>
        </p:txBody>
      </p:sp>
      <p:sp>
        <p:nvSpPr>
          <p:cNvPr id="14" name="Rectangle 13">
            <a:extLst>
              <a:ext uri="{FF2B5EF4-FFF2-40B4-BE49-F238E27FC236}">
                <a16:creationId xmlns:a16="http://schemas.microsoft.com/office/drawing/2014/main" id="{315E0260-25A3-C09E-FA83-61DD31571D16}"/>
              </a:ext>
            </a:extLst>
          </p:cNvPr>
          <p:cNvSpPr/>
          <p:nvPr/>
        </p:nvSpPr>
        <p:spPr>
          <a:xfrm>
            <a:off x="4102287" y="5275170"/>
            <a:ext cx="7815712" cy="758953"/>
          </a:xfrm>
          <a:prstGeom prst="rect">
            <a:avLst/>
          </a:prstGeom>
          <a:solidFill>
            <a:srgbClr val="00584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kern="0" dirty="0">
                <a:solidFill>
                  <a:schemeClr val="bg1"/>
                </a:solidFill>
                <a:latin typeface="+mj-lt"/>
                <a:ea typeface="Aptos" panose="020B0004020202020204" pitchFamily="34" charset="0"/>
                <a:cs typeface="Agenda-Light"/>
              </a:rPr>
              <a:t>If your spouse is eligible for their own Social Security benefit and it is larger than the spousal benefit, they will be paid their own retirement benefit amount.</a:t>
            </a:r>
            <a:endParaRPr lang="en-US" sz="1600" kern="100" dirty="0">
              <a:solidFill>
                <a:schemeClr val="bg1"/>
              </a:solidFill>
              <a:effectLst/>
              <a:latin typeface="+mj-lt"/>
              <a:ea typeface="Aptos" panose="020B000402020202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E5008BB3-754C-E538-4401-0EBF3FB4E612}"/>
              </a:ext>
            </a:extLst>
          </p:cNvPr>
          <p:cNvSpPr/>
          <p:nvPr/>
        </p:nvSpPr>
        <p:spPr>
          <a:xfrm>
            <a:off x="103504" y="3055160"/>
            <a:ext cx="6344149" cy="1569660"/>
          </a:xfrm>
          <a:prstGeom prst="roundRect">
            <a:avLst/>
          </a:prstGeom>
          <a:solidFill>
            <a:srgbClr val="19A683"/>
          </a:solidFill>
          <a:ln>
            <a:solidFill>
              <a:srgbClr val="0052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Bef>
                <a:spcPts val="600"/>
              </a:spcBef>
              <a:spcAft>
                <a:spcPts val="600"/>
              </a:spcAft>
            </a:pPr>
            <a:r>
              <a:rPr lang="en-US" kern="0" dirty="0">
                <a:ea typeface="Aptos" panose="020B0004020202020204" pitchFamily="34" charset="0"/>
                <a:cs typeface="Agenda-Light"/>
              </a:rPr>
              <a:t>In general, requirements for spousal benefits include:</a:t>
            </a:r>
            <a:endParaRPr lang="en-US" kern="100" dirty="0">
              <a:ea typeface="Aptos" panose="020B0004020202020204" pitchFamily="34" charset="0"/>
              <a:cs typeface="Times New Roman" panose="02020603050405020304" pitchFamily="18" charset="0"/>
            </a:endParaRPr>
          </a:p>
          <a:p>
            <a:pPr marL="342900" marR="0" lvl="0" indent="-223838">
              <a:buFont typeface="Wingdings" panose="05000000000000000000" pitchFamily="2" charset="2"/>
              <a:buChar char="Ø"/>
            </a:pPr>
            <a:r>
              <a:rPr lang="en-US" kern="0" dirty="0">
                <a:ea typeface="Aptos" panose="020B0004020202020204" pitchFamily="34" charset="0"/>
                <a:cs typeface="Agenda-Light"/>
              </a:rPr>
              <a:t>You are currently receiving retirement or disability benefits.</a:t>
            </a:r>
            <a:endParaRPr lang="en-US" kern="100" dirty="0">
              <a:ea typeface="Aptos" panose="020B0004020202020204" pitchFamily="34" charset="0"/>
              <a:cs typeface="Agenda-Light"/>
            </a:endParaRPr>
          </a:p>
          <a:p>
            <a:pPr marL="342900" marR="0" lvl="0" indent="-223838">
              <a:buFont typeface="Wingdings" panose="05000000000000000000" pitchFamily="2" charset="2"/>
              <a:buChar char="Ø"/>
            </a:pPr>
            <a:r>
              <a:rPr lang="en-US" kern="0" dirty="0">
                <a:ea typeface="Aptos" panose="020B0004020202020204" pitchFamily="34" charset="0"/>
                <a:cs typeface="Agenda-Light"/>
              </a:rPr>
              <a:t>Your spouse is at least 62 years old.</a:t>
            </a:r>
            <a:endParaRPr lang="en-US" kern="100" dirty="0">
              <a:ea typeface="Aptos" panose="020B0004020202020204" pitchFamily="34" charset="0"/>
              <a:cs typeface="Agenda-Light"/>
            </a:endParaRPr>
          </a:p>
          <a:p>
            <a:pPr marL="342900" marR="0" lvl="0" indent="-223838">
              <a:buFont typeface="Wingdings" panose="05000000000000000000" pitchFamily="2" charset="2"/>
              <a:buChar char="Ø"/>
            </a:pPr>
            <a:r>
              <a:rPr lang="en-US" kern="0" dirty="0">
                <a:ea typeface="Aptos" panose="020B0004020202020204" pitchFamily="34" charset="0"/>
                <a:cs typeface="Agenda-Light"/>
              </a:rPr>
              <a:t>You have been married for at least 10 years.</a:t>
            </a:r>
            <a:endParaRPr lang="en-US" kern="100" dirty="0">
              <a:ea typeface="Aptos" panose="020B0004020202020204" pitchFamily="34" charset="0"/>
              <a:cs typeface="Agenda-Light"/>
            </a:endParaRPr>
          </a:p>
        </p:txBody>
      </p:sp>
      <p:sp>
        <p:nvSpPr>
          <p:cNvPr id="2" name="TextBox 1">
            <a:extLst>
              <a:ext uri="{FF2B5EF4-FFF2-40B4-BE49-F238E27FC236}">
                <a16:creationId xmlns:a16="http://schemas.microsoft.com/office/drawing/2014/main" id="{5C18EA0D-34D6-39CF-69C9-3C2A54A84CAB}"/>
              </a:ext>
            </a:extLst>
          </p:cNvPr>
          <p:cNvSpPr txBox="1"/>
          <p:nvPr/>
        </p:nvSpPr>
        <p:spPr>
          <a:xfrm>
            <a:off x="10761813" y="6430418"/>
            <a:ext cx="1457857" cy="261610"/>
          </a:xfrm>
          <a:prstGeom prst="rect">
            <a:avLst/>
          </a:prstGeom>
          <a:noFill/>
        </p:spPr>
        <p:txBody>
          <a:bodyPr wrap="square" rtlCol="0">
            <a:spAutoFit/>
          </a:bodyPr>
          <a:lstStyle/>
          <a:p>
            <a:pPr algn="r"/>
            <a:r>
              <a:rPr lang="en-US" sz="1100" dirty="0">
                <a:solidFill>
                  <a:schemeClr val="bg1"/>
                </a:solidFill>
              </a:rPr>
              <a:t>Page </a:t>
            </a:r>
            <a:fld id="{0F7D9BC6-44A7-4B90-808E-CD794EE68CAD}" type="slidenum">
              <a:rPr lang="en-US" sz="1100" smtClean="0">
                <a:solidFill>
                  <a:schemeClr val="bg1"/>
                </a:solidFill>
              </a:rPr>
              <a:pPr algn="r"/>
              <a:t>5</a:t>
            </a:fld>
            <a:r>
              <a:rPr lang="en-US" sz="1100" dirty="0">
                <a:solidFill>
                  <a:schemeClr val="bg1"/>
                </a:solidFill>
              </a:rPr>
              <a:t> of 18</a:t>
            </a:r>
          </a:p>
        </p:txBody>
      </p:sp>
    </p:spTree>
    <p:extLst>
      <p:ext uri="{BB962C8B-B14F-4D97-AF65-F5344CB8AC3E}">
        <p14:creationId xmlns:p14="http://schemas.microsoft.com/office/powerpoint/2010/main" val="255771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1000"/>
                                        <p:tgtEl>
                                          <p:spTgt spid="18"/>
                                        </p:tgtEl>
                                      </p:cBhvr>
                                    </p:animEffect>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iver with rocks and trees&#10;&#10;AI-generated content may be incorrect.">
            <a:extLst>
              <a:ext uri="{FF2B5EF4-FFF2-40B4-BE49-F238E27FC236}">
                <a16:creationId xmlns:a16="http://schemas.microsoft.com/office/drawing/2014/main" id="{3D7D83F7-2F25-867D-04B2-B5071DFFA5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4" y="0"/>
            <a:ext cx="5500010" cy="6858000"/>
          </a:xfrm>
          <a:prstGeom prst="rect">
            <a:avLst/>
          </a:prstGeom>
        </p:spPr>
      </p:pic>
      <p:sp>
        <p:nvSpPr>
          <p:cNvPr id="35" name="Rectangle 4">
            <a:extLst>
              <a:ext uri="{FF2B5EF4-FFF2-40B4-BE49-F238E27FC236}">
                <a16:creationId xmlns:a16="http://schemas.microsoft.com/office/drawing/2014/main" id="{ABE43784-52CB-495E-29E8-8B815BE3881C}"/>
              </a:ext>
            </a:extLst>
          </p:cNvPr>
          <p:cNvSpPr/>
          <p:nvPr/>
        </p:nvSpPr>
        <p:spPr>
          <a:xfrm>
            <a:off x="0" y="2668"/>
            <a:ext cx="5497776" cy="6855332"/>
          </a:xfrm>
          <a:prstGeom prst="round2SameRect">
            <a:avLst>
              <a:gd name="adj1" fmla="val 0"/>
              <a:gd name="adj2" fmla="val 0"/>
            </a:avLst>
          </a:prstGeom>
          <a:solidFill>
            <a:srgbClr val="005F4B">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2B0513-5F6C-5702-B6E8-DA91E16D0B58}"/>
              </a:ext>
            </a:extLst>
          </p:cNvPr>
          <p:cNvSpPr txBox="1"/>
          <p:nvPr/>
        </p:nvSpPr>
        <p:spPr>
          <a:xfrm>
            <a:off x="5498464" y="1399818"/>
            <a:ext cx="6693536" cy="1738938"/>
          </a:xfrm>
          <a:prstGeom prst="rect">
            <a:avLst/>
          </a:prstGeom>
          <a:noFill/>
        </p:spPr>
        <p:txBody>
          <a:bodyPr wrap="square">
            <a:spAutoFit/>
          </a:bodyPr>
          <a:lstStyle/>
          <a:p>
            <a:pPr>
              <a:spcBef>
                <a:spcPts val="600"/>
              </a:spcBef>
            </a:pPr>
            <a:r>
              <a:rPr lang="en-US" sz="2400" b="1" kern="0" dirty="0">
                <a:solidFill>
                  <a:srgbClr val="005F4B"/>
                </a:solidFill>
                <a:ea typeface="Aptos" panose="020B0004020202020204" pitchFamily="34" charset="0"/>
                <a:cs typeface="Agenda-Light"/>
              </a:rPr>
              <a:t>Survivor Benefits</a:t>
            </a:r>
            <a:endParaRPr lang="en-US" sz="2400" b="1" kern="100" dirty="0">
              <a:solidFill>
                <a:srgbClr val="005F4B"/>
              </a:solidFill>
              <a:ea typeface="Aptos" panose="020B0004020202020204" pitchFamily="34" charset="0"/>
              <a:cs typeface="Times New Roman" panose="02020603050405020304" pitchFamily="18" charset="0"/>
            </a:endParaRPr>
          </a:p>
          <a:p>
            <a:pPr>
              <a:spcAft>
                <a:spcPts val="600"/>
              </a:spcAft>
            </a:pPr>
            <a:r>
              <a:rPr lang="en-US" kern="0" dirty="0">
                <a:ea typeface="Aptos" panose="020B0004020202020204" pitchFamily="34" charset="0"/>
                <a:cs typeface="Agenda-Light"/>
              </a:rPr>
              <a:t>If you were to pass away, your family may be eligible for survivor benefits based on your earnings record. Survivor benefits may be payable to your spouse, children and dependent parents.</a:t>
            </a:r>
          </a:p>
          <a:p>
            <a:pPr>
              <a:spcAft>
                <a:spcPts val="600"/>
              </a:spcAft>
            </a:pPr>
            <a:r>
              <a:rPr lang="en-US" kern="0" dirty="0">
                <a:solidFill>
                  <a:schemeClr val="bg1"/>
                </a:solidFill>
                <a:ea typeface="Aptos" panose="020B0004020202020204" pitchFamily="34" charset="0"/>
                <a:cs typeface="Agenda-Light"/>
              </a:rPr>
              <a:t>parents</a:t>
            </a:r>
            <a:r>
              <a:rPr lang="en-US" sz="2400" kern="0" dirty="0">
                <a:solidFill>
                  <a:schemeClr val="bg1"/>
                </a:solidFill>
                <a:ea typeface="Aptos" panose="020B0004020202020204" pitchFamily="34" charset="0"/>
                <a:cs typeface="Agenda-Light"/>
              </a:rPr>
              <a:t>.</a:t>
            </a:r>
          </a:p>
        </p:txBody>
      </p:sp>
      <p:sp>
        <p:nvSpPr>
          <p:cNvPr id="6" name="Rectangle: Rounded Corners 5">
            <a:extLst>
              <a:ext uri="{FF2B5EF4-FFF2-40B4-BE49-F238E27FC236}">
                <a16:creationId xmlns:a16="http://schemas.microsoft.com/office/drawing/2014/main" id="{A527DD6B-BB0A-4AF2-44CD-AFD6BBC97FAE}"/>
              </a:ext>
            </a:extLst>
          </p:cNvPr>
          <p:cNvSpPr/>
          <p:nvPr/>
        </p:nvSpPr>
        <p:spPr>
          <a:xfrm>
            <a:off x="-246888" y="134822"/>
            <a:ext cx="6885432" cy="758952"/>
          </a:xfrm>
          <a:prstGeom prst="round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6263"/>
            <a:r>
              <a:rPr lang="en-US" sz="4000" b="1" dirty="0"/>
              <a:t>Different types of benefits</a:t>
            </a:r>
          </a:p>
        </p:txBody>
      </p:sp>
      <p:sp>
        <p:nvSpPr>
          <p:cNvPr id="25" name="TextBox 24">
            <a:extLst>
              <a:ext uri="{FF2B5EF4-FFF2-40B4-BE49-F238E27FC236}">
                <a16:creationId xmlns:a16="http://schemas.microsoft.com/office/drawing/2014/main" id="{AAC3045A-D6DB-7C19-B42D-4F68BAAC1AAD}"/>
              </a:ext>
            </a:extLst>
          </p:cNvPr>
          <p:cNvSpPr txBox="1"/>
          <p:nvPr/>
        </p:nvSpPr>
        <p:spPr>
          <a:xfrm>
            <a:off x="1" y="6596390"/>
            <a:ext cx="1731948" cy="261610"/>
          </a:xfrm>
          <a:prstGeom prst="rect">
            <a:avLst/>
          </a:prstGeom>
          <a:noFill/>
        </p:spPr>
        <p:txBody>
          <a:bodyPr wrap="square" rtlCol="0">
            <a:spAutoFit/>
          </a:bodyPr>
          <a:lstStyle/>
          <a:p>
            <a:r>
              <a:rPr lang="en-US" sz="1100" kern="1200" dirty="0">
                <a:solidFill>
                  <a:schemeClr val="bg1"/>
                </a:solidFill>
                <a:effectLst/>
                <a:latin typeface="+mn-lt"/>
                <a:ea typeface="+mn-ea"/>
                <a:cs typeface="+mn-cs"/>
              </a:rPr>
              <a:t>39162Z</a:t>
            </a:r>
          </a:p>
        </p:txBody>
      </p:sp>
      <p:cxnSp>
        <p:nvCxnSpPr>
          <p:cNvPr id="20" name="Straight Connector 19">
            <a:extLst>
              <a:ext uri="{FF2B5EF4-FFF2-40B4-BE49-F238E27FC236}">
                <a16:creationId xmlns:a16="http://schemas.microsoft.com/office/drawing/2014/main" id="{B6203090-7EF4-25A9-9484-E82B811FB626}"/>
              </a:ext>
            </a:extLst>
          </p:cNvPr>
          <p:cNvCxnSpPr/>
          <p:nvPr/>
        </p:nvCxnSpPr>
        <p:spPr>
          <a:xfrm flipH="1">
            <a:off x="1127464" y="2101459"/>
            <a:ext cx="4370312" cy="0"/>
          </a:xfrm>
          <a:prstGeom prst="line">
            <a:avLst/>
          </a:prstGeom>
          <a:ln w="38100">
            <a:solidFill>
              <a:srgbClr val="19A68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4295D69-89E8-D53D-58FF-5EA9A71F30C1}"/>
              </a:ext>
            </a:extLst>
          </p:cNvPr>
          <p:cNvCxnSpPr>
            <a:cxnSpLocks/>
          </p:cNvCxnSpPr>
          <p:nvPr/>
        </p:nvCxnSpPr>
        <p:spPr>
          <a:xfrm>
            <a:off x="1145220" y="2092315"/>
            <a:ext cx="0" cy="2774468"/>
          </a:xfrm>
          <a:prstGeom prst="line">
            <a:avLst/>
          </a:prstGeom>
          <a:ln w="38100">
            <a:solidFill>
              <a:srgbClr val="19A68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84D051-FE90-2814-BA58-66B6D0355956}"/>
              </a:ext>
            </a:extLst>
          </p:cNvPr>
          <p:cNvCxnSpPr>
            <a:cxnSpLocks/>
          </p:cNvCxnSpPr>
          <p:nvPr/>
        </p:nvCxnSpPr>
        <p:spPr>
          <a:xfrm>
            <a:off x="1127464" y="4848495"/>
            <a:ext cx="3372823" cy="0"/>
          </a:xfrm>
          <a:prstGeom prst="line">
            <a:avLst/>
          </a:prstGeom>
          <a:ln w="38100">
            <a:solidFill>
              <a:srgbClr val="19A68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66FAFD-DF2B-5D3D-78FF-309E331E1C10}"/>
              </a:ext>
            </a:extLst>
          </p:cNvPr>
          <p:cNvSpPr/>
          <p:nvPr/>
        </p:nvSpPr>
        <p:spPr>
          <a:xfrm>
            <a:off x="4500287" y="3189758"/>
            <a:ext cx="7673956" cy="3151853"/>
          </a:xfrm>
          <a:prstGeom prst="rect">
            <a:avLst/>
          </a:prstGeom>
          <a:solidFill>
            <a:srgbClr val="00584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b="1" kern="0" dirty="0">
                <a:latin typeface="+mj-lt"/>
                <a:ea typeface="Aptos" panose="020B0004020202020204" pitchFamily="34" charset="0"/>
                <a:cs typeface="Agenda-Light"/>
              </a:rPr>
              <a:t>Family members may be eligible to receive survivor benefits if:</a:t>
            </a:r>
            <a:endParaRPr lang="en-US" b="1" kern="100" dirty="0">
              <a:latin typeface="+mj-lt"/>
              <a:ea typeface="Aptos" panose="020B0004020202020204" pitchFamily="34" charset="0"/>
              <a:cs typeface="Times New Roman" panose="02020603050405020304" pitchFamily="18" charset="0"/>
            </a:endParaRPr>
          </a:p>
          <a:p>
            <a:pPr marL="346075" marR="0" lvl="0" indent="-230188">
              <a:spcBef>
                <a:spcPts val="200"/>
              </a:spcBef>
              <a:spcAft>
                <a:spcPts val="600"/>
              </a:spcAft>
              <a:buClr>
                <a:schemeClr val="bg1"/>
              </a:buClr>
              <a:buFont typeface="Wingdings" panose="05000000000000000000" pitchFamily="2" charset="2"/>
              <a:buChar char="Ø"/>
            </a:pPr>
            <a:r>
              <a:rPr lang="en-US" sz="1600" kern="0" dirty="0">
                <a:latin typeface="+mj-lt"/>
                <a:ea typeface="Aptos" panose="020B0004020202020204" pitchFamily="34" charset="0"/>
                <a:cs typeface="Agenda-Light"/>
              </a:rPr>
              <a:t>The surviving spouse is age 60 or older </a:t>
            </a:r>
            <a:r>
              <a:rPr lang="en-US" sz="1400" kern="0" dirty="0">
                <a:latin typeface="+mj-lt"/>
                <a:ea typeface="Aptos" panose="020B0004020202020204" pitchFamily="34" charset="0"/>
                <a:cs typeface="Agenda-Light"/>
              </a:rPr>
              <a:t>(50 or older if they have a disability)</a:t>
            </a:r>
            <a:endParaRPr lang="en-US" sz="1400" kern="100" dirty="0">
              <a:latin typeface="+mj-lt"/>
              <a:ea typeface="Aptos" panose="020B0004020202020204" pitchFamily="34" charset="0"/>
              <a:cs typeface="Agenda-Light"/>
            </a:endParaRPr>
          </a:p>
          <a:p>
            <a:pPr marL="346075" marR="0" lvl="0" indent="-230188">
              <a:spcBef>
                <a:spcPts val="200"/>
              </a:spcBef>
              <a:spcAft>
                <a:spcPts val="600"/>
              </a:spcAft>
              <a:buClr>
                <a:schemeClr val="bg1"/>
              </a:buClr>
              <a:buFont typeface="Wingdings" panose="05000000000000000000" pitchFamily="2" charset="2"/>
              <a:buChar char="Ø"/>
            </a:pPr>
            <a:r>
              <a:rPr lang="en-US" sz="1600" kern="0" dirty="0">
                <a:latin typeface="+mj-lt"/>
                <a:ea typeface="Aptos" panose="020B0004020202020204" pitchFamily="34" charset="0"/>
                <a:cs typeface="Agenda-Light"/>
              </a:rPr>
              <a:t>Any age and caring for the deceased’s child who is under age 16 or has a disability and is receiving Social Security benefits</a:t>
            </a:r>
            <a:endParaRPr lang="en-US" sz="1600" kern="100" dirty="0">
              <a:latin typeface="+mj-lt"/>
              <a:ea typeface="Aptos" panose="020B0004020202020204" pitchFamily="34" charset="0"/>
              <a:cs typeface="Agenda-Light"/>
            </a:endParaRPr>
          </a:p>
          <a:p>
            <a:pPr marL="346075" marR="0" lvl="0" indent="-230188">
              <a:spcBef>
                <a:spcPts val="200"/>
              </a:spcBef>
              <a:spcAft>
                <a:spcPts val="600"/>
              </a:spcAft>
              <a:buClr>
                <a:schemeClr val="bg1"/>
              </a:buClr>
              <a:buFont typeface="Wingdings" panose="05000000000000000000" pitchFamily="2" charset="2"/>
              <a:buChar char="Ø"/>
            </a:pPr>
            <a:r>
              <a:rPr lang="en-US" sz="1600" kern="0" dirty="0">
                <a:latin typeface="+mj-lt"/>
                <a:ea typeface="Aptos" panose="020B0004020202020204" pitchFamily="34" charset="0"/>
                <a:cs typeface="Agenda-Light"/>
              </a:rPr>
              <a:t>An unmarried child who is younger than age 18 </a:t>
            </a:r>
            <a:r>
              <a:rPr lang="en-US" sz="1400" kern="0" dirty="0">
                <a:latin typeface="+mj-lt"/>
                <a:ea typeface="Aptos" panose="020B0004020202020204" pitchFamily="34" charset="0"/>
                <a:cs typeface="Agenda-Light"/>
              </a:rPr>
              <a:t>(or up to age 19 if they’re a full-time student in an elementary or secondary school)</a:t>
            </a:r>
            <a:endParaRPr lang="en-US" sz="1400" kern="100" dirty="0">
              <a:latin typeface="+mj-lt"/>
              <a:ea typeface="Aptos" panose="020B0004020202020204" pitchFamily="34" charset="0"/>
              <a:cs typeface="Agenda-Light"/>
            </a:endParaRPr>
          </a:p>
          <a:p>
            <a:pPr marL="346075" marR="0" lvl="0" indent="-230188">
              <a:spcBef>
                <a:spcPts val="200"/>
              </a:spcBef>
              <a:spcAft>
                <a:spcPts val="600"/>
              </a:spcAft>
              <a:buClr>
                <a:schemeClr val="bg1"/>
              </a:buClr>
              <a:buFont typeface="Wingdings" panose="05000000000000000000" pitchFamily="2" charset="2"/>
              <a:buChar char="Ø"/>
            </a:pPr>
            <a:r>
              <a:rPr lang="en-US" sz="1600" kern="0" dirty="0">
                <a:latin typeface="+mj-lt"/>
                <a:ea typeface="Aptos" panose="020B0004020202020204" pitchFamily="34" charset="0"/>
                <a:cs typeface="Agenda-Light"/>
              </a:rPr>
              <a:t>A stepchild, grandchild, step-grandchild, or adopted child under certain circumstances</a:t>
            </a:r>
            <a:endParaRPr lang="en-US" sz="1600" kern="100" dirty="0">
              <a:latin typeface="+mj-lt"/>
              <a:ea typeface="Aptos" panose="020B0004020202020204" pitchFamily="34" charset="0"/>
              <a:cs typeface="Agenda-Light"/>
            </a:endParaRPr>
          </a:p>
          <a:p>
            <a:pPr marL="346075" marR="0" lvl="0" indent="-230188">
              <a:spcBef>
                <a:spcPts val="200"/>
              </a:spcBef>
              <a:spcAft>
                <a:spcPts val="600"/>
              </a:spcAft>
              <a:buClr>
                <a:schemeClr val="bg1"/>
              </a:buClr>
              <a:buFont typeface="Wingdings" panose="05000000000000000000" pitchFamily="2" charset="2"/>
              <a:buChar char="Ø"/>
            </a:pPr>
            <a:r>
              <a:rPr lang="en-US" sz="1600" kern="0" dirty="0">
                <a:latin typeface="+mj-lt"/>
                <a:ea typeface="Aptos" panose="020B0004020202020204" pitchFamily="34" charset="0"/>
                <a:cs typeface="Agenda-Light"/>
              </a:rPr>
              <a:t>Parents, age 62 or older, who were dependent on the deceased for at least half of their financial support</a:t>
            </a:r>
            <a:endParaRPr lang="en-US" sz="1600" kern="100" dirty="0">
              <a:latin typeface="+mj-lt"/>
              <a:ea typeface="Aptos" panose="020B0004020202020204" pitchFamily="34" charset="0"/>
              <a:cs typeface="Agenda-Light"/>
            </a:endParaRPr>
          </a:p>
          <a:p>
            <a:pPr marL="346075" marR="0" lvl="0" indent="-230188">
              <a:spcBef>
                <a:spcPts val="200"/>
              </a:spcBef>
              <a:spcAft>
                <a:spcPts val="600"/>
              </a:spcAft>
              <a:buClr>
                <a:schemeClr val="bg1"/>
              </a:buClr>
              <a:buFont typeface="Wingdings" panose="05000000000000000000" pitchFamily="2" charset="2"/>
              <a:buChar char="Ø"/>
            </a:pPr>
            <a:r>
              <a:rPr lang="en-US" sz="1600" kern="0" dirty="0">
                <a:latin typeface="+mj-lt"/>
                <a:ea typeface="Aptos" panose="020B0004020202020204" pitchFamily="34" charset="0"/>
                <a:cs typeface="Agenda-Light"/>
              </a:rPr>
              <a:t>A surviving divorced spouse, under certain circumstances</a:t>
            </a:r>
            <a:endParaRPr lang="en-US" sz="1600" kern="100" dirty="0">
              <a:latin typeface="+mj-lt"/>
              <a:ea typeface="Aptos" panose="020B0004020202020204" pitchFamily="34" charset="0"/>
              <a:cs typeface="Agenda-Light"/>
            </a:endParaRPr>
          </a:p>
        </p:txBody>
      </p:sp>
      <p:sp>
        <p:nvSpPr>
          <p:cNvPr id="2" name="TextBox 1">
            <a:extLst>
              <a:ext uri="{FF2B5EF4-FFF2-40B4-BE49-F238E27FC236}">
                <a16:creationId xmlns:a16="http://schemas.microsoft.com/office/drawing/2014/main" id="{C0DAD42C-433D-B4C9-53DD-2C2B5C56F6FD}"/>
              </a:ext>
            </a:extLst>
          </p:cNvPr>
          <p:cNvSpPr txBox="1"/>
          <p:nvPr/>
        </p:nvSpPr>
        <p:spPr>
          <a:xfrm>
            <a:off x="10761813" y="6430418"/>
            <a:ext cx="1457857" cy="261610"/>
          </a:xfrm>
          <a:prstGeom prst="rect">
            <a:avLst/>
          </a:prstGeom>
          <a:noFill/>
        </p:spPr>
        <p:txBody>
          <a:bodyPr wrap="square" rtlCol="0">
            <a:spAutoFit/>
          </a:bodyPr>
          <a:lstStyle/>
          <a:p>
            <a:pPr algn="r"/>
            <a:r>
              <a:rPr lang="en-US" sz="1100" dirty="0"/>
              <a:t>Page </a:t>
            </a:r>
            <a:fld id="{0F7D9BC6-44A7-4B90-808E-CD794EE68CAD}" type="slidenum">
              <a:rPr lang="en-US" sz="1100" smtClean="0"/>
              <a:pPr algn="r"/>
              <a:t>6</a:t>
            </a:fld>
            <a:r>
              <a:rPr lang="en-US" sz="1100" dirty="0"/>
              <a:t> of 18</a:t>
            </a:r>
          </a:p>
        </p:txBody>
      </p:sp>
    </p:spTree>
    <p:extLst>
      <p:ext uri="{BB962C8B-B14F-4D97-AF65-F5344CB8AC3E}">
        <p14:creationId xmlns:p14="http://schemas.microsoft.com/office/powerpoint/2010/main" val="124954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iver with rocks and trees&#10;&#10;AI-generated content may be incorrect.">
            <a:extLst>
              <a:ext uri="{FF2B5EF4-FFF2-40B4-BE49-F238E27FC236}">
                <a16:creationId xmlns:a16="http://schemas.microsoft.com/office/drawing/2014/main" id="{3D7D83F7-2F25-867D-04B2-B5071DFFA5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1300" y="0"/>
            <a:ext cx="5500010" cy="6858000"/>
          </a:xfrm>
          <a:prstGeom prst="rect">
            <a:avLst/>
          </a:prstGeom>
        </p:spPr>
      </p:pic>
      <p:sp>
        <p:nvSpPr>
          <p:cNvPr id="7" name="Rectangle 4">
            <a:extLst>
              <a:ext uri="{FF2B5EF4-FFF2-40B4-BE49-F238E27FC236}">
                <a16:creationId xmlns:a16="http://schemas.microsoft.com/office/drawing/2014/main" id="{E6F71602-B228-3CB2-EC7A-259F00E3243A}"/>
              </a:ext>
            </a:extLst>
          </p:cNvPr>
          <p:cNvSpPr/>
          <p:nvPr/>
        </p:nvSpPr>
        <p:spPr>
          <a:xfrm>
            <a:off x="6693408" y="2668"/>
            <a:ext cx="5497776" cy="6855332"/>
          </a:xfrm>
          <a:prstGeom prst="round2SameRect">
            <a:avLst>
              <a:gd name="adj1" fmla="val 0"/>
              <a:gd name="adj2" fmla="val 0"/>
            </a:avLst>
          </a:prstGeom>
          <a:solidFill>
            <a:srgbClr val="005F4B">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2B0513-5F6C-5702-B6E8-DA91E16D0B58}"/>
              </a:ext>
            </a:extLst>
          </p:cNvPr>
          <p:cNvSpPr txBox="1"/>
          <p:nvPr/>
        </p:nvSpPr>
        <p:spPr>
          <a:xfrm>
            <a:off x="109728" y="1626082"/>
            <a:ext cx="6587198" cy="1671227"/>
          </a:xfrm>
          <a:prstGeom prst="rect">
            <a:avLst/>
          </a:prstGeom>
          <a:noFill/>
        </p:spPr>
        <p:txBody>
          <a:bodyPr wrap="square">
            <a:spAutoFit/>
          </a:bodyPr>
          <a:lstStyle/>
          <a:p>
            <a:pPr>
              <a:lnSpc>
                <a:spcPct val="107000"/>
              </a:lnSpc>
              <a:spcAft>
                <a:spcPts val="800"/>
              </a:spcAft>
            </a:pPr>
            <a:r>
              <a:rPr lang="en-US" sz="2400" b="1" kern="100" dirty="0">
                <a:solidFill>
                  <a:srgbClr val="005846"/>
                </a:solidFill>
                <a:ea typeface="Aptos" panose="020B0004020202020204" pitchFamily="34" charset="0"/>
                <a:cs typeface="Times New Roman" panose="02020603050405020304" pitchFamily="18" charset="0"/>
              </a:rPr>
              <a:t>Social Security benefit amounts are based on:</a:t>
            </a:r>
          </a:p>
          <a:p>
            <a:pPr marL="576263" indent="-228600">
              <a:lnSpc>
                <a:spcPct val="107000"/>
              </a:lnSpc>
              <a:spcAft>
                <a:spcPts val="800"/>
              </a:spcAft>
              <a:buFont typeface="Wingdings" panose="05000000000000000000" pitchFamily="2" charset="2"/>
              <a:buChar char="Ø"/>
            </a:pPr>
            <a:r>
              <a:rPr lang="en-US" kern="100" dirty="0">
                <a:ea typeface="Aptos" panose="020B0004020202020204" pitchFamily="34" charset="0"/>
                <a:cs typeface="Times New Roman" panose="02020603050405020304" pitchFamily="18" charset="0"/>
              </a:rPr>
              <a:t>Average income during your working years</a:t>
            </a:r>
          </a:p>
          <a:p>
            <a:pPr marL="576263" indent="-228600">
              <a:lnSpc>
                <a:spcPct val="107000"/>
              </a:lnSpc>
              <a:spcAft>
                <a:spcPts val="800"/>
              </a:spcAft>
              <a:buFont typeface="Wingdings" panose="05000000000000000000" pitchFamily="2" charset="2"/>
              <a:buChar char="Ø"/>
            </a:pPr>
            <a:r>
              <a:rPr lang="en-US" kern="100" dirty="0">
                <a:ea typeface="Aptos" panose="020B0004020202020204" pitchFamily="34" charset="0"/>
                <a:cs typeface="Times New Roman" panose="02020603050405020304" pitchFamily="18" charset="0"/>
              </a:rPr>
              <a:t>Spouse’s average income</a:t>
            </a:r>
          </a:p>
          <a:p>
            <a:pPr marL="576263" indent="-228600">
              <a:lnSpc>
                <a:spcPct val="107000"/>
              </a:lnSpc>
              <a:spcAft>
                <a:spcPts val="800"/>
              </a:spcAft>
              <a:buFont typeface="Wingdings" panose="05000000000000000000" pitchFamily="2" charset="2"/>
              <a:buChar char="Ø"/>
            </a:pPr>
            <a:r>
              <a:rPr lang="en-US" kern="100" dirty="0">
                <a:ea typeface="Aptos" panose="020B0004020202020204" pitchFamily="34" charset="0"/>
                <a:cs typeface="Times New Roman" panose="02020603050405020304" pitchFamily="18" charset="0"/>
              </a:rPr>
              <a:t>Age when you begin claiming benefits</a:t>
            </a:r>
          </a:p>
        </p:txBody>
      </p:sp>
      <p:sp>
        <p:nvSpPr>
          <p:cNvPr id="6" name="Rectangle: Rounded Corners 5">
            <a:extLst>
              <a:ext uri="{FF2B5EF4-FFF2-40B4-BE49-F238E27FC236}">
                <a16:creationId xmlns:a16="http://schemas.microsoft.com/office/drawing/2014/main" id="{A527DD6B-BB0A-4AF2-44CD-AFD6BBC97FAE}"/>
              </a:ext>
            </a:extLst>
          </p:cNvPr>
          <p:cNvSpPr/>
          <p:nvPr/>
        </p:nvSpPr>
        <p:spPr>
          <a:xfrm>
            <a:off x="-246888" y="134822"/>
            <a:ext cx="6885432" cy="758952"/>
          </a:xfrm>
          <a:prstGeom prst="round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6263"/>
            <a:r>
              <a:rPr lang="en-US" sz="4000" b="1" dirty="0"/>
              <a:t>How benefits are calculated</a:t>
            </a:r>
          </a:p>
        </p:txBody>
      </p:sp>
      <p:sp>
        <p:nvSpPr>
          <p:cNvPr id="2" name="Rectangle 1">
            <a:extLst>
              <a:ext uri="{FF2B5EF4-FFF2-40B4-BE49-F238E27FC236}">
                <a16:creationId xmlns:a16="http://schemas.microsoft.com/office/drawing/2014/main" id="{CA7E3D86-6AC8-8854-DD42-0C96DCCE9FBA}"/>
              </a:ext>
            </a:extLst>
          </p:cNvPr>
          <p:cNvSpPr/>
          <p:nvPr/>
        </p:nvSpPr>
        <p:spPr>
          <a:xfrm>
            <a:off x="1669896" y="3902700"/>
            <a:ext cx="7781544" cy="891106"/>
          </a:xfrm>
          <a:prstGeom prst="rect">
            <a:avLst/>
          </a:prstGeom>
          <a:solidFill>
            <a:srgbClr val="00584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en-US" kern="100" dirty="0">
                <a:latin typeface="+mj-lt"/>
                <a:ea typeface="Aptos" panose="020B0004020202020204" pitchFamily="34" charset="0"/>
                <a:cs typeface="Times New Roman" panose="02020603050405020304" pitchFamily="18" charset="0"/>
              </a:rPr>
              <a:t>Create a Social Security Administration (SSA) account at ssa.gov to check eligibility, estimate your benefit amount, and explore factors that can affect your payout.</a:t>
            </a:r>
            <a:endParaRPr lang="en-US" sz="1600" kern="100" dirty="0">
              <a:solidFill>
                <a:schemeClr val="bg1"/>
              </a:solidFill>
              <a:effectLst/>
              <a:latin typeface="+mj-lt"/>
              <a:ea typeface="Aptos" panose="020B0004020202020204" pitchFamily="34" charset="0"/>
              <a:cs typeface="Times New Roman" panose="02020603050405020304" pitchFamily="18" charset="0"/>
            </a:endParaRPr>
          </a:p>
        </p:txBody>
      </p:sp>
      <p:cxnSp>
        <p:nvCxnSpPr>
          <p:cNvPr id="12" name="Connector: Elbow 11">
            <a:extLst>
              <a:ext uri="{FF2B5EF4-FFF2-40B4-BE49-F238E27FC236}">
                <a16:creationId xmlns:a16="http://schemas.microsoft.com/office/drawing/2014/main" id="{BB7A5EF7-7861-45C9-1521-93F48DF9474F}"/>
              </a:ext>
            </a:extLst>
          </p:cNvPr>
          <p:cNvCxnSpPr>
            <a:stCxn id="3" idx="3"/>
            <a:endCxn id="2" idx="3"/>
          </p:cNvCxnSpPr>
          <p:nvPr/>
        </p:nvCxnSpPr>
        <p:spPr>
          <a:xfrm>
            <a:off x="6696926" y="2461696"/>
            <a:ext cx="2754514" cy="1886557"/>
          </a:xfrm>
          <a:prstGeom prst="bentConnector3">
            <a:avLst>
              <a:gd name="adj1" fmla="val 144483"/>
            </a:avLst>
          </a:prstGeom>
          <a:ln w="38100">
            <a:solidFill>
              <a:srgbClr val="19A683"/>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D5ECCFC-5480-0CF9-4745-23B158AD97C0}"/>
              </a:ext>
            </a:extLst>
          </p:cNvPr>
          <p:cNvSpPr txBox="1"/>
          <p:nvPr/>
        </p:nvSpPr>
        <p:spPr>
          <a:xfrm>
            <a:off x="10919619" y="6596390"/>
            <a:ext cx="1272380" cy="261610"/>
          </a:xfrm>
          <a:prstGeom prst="rect">
            <a:avLst/>
          </a:prstGeom>
          <a:noFill/>
        </p:spPr>
        <p:txBody>
          <a:bodyPr wrap="square" rtlCol="0">
            <a:spAutoFit/>
          </a:bodyPr>
          <a:lstStyle/>
          <a:p>
            <a:pPr algn="r"/>
            <a:r>
              <a:rPr lang="en-US" sz="1100" kern="1200" dirty="0">
                <a:solidFill>
                  <a:schemeClr val="bg1"/>
                </a:solidFill>
                <a:effectLst/>
                <a:latin typeface="+mn-lt"/>
                <a:ea typeface="+mn-ea"/>
                <a:cs typeface="+mn-cs"/>
              </a:rPr>
              <a:t>PRT 6-25</a:t>
            </a:r>
          </a:p>
        </p:txBody>
      </p:sp>
      <p:sp>
        <p:nvSpPr>
          <p:cNvPr id="5" name="TextBox 4">
            <a:extLst>
              <a:ext uri="{FF2B5EF4-FFF2-40B4-BE49-F238E27FC236}">
                <a16:creationId xmlns:a16="http://schemas.microsoft.com/office/drawing/2014/main" id="{61376B96-A53E-8EA5-BB3D-49718F3B41F7}"/>
              </a:ext>
            </a:extLst>
          </p:cNvPr>
          <p:cNvSpPr txBox="1"/>
          <p:nvPr/>
        </p:nvSpPr>
        <p:spPr>
          <a:xfrm>
            <a:off x="10761813" y="6430418"/>
            <a:ext cx="1457857" cy="261610"/>
          </a:xfrm>
          <a:prstGeom prst="rect">
            <a:avLst/>
          </a:prstGeom>
          <a:noFill/>
        </p:spPr>
        <p:txBody>
          <a:bodyPr wrap="square" rtlCol="0">
            <a:spAutoFit/>
          </a:bodyPr>
          <a:lstStyle/>
          <a:p>
            <a:pPr algn="r"/>
            <a:r>
              <a:rPr lang="en-US" sz="1100" dirty="0">
                <a:solidFill>
                  <a:schemeClr val="bg1"/>
                </a:solidFill>
              </a:rPr>
              <a:t>Page </a:t>
            </a:r>
            <a:fld id="{0F7D9BC6-44A7-4B90-808E-CD794EE68CAD}" type="slidenum">
              <a:rPr lang="en-US" sz="1100" smtClean="0">
                <a:solidFill>
                  <a:schemeClr val="bg1"/>
                </a:solidFill>
              </a:rPr>
              <a:pPr algn="r"/>
              <a:t>7</a:t>
            </a:fld>
            <a:r>
              <a:rPr lang="en-US" sz="1100" dirty="0">
                <a:solidFill>
                  <a:schemeClr val="bg1"/>
                </a:solidFill>
              </a:rPr>
              <a:t> of 18</a:t>
            </a:r>
          </a:p>
        </p:txBody>
      </p:sp>
    </p:spTree>
    <p:extLst>
      <p:ext uri="{BB962C8B-B14F-4D97-AF65-F5344CB8AC3E}">
        <p14:creationId xmlns:p14="http://schemas.microsoft.com/office/powerpoint/2010/main" val="233010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1000"/>
                                        <p:tgtEl>
                                          <p:spTgt spid="12"/>
                                        </p:tgtEl>
                                      </p:cBhvr>
                                    </p:animEffect>
                                  </p:childTnLst>
                                </p:cTn>
                              </p:par>
                            </p:childTnLst>
                          </p:cTn>
                        </p:par>
                        <p:par>
                          <p:cTn id="14" fill="hold">
                            <p:stCondLst>
                              <p:cond delay="2000"/>
                            </p:stCondLst>
                            <p:childTnLst>
                              <p:par>
                                <p:cTn id="15" presetID="22" presetClass="entr" presetSubtype="2"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9D1DBB-F513-1BF6-8CAB-63446401D227}"/>
              </a:ext>
            </a:extLst>
          </p:cNvPr>
          <p:cNvSpPr txBox="1"/>
          <p:nvPr/>
        </p:nvSpPr>
        <p:spPr>
          <a:xfrm>
            <a:off x="4403393" y="1997839"/>
            <a:ext cx="7652048" cy="2862322"/>
          </a:xfrm>
          <a:prstGeom prst="rect">
            <a:avLst/>
          </a:prstGeom>
          <a:noFill/>
        </p:spPr>
        <p:txBody>
          <a:bodyPr wrap="square">
            <a:spAutoFit/>
          </a:bodyPr>
          <a:lstStyle/>
          <a:p>
            <a:pPr marL="0" marR="0" algn="ctr">
              <a:spcBef>
                <a:spcPts val="600"/>
              </a:spcBef>
              <a:spcAft>
                <a:spcPts val="600"/>
              </a:spcAft>
            </a:pPr>
            <a:r>
              <a:rPr lang="en-US" sz="3600" kern="100" dirty="0">
                <a:effectLst/>
                <a:ea typeface="Aptos" panose="020B0004020202020204" pitchFamily="34" charset="0"/>
                <a:cs typeface="Times New Roman" panose="02020603050405020304" pitchFamily="18" charset="0"/>
              </a:rPr>
              <a:t>Social Security plays a key role in providing retirement income for much of the aging population— </a:t>
            </a:r>
            <a:br>
              <a:rPr lang="en-US" sz="3600" kern="100" dirty="0">
                <a:effectLst/>
                <a:ea typeface="Aptos" panose="020B0004020202020204" pitchFamily="34" charset="0"/>
                <a:cs typeface="Times New Roman" panose="02020603050405020304" pitchFamily="18" charset="0"/>
              </a:rPr>
            </a:br>
            <a:r>
              <a:rPr lang="en-US" sz="3600" b="1" kern="100" dirty="0">
                <a:solidFill>
                  <a:srgbClr val="19A683"/>
                </a:solidFill>
                <a:effectLst/>
                <a:ea typeface="Aptos" panose="020B0004020202020204" pitchFamily="34" charset="0"/>
                <a:cs typeface="Times New Roman" panose="02020603050405020304" pitchFamily="18" charset="0"/>
              </a:rPr>
              <a:t>around 97% of older adults ages 60 to 89 years old currently receive benefits</a:t>
            </a:r>
            <a:r>
              <a:rPr lang="en-US" sz="3600" kern="100" dirty="0">
                <a:solidFill>
                  <a:srgbClr val="19A683"/>
                </a:solidFill>
                <a:effectLst/>
                <a:ea typeface="Aptos" panose="020B0004020202020204" pitchFamily="34" charset="0"/>
                <a:cs typeface="Times New Roman" panose="02020603050405020304" pitchFamily="18" charset="0"/>
              </a:rPr>
              <a:t>.</a:t>
            </a:r>
            <a:r>
              <a:rPr lang="en-US" sz="3600" kern="100" dirty="0">
                <a:effectLst/>
                <a:ea typeface="Aptos" panose="020B0004020202020204" pitchFamily="34" charset="0"/>
                <a:cs typeface="Times New Roman" panose="02020603050405020304" pitchFamily="18" charset="0"/>
              </a:rPr>
              <a:t> </a:t>
            </a:r>
          </a:p>
        </p:txBody>
      </p:sp>
      <p:grpSp>
        <p:nvGrpSpPr>
          <p:cNvPr id="2" name="Group 1">
            <a:extLst>
              <a:ext uri="{FF2B5EF4-FFF2-40B4-BE49-F238E27FC236}">
                <a16:creationId xmlns:a16="http://schemas.microsoft.com/office/drawing/2014/main" id="{BA01FC8D-2131-5EC1-FC5A-088E10EFB71A}"/>
              </a:ext>
            </a:extLst>
          </p:cNvPr>
          <p:cNvGrpSpPr/>
          <p:nvPr/>
        </p:nvGrpSpPr>
        <p:grpSpPr>
          <a:xfrm>
            <a:off x="239224" y="252798"/>
            <a:ext cx="11764997" cy="1019175"/>
            <a:chOff x="4343400" y="1743075"/>
            <a:chExt cx="11764997" cy="1019175"/>
          </a:xfrm>
        </p:grpSpPr>
        <p:sp>
          <p:nvSpPr>
            <p:cNvPr id="4" name="Rectangle 3">
              <a:extLst>
                <a:ext uri="{FF2B5EF4-FFF2-40B4-BE49-F238E27FC236}">
                  <a16:creationId xmlns:a16="http://schemas.microsoft.com/office/drawing/2014/main" id="{DC703C37-A96E-6C58-7FE3-9D7BB74FEB14}"/>
                </a:ext>
              </a:extLst>
            </p:cNvPr>
            <p:cNvSpPr/>
            <p:nvPr/>
          </p:nvSpPr>
          <p:spPr>
            <a:xfrm>
              <a:off x="4343400" y="1743075"/>
              <a:ext cx="990600" cy="1019175"/>
            </a:xfrm>
            <a:prstGeom prst="rect">
              <a:avLst/>
            </a:prstGeom>
            <a:solidFill>
              <a:srgbClr val="005F4B"/>
            </a:solidFill>
            <a:ln>
              <a:solidFill>
                <a:srgbClr val="19A68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2</a:t>
              </a:r>
            </a:p>
          </p:txBody>
        </p:sp>
        <p:sp>
          <p:nvSpPr>
            <p:cNvPr id="5" name="TextBox 4">
              <a:extLst>
                <a:ext uri="{FF2B5EF4-FFF2-40B4-BE49-F238E27FC236}">
                  <a16:creationId xmlns:a16="http://schemas.microsoft.com/office/drawing/2014/main" id="{14E16D73-AF13-E075-FC98-A96846069BDA}"/>
                </a:ext>
              </a:extLst>
            </p:cNvPr>
            <p:cNvSpPr txBox="1"/>
            <p:nvPr/>
          </p:nvSpPr>
          <p:spPr>
            <a:xfrm>
              <a:off x="5543132" y="1898719"/>
              <a:ext cx="10565265" cy="707886"/>
            </a:xfrm>
            <a:prstGeom prst="rect">
              <a:avLst/>
            </a:prstGeom>
            <a:noFill/>
          </p:spPr>
          <p:txBody>
            <a:bodyPr wrap="none" rtlCol="0">
              <a:spAutoFit/>
            </a:bodyPr>
            <a:lstStyle/>
            <a:p>
              <a:r>
                <a:rPr lang="en-US" sz="4000" b="1" dirty="0">
                  <a:solidFill>
                    <a:srgbClr val="005F4B"/>
                  </a:solidFill>
                </a:rPr>
                <a:t>The role of Social Security in retirement planning</a:t>
              </a:r>
            </a:p>
          </p:txBody>
        </p:sp>
      </p:grpSp>
      <p:pic>
        <p:nvPicPr>
          <p:cNvPr id="13" name="Picture 12" descr="A green plant with a bench in the background&#10;&#10;AI-generated content may be incorrect.">
            <a:extLst>
              <a:ext uri="{FF2B5EF4-FFF2-40B4-BE49-F238E27FC236}">
                <a16:creationId xmlns:a16="http://schemas.microsoft.com/office/drawing/2014/main" id="{53A558A8-0639-CE5C-433B-3743AF1DE0BF}"/>
              </a:ext>
            </a:extLst>
          </p:cNvPr>
          <p:cNvPicPr>
            <a:picLocks noChangeAspect="1"/>
          </p:cNvPicPr>
          <p:nvPr/>
        </p:nvPicPr>
        <p:blipFill>
          <a:blip r:embed="rId2" cstate="print">
            <a:extLst>
              <a:ext uri="{28A0092B-C50C-407E-A947-70E740481C1C}">
                <a14:useLocalDpi xmlns:a14="http://schemas.microsoft.com/office/drawing/2010/main" val="0"/>
              </a:ext>
            </a:extLst>
          </a:blip>
          <a:srcRect l="42775"/>
          <a:stretch/>
        </p:blipFill>
        <p:spPr>
          <a:xfrm>
            <a:off x="0" y="1474858"/>
            <a:ext cx="4300728" cy="5012701"/>
          </a:xfrm>
          <a:prstGeom prst="rect">
            <a:avLst/>
          </a:prstGeom>
          <a:ln>
            <a:noFill/>
          </a:ln>
          <a:effectLst>
            <a:outerShdw blurRad="292100" dist="139700" dir="2700000" algn="tl" rotWithShape="0">
              <a:srgbClr val="333333">
                <a:alpha val="65000"/>
              </a:srgbClr>
            </a:outerShdw>
          </a:effectLst>
        </p:spPr>
      </p:pic>
      <p:sp>
        <p:nvSpPr>
          <p:cNvPr id="14" name="Rectangle 4">
            <a:extLst>
              <a:ext uri="{FF2B5EF4-FFF2-40B4-BE49-F238E27FC236}">
                <a16:creationId xmlns:a16="http://schemas.microsoft.com/office/drawing/2014/main" id="{A1772A13-F0D4-27C0-CC89-37CFC3BD613D}"/>
              </a:ext>
            </a:extLst>
          </p:cNvPr>
          <p:cNvSpPr/>
          <p:nvPr/>
        </p:nvSpPr>
        <p:spPr>
          <a:xfrm>
            <a:off x="0" y="1474858"/>
            <a:ext cx="4300728" cy="5012701"/>
          </a:xfrm>
          <a:prstGeom prst="round2SameRect">
            <a:avLst>
              <a:gd name="adj1" fmla="val 0"/>
              <a:gd name="adj2" fmla="val 0"/>
            </a:avLst>
          </a:prstGeom>
          <a:solidFill>
            <a:srgbClr val="005F4B">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AB7E28-383A-D347-9E54-693C145FE8EC}"/>
              </a:ext>
            </a:extLst>
          </p:cNvPr>
          <p:cNvSpPr txBox="1"/>
          <p:nvPr/>
        </p:nvSpPr>
        <p:spPr>
          <a:xfrm>
            <a:off x="10761813" y="6430418"/>
            <a:ext cx="1457857" cy="261610"/>
          </a:xfrm>
          <a:prstGeom prst="rect">
            <a:avLst/>
          </a:prstGeom>
          <a:noFill/>
        </p:spPr>
        <p:txBody>
          <a:bodyPr wrap="square" rtlCol="0">
            <a:spAutoFit/>
          </a:bodyPr>
          <a:lstStyle/>
          <a:p>
            <a:pPr algn="r"/>
            <a:r>
              <a:rPr lang="en-US" sz="1100" dirty="0"/>
              <a:t>Page </a:t>
            </a:r>
            <a:fld id="{0F7D9BC6-44A7-4B90-808E-CD794EE68CAD}" type="slidenum">
              <a:rPr lang="en-US" sz="1100" smtClean="0"/>
              <a:pPr algn="r"/>
              <a:t>8</a:t>
            </a:fld>
            <a:r>
              <a:rPr lang="en-US" sz="1100" dirty="0"/>
              <a:t> of 18</a:t>
            </a:r>
          </a:p>
        </p:txBody>
      </p:sp>
      <p:sp>
        <p:nvSpPr>
          <p:cNvPr id="7" name="TextBox 6">
            <a:extLst>
              <a:ext uri="{FF2B5EF4-FFF2-40B4-BE49-F238E27FC236}">
                <a16:creationId xmlns:a16="http://schemas.microsoft.com/office/drawing/2014/main" id="{68299759-B499-5CAA-698F-C6C2ACD5370E}"/>
              </a:ext>
            </a:extLst>
          </p:cNvPr>
          <p:cNvSpPr txBox="1"/>
          <p:nvPr/>
        </p:nvSpPr>
        <p:spPr>
          <a:xfrm>
            <a:off x="4300728" y="6315002"/>
            <a:ext cx="1202573" cy="230832"/>
          </a:xfrm>
          <a:prstGeom prst="rect">
            <a:avLst/>
          </a:prstGeom>
          <a:noFill/>
        </p:spPr>
        <p:txBody>
          <a:bodyPr wrap="none" rtlCol="0">
            <a:spAutoFit/>
          </a:bodyPr>
          <a:lstStyle/>
          <a:p>
            <a:r>
              <a:rPr lang="en-US" sz="900" dirty="0"/>
              <a:t>Source: </a:t>
            </a:r>
            <a:r>
              <a:rPr lang="en-US" sz="900" dirty="0">
                <a:hlinkClick r:id="rId3"/>
              </a:rPr>
              <a:t>www.ssa.gov</a:t>
            </a:r>
            <a:r>
              <a:rPr lang="en-US" sz="900" dirty="0"/>
              <a:t> </a:t>
            </a:r>
          </a:p>
        </p:txBody>
      </p:sp>
    </p:spTree>
    <p:extLst>
      <p:ext uri="{BB962C8B-B14F-4D97-AF65-F5344CB8AC3E}">
        <p14:creationId xmlns:p14="http://schemas.microsoft.com/office/powerpoint/2010/main" val="560802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een plant with a bench in the background&#10;&#10;AI-generated content may be incorrect.">
            <a:extLst>
              <a:ext uri="{FF2B5EF4-FFF2-40B4-BE49-F238E27FC236}">
                <a16:creationId xmlns:a16="http://schemas.microsoft.com/office/drawing/2014/main" id="{53A558A8-0639-CE5C-433B-3743AF1DE0BF}"/>
              </a:ext>
            </a:extLst>
          </p:cNvPr>
          <p:cNvPicPr>
            <a:picLocks noChangeAspect="1"/>
          </p:cNvPicPr>
          <p:nvPr/>
        </p:nvPicPr>
        <p:blipFill>
          <a:blip r:embed="rId2" cstate="print">
            <a:extLst>
              <a:ext uri="{28A0092B-C50C-407E-A947-70E740481C1C}">
                <a14:useLocalDpi xmlns:a14="http://schemas.microsoft.com/office/drawing/2010/main" val="0"/>
              </a:ext>
            </a:extLst>
          </a:blip>
          <a:srcRect l="242" t="15901" r="156" b="101"/>
          <a:stretch/>
        </p:blipFill>
        <p:spPr>
          <a:xfrm>
            <a:off x="0" y="0"/>
            <a:ext cx="12192000" cy="685800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0D9C4B67-1D9E-602D-73C6-B52B1E2BD8BF}"/>
              </a:ext>
            </a:extLst>
          </p:cNvPr>
          <p:cNvSpPr/>
          <p:nvPr/>
        </p:nvSpPr>
        <p:spPr>
          <a:xfrm>
            <a:off x="0" y="0"/>
            <a:ext cx="12192000" cy="6858000"/>
          </a:xfrm>
          <a:prstGeom prst="rect">
            <a:avLst/>
          </a:prstGeom>
          <a:gradFill>
            <a:gsLst>
              <a:gs pos="0">
                <a:srgbClr val="005240">
                  <a:alpha val="0"/>
                </a:srgbClr>
              </a:gs>
              <a:gs pos="15000">
                <a:srgbClr val="005240">
                  <a:alpha val="25000"/>
                </a:srgbClr>
              </a:gs>
              <a:gs pos="37000">
                <a:srgbClr val="005240">
                  <a:alpha val="50000"/>
                </a:srgbClr>
              </a:gs>
              <a:gs pos="64000">
                <a:srgbClr val="005240"/>
              </a:gs>
            </a:gsLst>
            <a:lin ang="10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39D1DBB-F513-1BF6-8CAB-63446401D227}"/>
              </a:ext>
            </a:extLst>
          </p:cNvPr>
          <p:cNvSpPr txBox="1"/>
          <p:nvPr/>
        </p:nvSpPr>
        <p:spPr>
          <a:xfrm>
            <a:off x="0" y="1304486"/>
            <a:ext cx="6736522" cy="3416320"/>
          </a:xfrm>
          <a:prstGeom prst="rect">
            <a:avLst/>
          </a:prstGeom>
          <a:noFill/>
        </p:spPr>
        <p:txBody>
          <a:bodyPr wrap="square">
            <a:spAutoFit/>
          </a:bodyPr>
          <a:lstStyle/>
          <a:p>
            <a:pPr marL="0" marR="0" algn="ctr">
              <a:spcBef>
                <a:spcPts val="600"/>
              </a:spcBef>
              <a:spcAft>
                <a:spcPts val="600"/>
              </a:spcAft>
            </a:pPr>
            <a:r>
              <a:rPr lang="en-US" sz="3600" kern="100" dirty="0">
                <a:solidFill>
                  <a:schemeClr val="bg1"/>
                </a:solidFill>
                <a:effectLst/>
                <a:ea typeface="Aptos" panose="020B0004020202020204" pitchFamily="34" charset="0"/>
                <a:cs typeface="Times New Roman" panose="02020603050405020304" pitchFamily="18" charset="0"/>
              </a:rPr>
              <a:t>Since Social Security is meant to replace a </a:t>
            </a:r>
            <a:r>
              <a:rPr lang="en-US" sz="3600" i="1" kern="100" dirty="0">
                <a:solidFill>
                  <a:schemeClr val="bg1"/>
                </a:solidFill>
                <a:effectLst/>
                <a:ea typeface="Aptos" panose="020B0004020202020204" pitchFamily="34" charset="0"/>
                <a:cs typeface="Times New Roman" panose="02020603050405020304" pitchFamily="18" charset="0"/>
              </a:rPr>
              <a:t>portion</a:t>
            </a:r>
            <a:r>
              <a:rPr lang="en-US" sz="3600" kern="100" dirty="0">
                <a:solidFill>
                  <a:schemeClr val="bg1"/>
                </a:solidFill>
                <a:effectLst/>
                <a:ea typeface="Aptos" panose="020B0004020202020204" pitchFamily="34" charset="0"/>
                <a:cs typeface="Times New Roman" panose="02020603050405020304" pitchFamily="18" charset="0"/>
              </a:rPr>
              <a:t> of your income after leaving the workforce, it’s important to remember it will likely only be </a:t>
            </a:r>
            <a:r>
              <a:rPr lang="en-US" sz="3600" i="1" kern="100" dirty="0">
                <a:solidFill>
                  <a:schemeClr val="bg1"/>
                </a:solidFill>
                <a:effectLst/>
                <a:ea typeface="Aptos" panose="020B0004020202020204" pitchFamily="34" charset="0"/>
                <a:cs typeface="Times New Roman" panose="02020603050405020304" pitchFamily="18" charset="0"/>
              </a:rPr>
              <a:t>one part</a:t>
            </a:r>
            <a:r>
              <a:rPr lang="en-US" sz="3600" kern="100" dirty="0">
                <a:solidFill>
                  <a:schemeClr val="bg1"/>
                </a:solidFill>
                <a:effectLst/>
                <a:ea typeface="Aptos" panose="020B0004020202020204" pitchFamily="34" charset="0"/>
                <a:cs typeface="Times New Roman" panose="02020603050405020304" pitchFamily="18" charset="0"/>
              </a:rPr>
              <a:t> of a comprehensive retirement plan.</a:t>
            </a:r>
          </a:p>
        </p:txBody>
      </p:sp>
      <p:sp>
        <p:nvSpPr>
          <p:cNvPr id="2" name="TextBox 1">
            <a:extLst>
              <a:ext uri="{FF2B5EF4-FFF2-40B4-BE49-F238E27FC236}">
                <a16:creationId xmlns:a16="http://schemas.microsoft.com/office/drawing/2014/main" id="{417BDF65-FDD2-07C3-5D62-66CBC9A383A8}"/>
              </a:ext>
            </a:extLst>
          </p:cNvPr>
          <p:cNvSpPr txBox="1"/>
          <p:nvPr/>
        </p:nvSpPr>
        <p:spPr>
          <a:xfrm>
            <a:off x="10761813" y="6430418"/>
            <a:ext cx="1457857" cy="261610"/>
          </a:xfrm>
          <a:prstGeom prst="rect">
            <a:avLst/>
          </a:prstGeom>
          <a:noFill/>
        </p:spPr>
        <p:txBody>
          <a:bodyPr wrap="square" rtlCol="0">
            <a:spAutoFit/>
          </a:bodyPr>
          <a:lstStyle/>
          <a:p>
            <a:pPr algn="r"/>
            <a:r>
              <a:rPr lang="en-US" sz="1100" dirty="0">
                <a:solidFill>
                  <a:schemeClr val="bg1"/>
                </a:solidFill>
              </a:rPr>
              <a:t>Page </a:t>
            </a:r>
            <a:fld id="{0F7D9BC6-44A7-4B90-808E-CD794EE68CAD}" type="slidenum">
              <a:rPr lang="en-US" sz="1100" smtClean="0">
                <a:solidFill>
                  <a:schemeClr val="bg1"/>
                </a:solidFill>
              </a:rPr>
              <a:pPr algn="r"/>
              <a:t>9</a:t>
            </a:fld>
            <a:r>
              <a:rPr lang="en-US" sz="1100" dirty="0">
                <a:solidFill>
                  <a:schemeClr val="bg1"/>
                </a:solidFill>
              </a:rPr>
              <a:t> of 18</a:t>
            </a:r>
          </a:p>
        </p:txBody>
      </p:sp>
      <p:sp>
        <p:nvSpPr>
          <p:cNvPr id="4" name="TextBox 3">
            <a:extLst>
              <a:ext uri="{FF2B5EF4-FFF2-40B4-BE49-F238E27FC236}">
                <a16:creationId xmlns:a16="http://schemas.microsoft.com/office/drawing/2014/main" id="{B13EE93D-D3C7-2510-653D-8E76ABE2E7FD}"/>
              </a:ext>
            </a:extLst>
          </p:cNvPr>
          <p:cNvSpPr txBox="1"/>
          <p:nvPr/>
        </p:nvSpPr>
        <p:spPr>
          <a:xfrm>
            <a:off x="1" y="6596390"/>
            <a:ext cx="1731948" cy="261610"/>
          </a:xfrm>
          <a:prstGeom prst="rect">
            <a:avLst/>
          </a:prstGeom>
          <a:noFill/>
        </p:spPr>
        <p:txBody>
          <a:bodyPr wrap="square" rtlCol="0">
            <a:spAutoFit/>
          </a:bodyPr>
          <a:lstStyle/>
          <a:p>
            <a:r>
              <a:rPr lang="en-US" sz="1100" kern="1200" dirty="0">
                <a:solidFill>
                  <a:schemeClr val="bg1"/>
                </a:solidFill>
                <a:effectLst/>
                <a:latin typeface="+mn-lt"/>
                <a:ea typeface="+mn-ea"/>
                <a:cs typeface="+mn-cs"/>
              </a:rPr>
              <a:t>39162Z</a:t>
            </a:r>
          </a:p>
        </p:txBody>
      </p:sp>
      <p:sp>
        <p:nvSpPr>
          <p:cNvPr id="5" name="TextBox 4">
            <a:extLst>
              <a:ext uri="{FF2B5EF4-FFF2-40B4-BE49-F238E27FC236}">
                <a16:creationId xmlns:a16="http://schemas.microsoft.com/office/drawing/2014/main" id="{127DD103-7850-4026-CF93-2ADCD29B4638}"/>
              </a:ext>
            </a:extLst>
          </p:cNvPr>
          <p:cNvSpPr txBox="1"/>
          <p:nvPr/>
        </p:nvSpPr>
        <p:spPr>
          <a:xfrm>
            <a:off x="10919619" y="6596390"/>
            <a:ext cx="1272380" cy="261610"/>
          </a:xfrm>
          <a:prstGeom prst="rect">
            <a:avLst/>
          </a:prstGeom>
          <a:noFill/>
        </p:spPr>
        <p:txBody>
          <a:bodyPr wrap="square" rtlCol="0">
            <a:spAutoFit/>
          </a:bodyPr>
          <a:lstStyle/>
          <a:p>
            <a:pPr algn="r"/>
            <a:r>
              <a:rPr lang="en-US" sz="1100" kern="1200" dirty="0">
                <a:solidFill>
                  <a:schemeClr val="bg1"/>
                </a:solidFill>
                <a:effectLst/>
                <a:latin typeface="+mn-lt"/>
                <a:ea typeface="+mn-ea"/>
                <a:cs typeface="+mn-cs"/>
              </a:rPr>
              <a:t>PRT 6-25</a:t>
            </a:r>
          </a:p>
        </p:txBody>
      </p:sp>
    </p:spTree>
    <p:extLst>
      <p:ext uri="{BB962C8B-B14F-4D97-AF65-F5344CB8AC3E}">
        <p14:creationId xmlns:p14="http://schemas.microsoft.com/office/powerpoint/2010/main" val="194008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ustom Design">
  <a:themeElements>
    <a:clrScheme name="North American">
      <a:dk1>
        <a:srgbClr val="FFFFFF"/>
      </a:dk1>
      <a:lt1>
        <a:srgbClr val="FFFFFF"/>
      </a:lt1>
      <a:dk2>
        <a:srgbClr val="FFFFFF"/>
      </a:dk2>
      <a:lt2>
        <a:srgbClr val="FFFFFF"/>
      </a:lt2>
      <a:accent1>
        <a:srgbClr val="003D31"/>
      </a:accent1>
      <a:accent2>
        <a:srgbClr val="00604B"/>
      </a:accent2>
      <a:accent3>
        <a:srgbClr val="19A683"/>
      </a:accent3>
      <a:accent4>
        <a:srgbClr val="FFFFFF"/>
      </a:accent4>
      <a:accent5>
        <a:srgbClr val="FFFFFF"/>
      </a:accent5>
      <a:accent6>
        <a:srgbClr val="FFFFFF"/>
      </a:accent6>
      <a:hlink>
        <a:srgbClr val="19A683"/>
      </a:hlink>
      <a:folHlink>
        <a:srgbClr val="0060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3807</TotalTime>
  <Words>2099</Words>
  <Application>Microsoft Office PowerPoint</Application>
  <PresentationFormat>Widescreen</PresentationFormat>
  <Paragraphs>171</Paragraphs>
  <Slides>18</Slides>
  <Notes>0</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18</vt:i4>
      </vt:variant>
    </vt:vector>
  </HeadingPairs>
  <TitlesOfParts>
    <vt:vector size="30" baseType="lpstr">
      <vt:lpstr>Aptos</vt:lpstr>
      <vt:lpstr>Arial</vt:lpstr>
      <vt:lpstr>Calibri</vt:lpstr>
      <vt:lpstr>Calibri Light</vt:lpstr>
      <vt:lpstr>Wingdings</vt:lpstr>
      <vt:lpstr>Custom Design</vt:lpstr>
      <vt:lpstr>1_Custom Design</vt:lpstr>
      <vt:lpstr>4_Custom Design</vt:lpstr>
      <vt:lpstr>5_Custom Design</vt:lpstr>
      <vt:lpstr>6_Custom Design</vt:lpstr>
      <vt:lpstr>7_Custom Design</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cam5207</dc:creator>
  <cp:lastModifiedBy>Meurer, Cassie</cp:lastModifiedBy>
  <cp:revision>63</cp:revision>
  <dcterms:created xsi:type="dcterms:W3CDTF">2019-11-13T16:32:29Z</dcterms:created>
  <dcterms:modified xsi:type="dcterms:W3CDTF">2025-06-11T20:22:11Z</dcterms:modified>
</cp:coreProperties>
</file>