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theme/theme5.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70" r:id="rId2"/>
    <p:sldMasterId id="2147483672" r:id="rId3"/>
    <p:sldMasterId id="2147483674" r:id="rId4"/>
    <p:sldMasterId id="2147483676" r:id="rId5"/>
    <p:sldMasterId id="2147483814" r:id="rId6"/>
  </p:sldMasterIdLst>
  <p:notesMasterIdLst>
    <p:notesMasterId r:id="rId24"/>
  </p:notesMasterIdLst>
  <p:handoutMasterIdLst>
    <p:handoutMasterId r:id="rId25"/>
  </p:handoutMasterIdLst>
  <p:sldIdLst>
    <p:sldId id="257" r:id="rId7"/>
    <p:sldId id="258" r:id="rId8"/>
    <p:sldId id="409" r:id="rId9"/>
    <p:sldId id="410" r:id="rId10"/>
    <p:sldId id="411" r:id="rId11"/>
    <p:sldId id="347" r:id="rId12"/>
    <p:sldId id="412" r:id="rId13"/>
    <p:sldId id="413" r:id="rId14"/>
    <p:sldId id="414" r:id="rId15"/>
    <p:sldId id="415" r:id="rId16"/>
    <p:sldId id="416" r:id="rId17"/>
    <p:sldId id="417" r:id="rId18"/>
    <p:sldId id="418" r:id="rId19"/>
    <p:sldId id="419" r:id="rId20"/>
    <p:sldId id="420" r:id="rId21"/>
    <p:sldId id="421" r:id="rId22"/>
    <p:sldId id="422"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A683"/>
    <a:srgbClr val="003D31"/>
    <a:srgbClr val="00604B"/>
    <a:srgbClr val="002F2D"/>
    <a:srgbClr val="004B4B"/>
    <a:srgbClr val="009491"/>
    <a:srgbClr val="A80B7A"/>
    <a:srgbClr val="62165C"/>
    <a:srgbClr val="3D0040"/>
    <a:srgbClr val="FBC9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99" autoAdjust="0"/>
    <p:restoredTop sz="81109" autoAdjust="0"/>
  </p:normalViewPr>
  <p:slideViewPr>
    <p:cSldViewPr snapToGrid="0">
      <p:cViewPr varScale="1">
        <p:scale>
          <a:sx n="90" d="100"/>
          <a:sy n="90" d="100"/>
        </p:scale>
        <p:origin x="1458" y="66"/>
      </p:cViewPr>
      <p:guideLst/>
    </p:cSldViewPr>
  </p:slideViewPr>
  <p:notesTextViewPr>
    <p:cViewPr>
      <p:scale>
        <a:sx n="1" d="1"/>
        <a:sy n="1" d="1"/>
      </p:scale>
      <p:origin x="0" y="0"/>
    </p:cViewPr>
  </p:notesTextViewPr>
  <p:notesViewPr>
    <p:cSldViewPr snapToGrid="0">
      <p:cViewPr varScale="1">
        <p:scale>
          <a:sx n="85" d="100"/>
          <a:sy n="85" d="100"/>
        </p:scale>
        <p:origin x="3804"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CD8C7CC-CFA2-43EC-9571-5437D3169338}" type="datetimeFigureOut">
              <a:rPr lang="en-US" smtClean="0"/>
              <a:t>9/25/2026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2310978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C2DC37-7257-4D50-8A47-9FC0A1BDCA87}"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22912E-4BCA-4537-9CA2-50BCABF11891}" type="slidenum">
              <a:rPr lang="en-US" smtClean="0"/>
              <a:t>‹#›</a:t>
            </a:fld>
            <a:endParaRPr lang="en-US"/>
          </a:p>
        </p:txBody>
      </p:sp>
    </p:spTree>
    <p:extLst>
      <p:ext uri="{BB962C8B-B14F-4D97-AF65-F5344CB8AC3E}">
        <p14:creationId xmlns:p14="http://schemas.microsoft.com/office/powerpoint/2010/main" val="3511413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1</a:t>
            </a:fld>
            <a:endParaRPr lang="en-US" dirty="0"/>
          </a:p>
        </p:txBody>
      </p:sp>
    </p:spTree>
    <p:extLst>
      <p:ext uri="{BB962C8B-B14F-4D97-AF65-F5344CB8AC3E}">
        <p14:creationId xmlns:p14="http://schemas.microsoft.com/office/powerpoint/2010/main" val="849908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gn="l"/>
            <a:r>
              <a:rPr lang="en-US" sz="1200" b="1" dirty="0">
                <a:solidFill>
                  <a:schemeClr val="tx1"/>
                </a:solidFill>
                <a:latin typeface="+mn-lt"/>
              </a:rPr>
              <a:t>How you can use this kit with clients</a:t>
            </a:r>
          </a:p>
          <a:p>
            <a:pPr algn="l"/>
            <a:r>
              <a:rPr lang="en-US" sz="1200" b="1" dirty="0">
                <a:solidFill>
                  <a:schemeClr val="tx1"/>
                </a:solidFill>
                <a:latin typeface="+mn-lt"/>
              </a:rPr>
              <a:t>Client presentation</a:t>
            </a:r>
          </a:p>
          <a:p>
            <a:pPr algn="l"/>
            <a:r>
              <a:rPr lang="en-US" sz="1200" dirty="0">
                <a:solidFill>
                  <a:schemeClr val="tx1"/>
                </a:solidFill>
                <a:latin typeface="+mn-lt"/>
              </a:rPr>
              <a:t>The front of each page features client-friendly valuable information, graphics, and even interactive pieces to help you get the conversation going.</a:t>
            </a:r>
          </a:p>
          <a:p>
            <a:pPr algn="l"/>
            <a:r>
              <a:rPr lang="en-US" sz="1200" b="1" dirty="0">
                <a:solidFill>
                  <a:schemeClr val="tx1"/>
                </a:solidFill>
                <a:latin typeface="+mn-lt"/>
              </a:rPr>
              <a:t>Financial professional notes</a:t>
            </a:r>
          </a:p>
          <a:p>
            <a:pPr algn="l"/>
            <a:r>
              <a:rPr lang="en-US" sz="1200" dirty="0">
                <a:solidFill>
                  <a:schemeClr val="tx1"/>
                </a:solidFill>
                <a:latin typeface="+mn-lt"/>
              </a:rPr>
              <a:t>The notes section of each page can help guide you through the kit with talking points and important reminders.</a:t>
            </a:r>
          </a:p>
          <a:p>
            <a:pPr algn="l"/>
            <a:endParaRPr lang="en-US" sz="1200" dirty="0">
              <a:solidFill>
                <a:schemeClr val="tx1"/>
              </a:solidFill>
              <a:latin typeface="+mn-lt"/>
            </a:endParaRPr>
          </a:p>
          <a:p>
            <a:pPr algn="l"/>
            <a:r>
              <a:rPr lang="en-US" sz="1200" dirty="0">
                <a:solidFill>
                  <a:schemeClr val="tx1"/>
                </a:solidFill>
                <a:latin typeface="+mn-lt"/>
              </a:rPr>
              <a:t>You can use this checklist to understand some of your client’s most pressing concerns. This can help start the conversation about financial needs in retirement.</a:t>
            </a:r>
          </a:p>
        </p:txBody>
      </p:sp>
      <p:sp>
        <p:nvSpPr>
          <p:cNvPr id="4" name="Slide Number Placeholder 3"/>
          <p:cNvSpPr>
            <a:spLocks noGrp="1"/>
          </p:cNvSpPr>
          <p:nvPr>
            <p:ph type="sldNum" sz="quarter" idx="10"/>
          </p:nvPr>
        </p:nvSpPr>
        <p:spPr/>
        <p:txBody>
          <a:bodyPr/>
          <a:lstStyle/>
          <a:p>
            <a:fld id="{7622912E-4BCA-4537-9CA2-50BCABF11891}" type="slidenum">
              <a:rPr lang="en-US" smtClean="0"/>
              <a:t>2</a:t>
            </a:fld>
            <a:endParaRPr lang="en-US" dirty="0"/>
          </a:p>
        </p:txBody>
      </p:sp>
    </p:spTree>
    <p:extLst>
      <p:ext uri="{BB962C8B-B14F-4D97-AF65-F5344CB8AC3E}">
        <p14:creationId xmlns:p14="http://schemas.microsoft.com/office/powerpoint/2010/main" val="4091884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a:solidFill>
                  <a:schemeClr val="tx1"/>
                </a:solidFill>
                <a:latin typeface="+mn-lt"/>
              </a:rPr>
              <a:t>This conversation may help you understand your clients’ goals and determine an appropriate product direction. Familiarize yourself with our portfolio using the product overview (form 24279Z).</a:t>
            </a:r>
          </a:p>
        </p:txBody>
      </p:sp>
      <p:sp>
        <p:nvSpPr>
          <p:cNvPr id="4" name="Slide Number Placeholder 3"/>
          <p:cNvSpPr>
            <a:spLocks noGrp="1"/>
          </p:cNvSpPr>
          <p:nvPr>
            <p:ph type="sldNum" sz="quarter" idx="5"/>
          </p:nvPr>
        </p:nvSpPr>
        <p:spPr/>
        <p:txBody>
          <a:bodyPr/>
          <a:lstStyle/>
          <a:p>
            <a:fld id="{7622912E-4BCA-4537-9CA2-50BCABF11891}" type="slidenum">
              <a:rPr lang="en-US" smtClean="0"/>
              <a:t>3</a:t>
            </a:fld>
            <a:endParaRPr lang="en-US" dirty="0"/>
          </a:p>
        </p:txBody>
      </p:sp>
    </p:spTree>
    <p:extLst>
      <p:ext uri="{BB962C8B-B14F-4D97-AF65-F5344CB8AC3E}">
        <p14:creationId xmlns:p14="http://schemas.microsoft.com/office/powerpoint/2010/main" val="1560269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1" dirty="0">
                <a:solidFill>
                  <a:schemeClr val="tx1"/>
                </a:solidFill>
                <a:latin typeface="+mn-lt"/>
              </a:rPr>
              <a:t>Looking for additional helpful resources for your clients?</a:t>
            </a:r>
          </a:p>
          <a:p>
            <a:pPr algn="l"/>
            <a:r>
              <a:rPr lang="en-US" sz="1200" dirty="0">
                <a:solidFill>
                  <a:schemeClr val="tx1"/>
                </a:solidFill>
                <a:latin typeface="+mn-lt"/>
              </a:rPr>
              <a:t>Find client-friendly stats, flyers, videos and more on the Indexed Annuity Leadership Council (IALC) website.</a:t>
            </a:r>
          </a:p>
          <a:p>
            <a:pPr algn="l"/>
            <a:r>
              <a:rPr lang="en-US" sz="1200" i="1" dirty="0">
                <a:solidFill>
                  <a:schemeClr val="tx1"/>
                </a:solidFill>
                <a:latin typeface="+mn-lt"/>
              </a:rPr>
              <a:t>http://indexedannuitiesinsights.com</a:t>
            </a:r>
            <a:endParaRPr lang="en-US" sz="1200" dirty="0">
              <a:solidFill>
                <a:schemeClr val="tx1"/>
              </a:solidFill>
              <a:latin typeface="+mn-lt"/>
            </a:endParaRPr>
          </a:p>
        </p:txBody>
      </p:sp>
      <p:sp>
        <p:nvSpPr>
          <p:cNvPr id="4" name="Slide Number Placeholder 3"/>
          <p:cNvSpPr>
            <a:spLocks noGrp="1"/>
          </p:cNvSpPr>
          <p:nvPr>
            <p:ph type="sldNum" sz="quarter" idx="5"/>
          </p:nvPr>
        </p:nvSpPr>
        <p:spPr/>
        <p:txBody>
          <a:bodyPr/>
          <a:lstStyle/>
          <a:p>
            <a:fld id="{7622912E-4BCA-4537-9CA2-50BCABF11891}" type="slidenum">
              <a:rPr lang="en-US" smtClean="0"/>
              <a:t>4</a:t>
            </a:fld>
            <a:endParaRPr lang="en-US" dirty="0"/>
          </a:p>
        </p:txBody>
      </p:sp>
    </p:spTree>
    <p:extLst>
      <p:ext uri="{BB962C8B-B14F-4D97-AF65-F5344CB8AC3E}">
        <p14:creationId xmlns:p14="http://schemas.microsoft.com/office/powerpoint/2010/main" val="34099183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5</a:t>
            </a:fld>
            <a:endParaRPr lang="en-US" dirty="0"/>
          </a:p>
        </p:txBody>
      </p:sp>
    </p:spTree>
    <p:extLst>
      <p:ext uri="{BB962C8B-B14F-4D97-AF65-F5344CB8AC3E}">
        <p14:creationId xmlns:p14="http://schemas.microsoft.com/office/powerpoint/2010/main" val="1756818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a:solidFill>
                  <a:schemeClr val="tx1"/>
                </a:solidFill>
                <a:latin typeface="+mn-lt"/>
              </a:rPr>
              <a:t>The cap, participation rate, and margin differ by product and are declared annually (or by term). Product illustrations before your client meeting may help provide greater understanding of these product features.</a:t>
            </a:r>
            <a:endParaRPr lang="en-US" sz="900" dirty="0">
              <a:solidFill>
                <a:schemeClr val="tx1"/>
              </a:solidFill>
              <a:latin typeface="+mn-lt"/>
            </a:endParaRPr>
          </a:p>
        </p:txBody>
      </p:sp>
      <p:sp>
        <p:nvSpPr>
          <p:cNvPr id="4" name="Slide Number Placeholder 3"/>
          <p:cNvSpPr>
            <a:spLocks noGrp="1"/>
          </p:cNvSpPr>
          <p:nvPr>
            <p:ph type="sldNum" sz="quarter" idx="10"/>
          </p:nvPr>
        </p:nvSpPr>
        <p:spPr/>
        <p:txBody>
          <a:bodyPr/>
          <a:lstStyle/>
          <a:p>
            <a:fld id="{7622912E-4BCA-4537-9CA2-50BCABF11891}" type="slidenum">
              <a:rPr lang="en-US" smtClean="0"/>
              <a:t>6</a:t>
            </a:fld>
            <a:endParaRPr lang="en-US" dirty="0"/>
          </a:p>
        </p:txBody>
      </p:sp>
    </p:spTree>
    <p:extLst>
      <p:ext uri="{BB962C8B-B14F-4D97-AF65-F5344CB8AC3E}">
        <p14:creationId xmlns:p14="http://schemas.microsoft.com/office/powerpoint/2010/main" val="2429561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a:solidFill>
                  <a:schemeClr val="tx1"/>
                </a:solidFill>
                <a:latin typeface="+mn-lt"/>
              </a:rPr>
              <a:t>Clients may have questions about the differences between taxable and tax-deferred products.</a:t>
            </a:r>
            <a:endParaRPr lang="en-US" sz="900" dirty="0">
              <a:solidFill>
                <a:schemeClr val="tx1"/>
              </a:solidFill>
              <a:latin typeface="+mn-lt"/>
            </a:endParaRPr>
          </a:p>
        </p:txBody>
      </p:sp>
      <p:sp>
        <p:nvSpPr>
          <p:cNvPr id="4" name="Slide Number Placeholder 3"/>
          <p:cNvSpPr>
            <a:spLocks noGrp="1"/>
          </p:cNvSpPr>
          <p:nvPr>
            <p:ph type="sldNum" sz="quarter" idx="5"/>
          </p:nvPr>
        </p:nvSpPr>
        <p:spPr/>
        <p:txBody>
          <a:bodyPr/>
          <a:lstStyle/>
          <a:p>
            <a:fld id="{7622912E-4BCA-4537-9CA2-50BCABF11891}" type="slidenum">
              <a:rPr lang="en-US" smtClean="0"/>
              <a:t>7</a:t>
            </a:fld>
            <a:endParaRPr lang="en-US" dirty="0"/>
          </a:p>
        </p:txBody>
      </p:sp>
    </p:spTree>
    <p:extLst>
      <p:ext uri="{BB962C8B-B14F-4D97-AF65-F5344CB8AC3E}">
        <p14:creationId xmlns:p14="http://schemas.microsoft.com/office/powerpoint/2010/main" val="2416035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8</a:t>
            </a:fld>
            <a:endParaRPr lang="en-US" dirty="0"/>
          </a:p>
        </p:txBody>
      </p:sp>
    </p:spTree>
    <p:extLst>
      <p:ext uri="{BB962C8B-B14F-4D97-AF65-F5344CB8AC3E}">
        <p14:creationId xmlns:p14="http://schemas.microsoft.com/office/powerpoint/2010/main" val="780968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a:solidFill>
                  <a:schemeClr val="tx1"/>
                </a:solidFill>
                <a:latin typeface="+mn-lt"/>
              </a:rPr>
              <a:t>If your client’s beneficiaries are adult children, it might be beneficial to plan a “family meeting” with all parties involved. This can allow you to create a holistic plan, as well as identify other assistance you can provide.</a:t>
            </a:r>
            <a:endParaRPr lang="en-US" sz="900" dirty="0">
              <a:solidFill>
                <a:schemeClr val="tx1"/>
              </a:solidFill>
              <a:latin typeface="+mn-lt"/>
            </a:endParaRPr>
          </a:p>
        </p:txBody>
      </p:sp>
      <p:sp>
        <p:nvSpPr>
          <p:cNvPr id="4" name="Slide Number Placeholder 3"/>
          <p:cNvSpPr>
            <a:spLocks noGrp="1"/>
          </p:cNvSpPr>
          <p:nvPr>
            <p:ph type="sldNum" sz="quarter" idx="5"/>
          </p:nvPr>
        </p:nvSpPr>
        <p:spPr/>
        <p:txBody>
          <a:bodyPr/>
          <a:lstStyle/>
          <a:p>
            <a:fld id="{7622912E-4BCA-4537-9CA2-50BCABF11891}" type="slidenum">
              <a:rPr lang="en-US" smtClean="0"/>
              <a:t>9</a:t>
            </a:fld>
            <a:endParaRPr lang="en-US" dirty="0"/>
          </a:p>
        </p:txBody>
      </p:sp>
    </p:spTree>
    <p:extLst>
      <p:ext uri="{BB962C8B-B14F-4D97-AF65-F5344CB8AC3E}">
        <p14:creationId xmlns:p14="http://schemas.microsoft.com/office/powerpoint/2010/main" val="38912601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a:solidFill>
                  <a:schemeClr val="tx1"/>
                </a:solidFill>
                <a:latin typeface="+mn-lt"/>
              </a:rPr>
              <a:t>This is intended to show how FIAs relate in terms of risk and features.</a:t>
            </a:r>
            <a:endParaRPr lang="en-US" sz="900" dirty="0">
              <a:solidFill>
                <a:schemeClr val="tx1"/>
              </a:solidFill>
              <a:latin typeface="+mn-lt"/>
            </a:endParaRPr>
          </a:p>
        </p:txBody>
      </p:sp>
      <p:sp>
        <p:nvSpPr>
          <p:cNvPr id="4" name="Slide Number Placeholder 3"/>
          <p:cNvSpPr>
            <a:spLocks noGrp="1"/>
          </p:cNvSpPr>
          <p:nvPr>
            <p:ph type="sldNum" sz="quarter" idx="5"/>
          </p:nvPr>
        </p:nvSpPr>
        <p:spPr/>
        <p:txBody>
          <a:bodyPr/>
          <a:lstStyle/>
          <a:p>
            <a:fld id="{7622912E-4BCA-4537-9CA2-50BCABF11891}" type="slidenum">
              <a:rPr lang="en-US" smtClean="0"/>
              <a:t>10</a:t>
            </a:fld>
            <a:endParaRPr lang="en-US" dirty="0"/>
          </a:p>
        </p:txBody>
      </p:sp>
    </p:spTree>
    <p:extLst>
      <p:ext uri="{BB962C8B-B14F-4D97-AF65-F5344CB8AC3E}">
        <p14:creationId xmlns:p14="http://schemas.microsoft.com/office/powerpoint/2010/main" val="34320515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a:solidFill>
                  <a:srgbClr val="003E6A"/>
                </a:solidFill>
                <a:latin typeface="+mn-lt"/>
              </a:rPr>
              <a:t>This is an opportunity to show where FIAs fit on the risk spectrum. FIAs ensure the premium is protected from market downturns, which puts them below the line on the chart. There is no “best” product, but there are products that can be a better fit in order to help meet your clients’ goals.</a:t>
            </a:r>
            <a:endParaRPr lang="en-US" sz="900" dirty="0">
              <a:latin typeface="+mn-lt"/>
            </a:endParaRPr>
          </a:p>
        </p:txBody>
      </p:sp>
      <p:sp>
        <p:nvSpPr>
          <p:cNvPr id="4" name="Slide Number Placeholder 3"/>
          <p:cNvSpPr>
            <a:spLocks noGrp="1"/>
          </p:cNvSpPr>
          <p:nvPr>
            <p:ph type="sldNum" sz="quarter" idx="5"/>
          </p:nvPr>
        </p:nvSpPr>
        <p:spPr/>
        <p:txBody>
          <a:bodyPr/>
          <a:lstStyle/>
          <a:p>
            <a:fld id="{7622912E-4BCA-4537-9CA2-50BCABF11891}" type="slidenum">
              <a:rPr lang="en-US" smtClean="0"/>
              <a:t>11</a:t>
            </a:fld>
            <a:endParaRPr lang="en-US" dirty="0"/>
          </a:p>
        </p:txBody>
      </p:sp>
    </p:spTree>
    <p:extLst>
      <p:ext uri="{BB962C8B-B14F-4D97-AF65-F5344CB8AC3E}">
        <p14:creationId xmlns:p14="http://schemas.microsoft.com/office/powerpoint/2010/main" val="3980857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12</a:t>
            </a:fld>
            <a:endParaRPr lang="en-US" dirty="0"/>
          </a:p>
        </p:txBody>
      </p:sp>
    </p:spTree>
    <p:extLst>
      <p:ext uri="{BB962C8B-B14F-4D97-AF65-F5344CB8AC3E}">
        <p14:creationId xmlns:p14="http://schemas.microsoft.com/office/powerpoint/2010/main" val="3598050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13</a:t>
            </a:fld>
            <a:endParaRPr lang="en-US" dirty="0"/>
          </a:p>
        </p:txBody>
      </p:sp>
    </p:spTree>
    <p:extLst>
      <p:ext uri="{BB962C8B-B14F-4D97-AF65-F5344CB8AC3E}">
        <p14:creationId xmlns:p14="http://schemas.microsoft.com/office/powerpoint/2010/main" val="4004481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14</a:t>
            </a:fld>
            <a:endParaRPr lang="en-US"/>
          </a:p>
        </p:txBody>
      </p:sp>
    </p:spTree>
    <p:extLst>
      <p:ext uri="{BB962C8B-B14F-4D97-AF65-F5344CB8AC3E}">
        <p14:creationId xmlns:p14="http://schemas.microsoft.com/office/powerpoint/2010/main" val="7774097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solidFill>
                  <a:schemeClr val="tx1"/>
                </a:solidFill>
                <a:latin typeface="Agenda-Light"/>
              </a:rPr>
              <a:t>Now that you have a better understanding of your client’s desired product features, visit the North American website to run an illustration, use Annuity e-Biz, download materials (brochures, forms), and more.</a:t>
            </a:r>
          </a:p>
          <a:p>
            <a:pPr algn="l"/>
            <a:r>
              <a:rPr lang="en-US" sz="1800" b="0" i="0" u="none" strike="noStrike" baseline="0" dirty="0">
                <a:solidFill>
                  <a:schemeClr val="tx1"/>
                </a:solidFill>
                <a:latin typeface="Agenda-Light"/>
              </a:rPr>
              <a:t>Review our fixed index annuity portfolio snapshot piece (24279Z) to view product benefits, features and highlights.</a:t>
            </a:r>
            <a:endParaRPr lang="en-US" sz="900" dirty="0">
              <a:solidFill>
                <a:schemeClr val="tx1"/>
              </a:solidFill>
              <a:latin typeface="+mn-lt"/>
            </a:endParaRPr>
          </a:p>
        </p:txBody>
      </p:sp>
      <p:sp>
        <p:nvSpPr>
          <p:cNvPr id="4" name="Slide Number Placeholder 3"/>
          <p:cNvSpPr>
            <a:spLocks noGrp="1"/>
          </p:cNvSpPr>
          <p:nvPr>
            <p:ph type="sldNum" sz="quarter" idx="5"/>
          </p:nvPr>
        </p:nvSpPr>
        <p:spPr/>
        <p:txBody>
          <a:bodyPr/>
          <a:lstStyle/>
          <a:p>
            <a:fld id="{7622912E-4BCA-4537-9CA2-50BCABF11891}" type="slidenum">
              <a:rPr lang="en-US" smtClean="0"/>
              <a:t>15</a:t>
            </a:fld>
            <a:endParaRPr lang="en-US"/>
          </a:p>
        </p:txBody>
      </p:sp>
    </p:spTree>
    <p:extLst>
      <p:ext uri="{BB962C8B-B14F-4D97-AF65-F5344CB8AC3E}">
        <p14:creationId xmlns:p14="http://schemas.microsoft.com/office/powerpoint/2010/main" val="22750056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16</a:t>
            </a:fld>
            <a:endParaRPr lang="en-US"/>
          </a:p>
        </p:txBody>
      </p:sp>
    </p:spTree>
    <p:extLst>
      <p:ext uri="{BB962C8B-B14F-4D97-AF65-F5344CB8AC3E}">
        <p14:creationId xmlns:p14="http://schemas.microsoft.com/office/powerpoint/2010/main" val="40764400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17</a:t>
            </a:fld>
            <a:endParaRPr lang="en-US"/>
          </a:p>
        </p:txBody>
      </p:sp>
    </p:spTree>
    <p:extLst>
      <p:ext uri="{BB962C8B-B14F-4D97-AF65-F5344CB8AC3E}">
        <p14:creationId xmlns:p14="http://schemas.microsoft.com/office/powerpoint/2010/main" val="369391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011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2781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p:cNvSpPr/>
          <p:nvPr userDrawn="1"/>
        </p:nvSpPr>
        <p:spPr>
          <a:xfrm>
            <a:off x="0" y="145657"/>
            <a:ext cx="5033246" cy="47257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3453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p:cNvSpPr/>
          <p:nvPr userDrawn="1"/>
        </p:nvSpPr>
        <p:spPr>
          <a:xfrm>
            <a:off x="0" y="137565"/>
            <a:ext cx="5033246" cy="47257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userDrawn="1"/>
        </p:nvSpPr>
        <p:spPr>
          <a:xfrm>
            <a:off x="9037455" y="0"/>
            <a:ext cx="3035862" cy="19407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3052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6853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7818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p:cNvSpPr/>
          <p:nvPr userDrawn="1"/>
        </p:nvSpPr>
        <p:spPr>
          <a:xfrm>
            <a:off x="0" y="3544312"/>
            <a:ext cx="12192000" cy="3313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18543A6-AAA4-FB49-68C8-FDD7B0E2AF3A}"/>
              </a:ext>
            </a:extLst>
          </p:cNvPr>
          <p:cNvSpPr txBox="1"/>
          <p:nvPr userDrawn="1"/>
        </p:nvSpPr>
        <p:spPr>
          <a:xfrm>
            <a:off x="10417566" y="6635425"/>
            <a:ext cx="954655" cy="261610"/>
          </a:xfrm>
          <a:prstGeom prst="rect">
            <a:avLst/>
          </a:prstGeom>
          <a:noFill/>
        </p:spPr>
        <p:txBody>
          <a:bodyPr wrap="square" rtlCol="0">
            <a:spAutoFit/>
          </a:bodyPr>
          <a:lstStyle/>
          <a:p>
            <a:pPr algn="r"/>
            <a:r>
              <a:rPr lang="en-US" sz="1100" kern="1200" dirty="0">
                <a:solidFill>
                  <a:schemeClr val="tx1"/>
                </a:solidFill>
                <a:effectLst/>
                <a:latin typeface="+mn-lt"/>
                <a:ea typeface="+mn-ea"/>
                <a:cs typeface="+mn-cs"/>
              </a:rPr>
              <a:t>PRT 9-26</a:t>
            </a:r>
          </a:p>
        </p:txBody>
      </p:sp>
      <p:sp>
        <p:nvSpPr>
          <p:cNvPr id="5" name="TextBox 4">
            <a:extLst>
              <a:ext uri="{FF2B5EF4-FFF2-40B4-BE49-F238E27FC236}">
                <a16:creationId xmlns:a16="http://schemas.microsoft.com/office/drawing/2014/main" id="{13849EC3-3F24-7F1C-DFC4-184D9CDE4B44}"/>
              </a:ext>
            </a:extLst>
          </p:cNvPr>
          <p:cNvSpPr txBox="1"/>
          <p:nvPr userDrawn="1"/>
        </p:nvSpPr>
        <p:spPr>
          <a:xfrm>
            <a:off x="1" y="6596390"/>
            <a:ext cx="1731948" cy="261610"/>
          </a:xfrm>
          <a:prstGeom prst="rect">
            <a:avLst/>
          </a:prstGeom>
          <a:noFill/>
        </p:spPr>
        <p:txBody>
          <a:bodyPr wrap="square" rtlCol="0">
            <a:spAutoFit/>
          </a:bodyPr>
          <a:lstStyle/>
          <a:p>
            <a:r>
              <a:rPr lang="en-US" sz="1100" kern="1200" dirty="0">
                <a:solidFill>
                  <a:schemeClr val="tx1"/>
                </a:solidFill>
                <a:effectLst/>
                <a:latin typeface="+mn-lt"/>
                <a:ea typeface="+mn-ea"/>
                <a:cs typeface="+mn-cs"/>
              </a:rPr>
              <a:t>41421Z</a:t>
            </a:r>
          </a:p>
        </p:txBody>
      </p:sp>
    </p:spTree>
    <p:extLst>
      <p:ext uri="{BB962C8B-B14F-4D97-AF65-F5344CB8AC3E}">
        <p14:creationId xmlns:p14="http://schemas.microsoft.com/office/powerpoint/2010/main" val="948512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Rectangle 1"/>
          <p:cNvSpPr/>
          <p:nvPr userDrawn="1"/>
        </p:nvSpPr>
        <p:spPr>
          <a:xfrm>
            <a:off x="1" y="3374379"/>
            <a:ext cx="3552404" cy="34836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userDrawn="1"/>
        </p:nvSpPr>
        <p:spPr>
          <a:xfrm>
            <a:off x="6773034" y="0"/>
            <a:ext cx="5418966" cy="16588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88FB74E-EA1A-4063-C899-6AC0C25D12C2}"/>
              </a:ext>
            </a:extLst>
          </p:cNvPr>
          <p:cNvSpPr txBox="1"/>
          <p:nvPr userDrawn="1"/>
        </p:nvSpPr>
        <p:spPr>
          <a:xfrm>
            <a:off x="1" y="6596390"/>
            <a:ext cx="1731948" cy="261610"/>
          </a:xfrm>
          <a:prstGeom prst="rect">
            <a:avLst/>
          </a:prstGeom>
          <a:noFill/>
        </p:spPr>
        <p:txBody>
          <a:bodyPr wrap="square" rtlCol="0">
            <a:spAutoFit/>
          </a:bodyPr>
          <a:lstStyle/>
          <a:p>
            <a:r>
              <a:rPr lang="en-US" sz="1100" kern="1200" dirty="0">
                <a:solidFill>
                  <a:schemeClr val="tx1"/>
                </a:solidFill>
                <a:effectLst/>
                <a:latin typeface="+mn-lt"/>
                <a:ea typeface="+mn-ea"/>
                <a:cs typeface="+mn-cs"/>
              </a:rPr>
              <a:t>41421Z</a:t>
            </a:r>
          </a:p>
        </p:txBody>
      </p:sp>
    </p:spTree>
    <p:extLst>
      <p:ext uri="{BB962C8B-B14F-4D97-AF65-F5344CB8AC3E}">
        <p14:creationId xmlns:p14="http://schemas.microsoft.com/office/powerpoint/2010/main" val="3456372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63404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6012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p:cNvSpPr/>
          <p:nvPr userDrawn="1"/>
        </p:nvSpPr>
        <p:spPr>
          <a:xfrm>
            <a:off x="105196" y="4288779"/>
            <a:ext cx="3066882" cy="1650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11449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p:cNvSpPr/>
          <p:nvPr userDrawn="1"/>
        </p:nvSpPr>
        <p:spPr>
          <a:xfrm>
            <a:off x="105196" y="4288779"/>
            <a:ext cx="3066882" cy="1650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userDrawn="1"/>
        </p:nvSpPr>
        <p:spPr>
          <a:xfrm>
            <a:off x="8964626" y="0"/>
            <a:ext cx="3066882" cy="1650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72262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5.xml"/><Relationship Id="rId1" Type="http://schemas.openxmlformats.org/officeDocument/2006/relationships/slideLayout" Target="../slideLayouts/slideLayout9.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6.png"/><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1"/>
            <a:ext cx="12191999" cy="6860031"/>
          </a:xfrm>
          <a:prstGeom prst="rect">
            <a:avLst/>
          </a:prstGeom>
        </p:spPr>
      </p:pic>
      <p:sp>
        <p:nvSpPr>
          <p:cNvPr id="9" name="TextBox 8"/>
          <p:cNvSpPr txBox="1"/>
          <p:nvPr userDrawn="1"/>
        </p:nvSpPr>
        <p:spPr>
          <a:xfrm>
            <a:off x="1" y="6596390"/>
            <a:ext cx="1731948" cy="261610"/>
          </a:xfrm>
          <a:prstGeom prst="rect">
            <a:avLst/>
          </a:prstGeom>
          <a:noFill/>
        </p:spPr>
        <p:txBody>
          <a:bodyPr wrap="square" rtlCol="0">
            <a:spAutoFit/>
          </a:bodyPr>
          <a:lstStyle/>
          <a:p>
            <a:r>
              <a:rPr lang="en-US" sz="1100" kern="1200" dirty="0">
                <a:solidFill>
                  <a:schemeClr val="bg2"/>
                </a:solidFill>
                <a:effectLst/>
                <a:latin typeface="+mn-lt"/>
                <a:ea typeface="+mn-ea"/>
                <a:cs typeface="+mn-cs"/>
              </a:rPr>
              <a:t>41421Z</a:t>
            </a:r>
          </a:p>
        </p:txBody>
      </p:sp>
      <p:sp>
        <p:nvSpPr>
          <p:cNvPr id="6" name="TextBox 5"/>
          <p:cNvSpPr txBox="1"/>
          <p:nvPr userDrawn="1"/>
        </p:nvSpPr>
        <p:spPr>
          <a:xfrm>
            <a:off x="4349367" y="6596390"/>
            <a:ext cx="3493264" cy="26161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b="0" dirty="0">
                <a:solidFill>
                  <a:schemeClr val="bg2"/>
                </a:solidFill>
              </a:rPr>
              <a:t>North American Company for Life and Health Insurance®</a:t>
            </a:r>
          </a:p>
        </p:txBody>
      </p:sp>
      <p:sp>
        <p:nvSpPr>
          <p:cNvPr id="3" name="TextBox 2">
            <a:extLst>
              <a:ext uri="{FF2B5EF4-FFF2-40B4-BE49-F238E27FC236}">
                <a16:creationId xmlns:a16="http://schemas.microsoft.com/office/drawing/2014/main" id="{C648D6AE-64B5-952A-E332-B7CB1519F1E2}"/>
              </a:ext>
            </a:extLst>
          </p:cNvPr>
          <p:cNvSpPr txBox="1"/>
          <p:nvPr userDrawn="1"/>
        </p:nvSpPr>
        <p:spPr>
          <a:xfrm>
            <a:off x="10417566" y="6635425"/>
            <a:ext cx="954655" cy="261610"/>
          </a:xfrm>
          <a:prstGeom prst="rect">
            <a:avLst/>
          </a:prstGeom>
          <a:noFill/>
        </p:spPr>
        <p:txBody>
          <a:bodyPr wrap="square" rtlCol="0">
            <a:spAutoFit/>
          </a:bodyPr>
          <a:lstStyle/>
          <a:p>
            <a:pPr algn="r"/>
            <a:r>
              <a:rPr lang="en-US" sz="1100" kern="1200" dirty="0">
                <a:solidFill>
                  <a:schemeClr val="bg2"/>
                </a:solidFill>
                <a:effectLst/>
                <a:latin typeface="+mn-lt"/>
                <a:ea typeface="+mn-ea"/>
                <a:cs typeface="+mn-cs"/>
              </a:rPr>
              <a:t>PRT 9-26</a:t>
            </a:r>
          </a:p>
        </p:txBody>
      </p:sp>
    </p:spTree>
    <p:extLst>
      <p:ext uri="{BB962C8B-B14F-4D97-AF65-F5344CB8AC3E}">
        <p14:creationId xmlns:p14="http://schemas.microsoft.com/office/powerpoint/2010/main" val="99253598"/>
      </p:ext>
    </p:extLst>
  </p:cSld>
  <p:clrMap bg1="lt1" tx1="dk1" bg2="lt2" tx2="dk2" accent1="accent1" accent2="accent2" accent3="accent3" accent4="accent4" accent5="accent5" accent6="accent6" hlink="hlink" folHlink="folHlink"/>
  <p:sldLayoutIdLst>
    <p:sldLayoutId id="214748369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203577" cy="6866546"/>
          </a:xfrm>
          <a:prstGeom prst="rect">
            <a:avLst/>
          </a:prstGeom>
        </p:spPr>
      </p:pic>
      <p:sp>
        <p:nvSpPr>
          <p:cNvPr id="5" name="TextBox 4">
            <a:extLst>
              <a:ext uri="{FF2B5EF4-FFF2-40B4-BE49-F238E27FC236}">
                <a16:creationId xmlns:a16="http://schemas.microsoft.com/office/drawing/2014/main" id="{5548D4DF-81FE-18B2-A66B-8C7D683BD9B3}"/>
              </a:ext>
            </a:extLst>
          </p:cNvPr>
          <p:cNvSpPr txBox="1"/>
          <p:nvPr userDrawn="1"/>
        </p:nvSpPr>
        <p:spPr>
          <a:xfrm>
            <a:off x="10417566" y="6635425"/>
            <a:ext cx="954655" cy="261610"/>
          </a:xfrm>
          <a:prstGeom prst="rect">
            <a:avLst/>
          </a:prstGeom>
          <a:noFill/>
        </p:spPr>
        <p:txBody>
          <a:bodyPr wrap="square" rtlCol="0">
            <a:spAutoFit/>
          </a:bodyPr>
          <a:lstStyle/>
          <a:p>
            <a:pPr algn="r"/>
            <a:r>
              <a:rPr lang="en-US" sz="1100" kern="1200" dirty="0">
                <a:solidFill>
                  <a:schemeClr val="bg2"/>
                </a:solidFill>
                <a:effectLst/>
                <a:latin typeface="+mn-lt"/>
                <a:ea typeface="+mn-ea"/>
                <a:cs typeface="+mn-cs"/>
              </a:rPr>
              <a:t>PRT  9-26</a:t>
            </a:r>
          </a:p>
        </p:txBody>
      </p:sp>
      <p:sp>
        <p:nvSpPr>
          <p:cNvPr id="6" name="TextBox 5">
            <a:extLst>
              <a:ext uri="{FF2B5EF4-FFF2-40B4-BE49-F238E27FC236}">
                <a16:creationId xmlns:a16="http://schemas.microsoft.com/office/drawing/2014/main" id="{D7BD4528-0F97-869C-D498-5BBC79D2B6CA}"/>
              </a:ext>
            </a:extLst>
          </p:cNvPr>
          <p:cNvSpPr txBox="1"/>
          <p:nvPr userDrawn="1"/>
        </p:nvSpPr>
        <p:spPr>
          <a:xfrm>
            <a:off x="1" y="6596390"/>
            <a:ext cx="1731948" cy="261610"/>
          </a:xfrm>
          <a:prstGeom prst="rect">
            <a:avLst/>
          </a:prstGeom>
          <a:noFill/>
        </p:spPr>
        <p:txBody>
          <a:bodyPr wrap="square" rtlCol="0">
            <a:spAutoFit/>
          </a:bodyPr>
          <a:lstStyle/>
          <a:p>
            <a:r>
              <a:rPr lang="en-US" sz="1100" kern="1200" dirty="0">
                <a:solidFill>
                  <a:schemeClr val="bg2"/>
                </a:solidFill>
                <a:effectLst/>
                <a:latin typeface="+mn-lt"/>
                <a:ea typeface="+mn-ea"/>
                <a:cs typeface="+mn-cs"/>
              </a:rPr>
              <a:t>41421Z</a:t>
            </a:r>
          </a:p>
        </p:txBody>
      </p:sp>
    </p:spTree>
    <p:extLst>
      <p:ext uri="{BB962C8B-B14F-4D97-AF65-F5344CB8AC3E}">
        <p14:creationId xmlns:p14="http://schemas.microsoft.com/office/powerpoint/2010/main" val="3014105256"/>
      </p:ext>
    </p:extLst>
  </p:cSld>
  <p:clrMap bg1="lt1" tx1="dk1" bg2="lt2" tx2="dk2" accent1="accent1" accent2="accent2" accent3="accent3" accent4="accent4" accent5="accent5" accent6="accent6" hlink="hlink" folHlink="folHlink"/>
  <p:sldLayoutIdLst>
    <p:sldLayoutId id="2147483671" r:id="rId1"/>
    <p:sldLayoutId id="2147483828" r:id="rId2"/>
    <p:sldLayoutId id="2147483829"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12203577" cy="6866546"/>
          </a:xfrm>
          <a:prstGeom prst="rect">
            <a:avLst/>
          </a:prstGeom>
        </p:spPr>
      </p:pic>
      <p:sp>
        <p:nvSpPr>
          <p:cNvPr id="5" name="TextBox 4">
            <a:extLst>
              <a:ext uri="{FF2B5EF4-FFF2-40B4-BE49-F238E27FC236}">
                <a16:creationId xmlns:a16="http://schemas.microsoft.com/office/drawing/2014/main" id="{5A1F5E41-B109-70CE-EC01-6A2FCF25A6D5}"/>
              </a:ext>
            </a:extLst>
          </p:cNvPr>
          <p:cNvSpPr txBox="1"/>
          <p:nvPr userDrawn="1"/>
        </p:nvSpPr>
        <p:spPr>
          <a:xfrm>
            <a:off x="10417566" y="6635425"/>
            <a:ext cx="954655" cy="261610"/>
          </a:xfrm>
          <a:prstGeom prst="rect">
            <a:avLst/>
          </a:prstGeom>
          <a:noFill/>
        </p:spPr>
        <p:txBody>
          <a:bodyPr wrap="square" rtlCol="0">
            <a:spAutoFit/>
          </a:bodyPr>
          <a:lstStyle/>
          <a:p>
            <a:pPr algn="r"/>
            <a:r>
              <a:rPr lang="en-US" sz="1100" kern="1200" dirty="0">
                <a:solidFill>
                  <a:schemeClr val="bg2"/>
                </a:solidFill>
                <a:effectLst/>
                <a:latin typeface="+mn-lt"/>
                <a:ea typeface="+mn-ea"/>
                <a:cs typeface="+mn-cs"/>
              </a:rPr>
              <a:t>PRT 9-26</a:t>
            </a:r>
          </a:p>
        </p:txBody>
      </p:sp>
      <p:sp>
        <p:nvSpPr>
          <p:cNvPr id="6" name="TextBox 5">
            <a:extLst>
              <a:ext uri="{FF2B5EF4-FFF2-40B4-BE49-F238E27FC236}">
                <a16:creationId xmlns:a16="http://schemas.microsoft.com/office/drawing/2014/main" id="{8CA87C67-99D0-0D23-87C8-608A25518557}"/>
              </a:ext>
            </a:extLst>
          </p:cNvPr>
          <p:cNvSpPr txBox="1"/>
          <p:nvPr userDrawn="1"/>
        </p:nvSpPr>
        <p:spPr>
          <a:xfrm>
            <a:off x="1" y="6596390"/>
            <a:ext cx="1731948" cy="261610"/>
          </a:xfrm>
          <a:prstGeom prst="rect">
            <a:avLst/>
          </a:prstGeom>
          <a:noFill/>
        </p:spPr>
        <p:txBody>
          <a:bodyPr wrap="square" rtlCol="0">
            <a:spAutoFit/>
          </a:bodyPr>
          <a:lstStyle/>
          <a:p>
            <a:r>
              <a:rPr lang="en-US" sz="1100" kern="1200" dirty="0">
                <a:solidFill>
                  <a:schemeClr val="bg2"/>
                </a:solidFill>
                <a:effectLst/>
                <a:latin typeface="+mn-lt"/>
                <a:ea typeface="+mn-ea"/>
                <a:cs typeface="+mn-cs"/>
              </a:rPr>
              <a:t>41421Z</a:t>
            </a:r>
          </a:p>
        </p:txBody>
      </p:sp>
    </p:spTree>
    <p:extLst>
      <p:ext uri="{BB962C8B-B14F-4D97-AF65-F5344CB8AC3E}">
        <p14:creationId xmlns:p14="http://schemas.microsoft.com/office/powerpoint/2010/main" val="1552572981"/>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2031"/>
            <a:ext cx="12191999" cy="6860031"/>
          </a:xfrm>
          <a:prstGeom prst="rect">
            <a:avLst/>
          </a:prstGeom>
        </p:spPr>
      </p:pic>
      <p:sp>
        <p:nvSpPr>
          <p:cNvPr id="7" name="TextBox 6">
            <a:extLst>
              <a:ext uri="{FF2B5EF4-FFF2-40B4-BE49-F238E27FC236}">
                <a16:creationId xmlns:a16="http://schemas.microsoft.com/office/drawing/2014/main" id="{570DF94A-BEA1-C424-B430-AF658A2CDDBF}"/>
              </a:ext>
            </a:extLst>
          </p:cNvPr>
          <p:cNvSpPr txBox="1"/>
          <p:nvPr userDrawn="1"/>
        </p:nvSpPr>
        <p:spPr>
          <a:xfrm>
            <a:off x="10417566" y="6635425"/>
            <a:ext cx="954655" cy="261610"/>
          </a:xfrm>
          <a:prstGeom prst="rect">
            <a:avLst/>
          </a:prstGeom>
          <a:noFill/>
        </p:spPr>
        <p:txBody>
          <a:bodyPr wrap="square" rtlCol="0">
            <a:spAutoFit/>
          </a:bodyPr>
          <a:lstStyle/>
          <a:p>
            <a:pPr algn="r"/>
            <a:r>
              <a:rPr lang="en-US" sz="1100" kern="1200" dirty="0">
                <a:solidFill>
                  <a:schemeClr val="tx1"/>
                </a:solidFill>
                <a:effectLst/>
                <a:latin typeface="+mn-lt"/>
                <a:ea typeface="+mn-ea"/>
                <a:cs typeface="+mn-cs"/>
              </a:rPr>
              <a:t>PRT 9-26</a:t>
            </a:r>
          </a:p>
        </p:txBody>
      </p:sp>
      <p:sp>
        <p:nvSpPr>
          <p:cNvPr id="4" name="TextBox 3">
            <a:extLst>
              <a:ext uri="{FF2B5EF4-FFF2-40B4-BE49-F238E27FC236}">
                <a16:creationId xmlns:a16="http://schemas.microsoft.com/office/drawing/2014/main" id="{6E646A6C-B638-C51C-FF70-ED01FD0A0C5E}"/>
              </a:ext>
            </a:extLst>
          </p:cNvPr>
          <p:cNvSpPr txBox="1"/>
          <p:nvPr userDrawn="1"/>
        </p:nvSpPr>
        <p:spPr>
          <a:xfrm>
            <a:off x="1" y="6596390"/>
            <a:ext cx="1731948" cy="261610"/>
          </a:xfrm>
          <a:prstGeom prst="rect">
            <a:avLst/>
          </a:prstGeom>
          <a:noFill/>
        </p:spPr>
        <p:txBody>
          <a:bodyPr wrap="square" rtlCol="0">
            <a:spAutoFit/>
          </a:bodyPr>
          <a:lstStyle/>
          <a:p>
            <a:r>
              <a:rPr lang="en-US" sz="1100" kern="1200" dirty="0">
                <a:solidFill>
                  <a:schemeClr val="tx1"/>
                </a:solidFill>
                <a:effectLst/>
                <a:latin typeface="+mn-lt"/>
                <a:ea typeface="+mn-ea"/>
                <a:cs typeface="+mn-cs"/>
              </a:rPr>
              <a:t>41421Z</a:t>
            </a:r>
          </a:p>
        </p:txBody>
      </p:sp>
    </p:spTree>
    <p:extLst>
      <p:ext uri="{BB962C8B-B14F-4D97-AF65-F5344CB8AC3E}">
        <p14:creationId xmlns:p14="http://schemas.microsoft.com/office/powerpoint/2010/main" val="4267334219"/>
      </p:ext>
    </p:extLst>
  </p:cSld>
  <p:clrMap bg1="lt1" tx1="dk1" bg2="lt2" tx2="dk2" accent1="accent1" accent2="accent2" accent3="accent3" accent4="accent4" accent5="accent5" accent6="accent6" hlink="hlink" folHlink="folHlink"/>
  <p:sldLayoutIdLst>
    <p:sldLayoutId id="2147483675" r:id="rId1"/>
    <p:sldLayoutId id="2147483830" r:id="rId2"/>
    <p:sldLayoutId id="214748383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sp>
        <p:nvSpPr>
          <p:cNvPr id="2" name="TextBox 1">
            <a:extLst>
              <a:ext uri="{FF2B5EF4-FFF2-40B4-BE49-F238E27FC236}">
                <a16:creationId xmlns:a16="http://schemas.microsoft.com/office/drawing/2014/main" id="{710469AB-B5CD-9707-388E-C61B2FB99F19}"/>
              </a:ext>
            </a:extLst>
          </p:cNvPr>
          <p:cNvSpPr txBox="1"/>
          <p:nvPr userDrawn="1"/>
        </p:nvSpPr>
        <p:spPr>
          <a:xfrm>
            <a:off x="1" y="6596390"/>
            <a:ext cx="1731948" cy="261610"/>
          </a:xfrm>
          <a:prstGeom prst="rect">
            <a:avLst/>
          </a:prstGeom>
          <a:noFill/>
        </p:spPr>
        <p:txBody>
          <a:bodyPr wrap="square" rtlCol="0">
            <a:spAutoFit/>
          </a:bodyPr>
          <a:lstStyle/>
          <a:p>
            <a:r>
              <a:rPr lang="en-US" sz="1100" kern="1200" dirty="0">
                <a:solidFill>
                  <a:schemeClr val="tx1"/>
                </a:solidFill>
                <a:effectLst/>
                <a:latin typeface="+mn-lt"/>
                <a:ea typeface="+mn-ea"/>
                <a:cs typeface="+mn-cs"/>
              </a:rPr>
              <a:t>38191Z</a:t>
            </a:r>
          </a:p>
        </p:txBody>
      </p:sp>
      <p:sp>
        <p:nvSpPr>
          <p:cNvPr id="6" name="TextBox 5">
            <a:extLst>
              <a:ext uri="{FF2B5EF4-FFF2-40B4-BE49-F238E27FC236}">
                <a16:creationId xmlns:a16="http://schemas.microsoft.com/office/drawing/2014/main" id="{CF4997A4-1CF0-5162-704C-F1578B9C9D8E}"/>
              </a:ext>
            </a:extLst>
          </p:cNvPr>
          <p:cNvSpPr txBox="1"/>
          <p:nvPr userDrawn="1"/>
        </p:nvSpPr>
        <p:spPr>
          <a:xfrm>
            <a:off x="10417566" y="6635425"/>
            <a:ext cx="954655" cy="261610"/>
          </a:xfrm>
          <a:prstGeom prst="rect">
            <a:avLst/>
          </a:prstGeom>
          <a:noFill/>
        </p:spPr>
        <p:txBody>
          <a:bodyPr wrap="square" rtlCol="0">
            <a:spAutoFit/>
          </a:bodyPr>
          <a:lstStyle/>
          <a:p>
            <a:pPr algn="r"/>
            <a:r>
              <a:rPr lang="en-US" sz="1100" kern="1200" dirty="0">
                <a:solidFill>
                  <a:schemeClr val="tx1"/>
                </a:solidFill>
                <a:effectLst/>
                <a:latin typeface="+mn-lt"/>
                <a:ea typeface="+mn-ea"/>
                <a:cs typeface="+mn-cs"/>
              </a:rPr>
              <a:t>REV 9-26</a:t>
            </a:r>
          </a:p>
        </p:txBody>
      </p:sp>
    </p:spTree>
    <p:extLst>
      <p:ext uri="{BB962C8B-B14F-4D97-AF65-F5344CB8AC3E}">
        <p14:creationId xmlns:p14="http://schemas.microsoft.com/office/powerpoint/2010/main" val="1798751566"/>
      </p:ext>
    </p:extLst>
  </p:cSld>
  <p:clrMap bg1="lt1" tx1="dk1" bg2="lt2" tx2="dk2" accent1="accent1" accent2="accent2" accent3="accent3" accent4="accent4" accent5="accent5" accent6="accent6" hlink="hlink" folHlink="folHlink"/>
  <p:sldLayoutIdLst>
    <p:sldLayoutId id="214748367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203577" cy="6866546"/>
          </a:xfrm>
          <a:prstGeom prst="rect">
            <a:avLst/>
          </a:prstGeom>
        </p:spPr>
      </p:pic>
      <p:sp>
        <p:nvSpPr>
          <p:cNvPr id="2" name="TextBox 1">
            <a:extLst>
              <a:ext uri="{FF2B5EF4-FFF2-40B4-BE49-F238E27FC236}">
                <a16:creationId xmlns:a16="http://schemas.microsoft.com/office/drawing/2014/main" id="{7FD0FA0B-BB80-A780-B8B3-C0DC2FA83352}"/>
              </a:ext>
            </a:extLst>
          </p:cNvPr>
          <p:cNvSpPr txBox="1"/>
          <p:nvPr userDrawn="1"/>
        </p:nvSpPr>
        <p:spPr>
          <a:xfrm>
            <a:off x="1" y="6596390"/>
            <a:ext cx="1731948" cy="261610"/>
          </a:xfrm>
          <a:prstGeom prst="rect">
            <a:avLst/>
          </a:prstGeom>
          <a:noFill/>
        </p:spPr>
        <p:txBody>
          <a:bodyPr wrap="square" rtlCol="0">
            <a:spAutoFit/>
          </a:bodyPr>
          <a:lstStyle/>
          <a:p>
            <a:r>
              <a:rPr lang="en-US" sz="1100" kern="1200" dirty="0">
                <a:solidFill>
                  <a:schemeClr val="bg2"/>
                </a:solidFill>
                <a:effectLst/>
                <a:latin typeface="+mn-lt"/>
                <a:ea typeface="+mn-ea"/>
                <a:cs typeface="+mn-cs"/>
              </a:rPr>
              <a:t>38191Z</a:t>
            </a:r>
          </a:p>
        </p:txBody>
      </p:sp>
      <p:sp>
        <p:nvSpPr>
          <p:cNvPr id="5" name="TextBox 4">
            <a:extLst>
              <a:ext uri="{FF2B5EF4-FFF2-40B4-BE49-F238E27FC236}">
                <a16:creationId xmlns:a16="http://schemas.microsoft.com/office/drawing/2014/main" id="{8F7821FF-6A42-236A-3AFD-FEB088640EF7}"/>
              </a:ext>
            </a:extLst>
          </p:cNvPr>
          <p:cNvSpPr txBox="1"/>
          <p:nvPr userDrawn="1"/>
        </p:nvSpPr>
        <p:spPr>
          <a:xfrm>
            <a:off x="10417566" y="6635425"/>
            <a:ext cx="954655" cy="261610"/>
          </a:xfrm>
          <a:prstGeom prst="rect">
            <a:avLst/>
          </a:prstGeom>
          <a:noFill/>
        </p:spPr>
        <p:txBody>
          <a:bodyPr wrap="square" rtlCol="0">
            <a:spAutoFit/>
          </a:bodyPr>
          <a:lstStyle/>
          <a:p>
            <a:pPr algn="r"/>
            <a:r>
              <a:rPr lang="en-US" sz="1100" kern="1200" dirty="0">
                <a:solidFill>
                  <a:schemeClr val="bg1"/>
                </a:solidFill>
                <a:effectLst/>
                <a:latin typeface="+mn-lt"/>
                <a:ea typeface="+mn-ea"/>
                <a:cs typeface="+mn-cs"/>
              </a:rPr>
              <a:t>REV 9-26</a:t>
            </a:r>
          </a:p>
        </p:txBody>
      </p:sp>
    </p:spTree>
    <p:extLst>
      <p:ext uri="{BB962C8B-B14F-4D97-AF65-F5344CB8AC3E}">
        <p14:creationId xmlns:p14="http://schemas.microsoft.com/office/powerpoint/2010/main" val="1819362801"/>
      </p:ext>
    </p:extLst>
  </p:cSld>
  <p:clrMap bg1="lt1" tx1="dk1" bg2="lt2" tx2="dk2" accent1="accent1" accent2="accent2" accent3="accent3" accent4="accent4" accent5="accent5" accent6="accent6" hlink="hlink" folHlink="folHlink"/>
  <p:sldLayoutIdLst>
    <p:sldLayoutId id="2147483825" r:id="rId1"/>
    <p:sldLayoutId id="2147483831" r:id="rId2"/>
    <p:sldLayoutId id="214748383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05A5B1-C38F-7EFB-6499-C1E45BF4D59F}"/>
              </a:ext>
            </a:extLst>
          </p:cNvPr>
          <p:cNvSpPr txBox="1"/>
          <p:nvPr/>
        </p:nvSpPr>
        <p:spPr>
          <a:xfrm>
            <a:off x="11338227" y="6652265"/>
            <a:ext cx="922047" cy="261610"/>
          </a:xfrm>
          <a:prstGeom prst="rect">
            <a:avLst/>
          </a:prstGeom>
          <a:noFill/>
        </p:spPr>
        <p:txBody>
          <a:bodyPr wrap="none" rtlCol="0">
            <a:spAutoFit/>
          </a:bodyPr>
          <a:lstStyle/>
          <a:p>
            <a:r>
              <a:rPr lang="en-US" sz="1100" dirty="0"/>
              <a:t>Page  </a:t>
            </a:r>
            <a:fld id="{63AC2BE1-7FBD-4E83-8322-DE34C0C04A4A}" type="slidenum">
              <a:rPr lang="en-US" sz="1100" smtClean="0"/>
              <a:t>1</a:t>
            </a:fld>
            <a:r>
              <a:rPr lang="en-US" sz="1100" dirty="0"/>
              <a:t> of 17</a:t>
            </a:r>
          </a:p>
        </p:txBody>
      </p:sp>
    </p:spTree>
    <p:extLst>
      <p:ext uri="{BB962C8B-B14F-4D97-AF65-F5344CB8AC3E}">
        <p14:creationId xmlns:p14="http://schemas.microsoft.com/office/powerpoint/2010/main" val="4055309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05A5B1-C38F-7EFB-6499-C1E45BF4D59F}"/>
              </a:ext>
            </a:extLst>
          </p:cNvPr>
          <p:cNvSpPr txBox="1"/>
          <p:nvPr/>
        </p:nvSpPr>
        <p:spPr>
          <a:xfrm>
            <a:off x="11338227" y="6652265"/>
            <a:ext cx="922047" cy="261610"/>
          </a:xfrm>
          <a:prstGeom prst="rect">
            <a:avLst/>
          </a:prstGeom>
          <a:noFill/>
        </p:spPr>
        <p:txBody>
          <a:bodyPr wrap="none" rtlCol="0">
            <a:spAutoFit/>
          </a:bodyPr>
          <a:lstStyle/>
          <a:p>
            <a:r>
              <a:rPr lang="en-US" sz="1100" dirty="0"/>
              <a:t>Page  </a:t>
            </a:r>
            <a:fld id="{63AC2BE1-7FBD-4E83-8322-DE34C0C04A4A}" type="slidenum">
              <a:rPr lang="en-US" sz="1100" smtClean="0"/>
              <a:t>2</a:t>
            </a:fld>
            <a:r>
              <a:rPr lang="en-US" sz="1100" dirty="0"/>
              <a:t> of 17</a:t>
            </a:r>
          </a:p>
        </p:txBody>
      </p:sp>
      <p:pic>
        <p:nvPicPr>
          <p:cNvPr id="3" name="Picture 2">
            <a:extLst>
              <a:ext uri="{FF2B5EF4-FFF2-40B4-BE49-F238E27FC236}">
                <a16:creationId xmlns:a16="http://schemas.microsoft.com/office/drawing/2014/main" id="{AE7908F0-CD78-CA6E-3955-E75405A75DD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2469" r="6258" b="3264"/>
          <a:stretch/>
        </p:blipFill>
        <p:spPr>
          <a:xfrm>
            <a:off x="0" y="856980"/>
            <a:ext cx="12192000" cy="5582022"/>
          </a:xfrm>
          <a:prstGeom prst="rect">
            <a:avLst/>
          </a:prstGeom>
        </p:spPr>
      </p:pic>
      <p:sp>
        <p:nvSpPr>
          <p:cNvPr id="4" name="Rectangle 3">
            <a:extLst>
              <a:ext uri="{FF2B5EF4-FFF2-40B4-BE49-F238E27FC236}">
                <a16:creationId xmlns:a16="http://schemas.microsoft.com/office/drawing/2014/main" id="{21630DA0-CEE8-C589-371D-812516DF4BD2}"/>
              </a:ext>
            </a:extLst>
          </p:cNvPr>
          <p:cNvSpPr/>
          <p:nvPr/>
        </p:nvSpPr>
        <p:spPr>
          <a:xfrm>
            <a:off x="-1" y="856979"/>
            <a:ext cx="12191999" cy="5582021"/>
          </a:xfrm>
          <a:prstGeom prst="rect">
            <a:avLst/>
          </a:prstGeom>
          <a:gradFill>
            <a:gsLst>
              <a:gs pos="0">
                <a:srgbClr val="002F2D">
                  <a:alpha val="0"/>
                </a:srgbClr>
              </a:gs>
              <a:gs pos="52000">
                <a:srgbClr val="002F2D">
                  <a:alpha val="25000"/>
                </a:srgbClr>
              </a:gs>
              <a:gs pos="78000">
                <a:srgbClr val="002F2D"/>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F398B0B3-D1A0-41EE-156F-B0C5D25899B0}"/>
              </a:ext>
            </a:extLst>
          </p:cNvPr>
          <p:cNvSpPr txBox="1"/>
          <p:nvPr/>
        </p:nvSpPr>
        <p:spPr>
          <a:xfrm>
            <a:off x="385329" y="1957205"/>
            <a:ext cx="5452364" cy="3785652"/>
          </a:xfrm>
          <a:prstGeom prst="rect">
            <a:avLst/>
          </a:prstGeom>
          <a:noFill/>
        </p:spPr>
        <p:txBody>
          <a:bodyPr wrap="square" rtlCol="0">
            <a:spAutoFit/>
          </a:bodyPr>
          <a:lstStyle/>
          <a:p>
            <a:r>
              <a:rPr lang="en-US" sz="8000" b="1" dirty="0">
                <a:solidFill>
                  <a:srgbClr val="19A683"/>
                </a:solidFill>
                <a:effectLst>
                  <a:outerShdw blurRad="50800" dist="38100" dir="2700000" algn="tl" rotWithShape="0">
                    <a:prstClr val="black">
                      <a:alpha val="40000"/>
                    </a:prstClr>
                  </a:outerShdw>
                </a:effectLst>
              </a:rPr>
              <a:t>Exploring</a:t>
            </a:r>
          </a:p>
          <a:p>
            <a:r>
              <a:rPr lang="en-US" sz="8000" b="1" dirty="0">
                <a:solidFill>
                  <a:schemeClr val="bg1"/>
                </a:solidFill>
                <a:effectLst>
                  <a:outerShdw blurRad="50800" dist="38100" dir="2700000" algn="tl" rotWithShape="0">
                    <a:prstClr val="black">
                      <a:alpha val="40000"/>
                    </a:prstClr>
                  </a:outerShdw>
                </a:effectLst>
              </a:rPr>
              <a:t>fixed index</a:t>
            </a:r>
          </a:p>
          <a:p>
            <a:r>
              <a:rPr lang="en-US" sz="8000" b="1" dirty="0">
                <a:solidFill>
                  <a:schemeClr val="bg1"/>
                </a:solidFill>
                <a:effectLst>
                  <a:outerShdw blurRad="50800" dist="38100" dir="2700000" algn="tl" rotWithShape="0">
                    <a:prstClr val="black">
                      <a:alpha val="40000"/>
                    </a:prstClr>
                  </a:outerShdw>
                </a:effectLst>
              </a:rPr>
              <a:t>annuities</a:t>
            </a:r>
          </a:p>
        </p:txBody>
      </p:sp>
      <p:sp>
        <p:nvSpPr>
          <p:cNvPr id="7" name="TextBox 6">
            <a:extLst>
              <a:ext uri="{FF2B5EF4-FFF2-40B4-BE49-F238E27FC236}">
                <a16:creationId xmlns:a16="http://schemas.microsoft.com/office/drawing/2014/main" id="{6FD81F93-213F-0C03-A8C5-6AD5606D2EB4}"/>
              </a:ext>
            </a:extLst>
          </p:cNvPr>
          <p:cNvSpPr txBox="1"/>
          <p:nvPr/>
        </p:nvSpPr>
        <p:spPr>
          <a:xfrm>
            <a:off x="-54430" y="6460914"/>
            <a:ext cx="7151915" cy="261610"/>
          </a:xfrm>
          <a:prstGeom prst="rect">
            <a:avLst/>
          </a:prstGeom>
          <a:noFill/>
        </p:spPr>
        <p:txBody>
          <a:bodyPr wrap="square">
            <a:spAutoFit/>
          </a:bodyPr>
          <a:lstStyle/>
          <a:p>
            <a:r>
              <a:rPr lang="en-US" sz="1100" dirty="0"/>
              <a:t>Financial Professionals are independent agents contracted with North American Company for Life and Health Insurance®.</a:t>
            </a:r>
          </a:p>
        </p:txBody>
      </p:sp>
    </p:spTree>
    <p:extLst>
      <p:ext uri="{BB962C8B-B14F-4D97-AF65-F5344CB8AC3E}">
        <p14:creationId xmlns:p14="http://schemas.microsoft.com/office/powerpoint/2010/main" val="3625839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erson sitting next to a tree&#10;&#10;Description automatically generated">
            <a:extLst>
              <a:ext uri="{FF2B5EF4-FFF2-40B4-BE49-F238E27FC236}">
                <a16:creationId xmlns:a16="http://schemas.microsoft.com/office/drawing/2014/main" id="{954DF51B-92E1-F556-4BAF-A05E9B185E9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443" b="47459"/>
          <a:stretch/>
        </p:blipFill>
        <p:spPr>
          <a:xfrm>
            <a:off x="4560741" y="221728"/>
            <a:ext cx="7360061" cy="2359562"/>
          </a:xfrm>
          <a:prstGeom prst="rect">
            <a:avLst/>
          </a:prstGeom>
        </p:spPr>
      </p:pic>
      <p:sp>
        <p:nvSpPr>
          <p:cNvPr id="10" name="Rectangle 9">
            <a:extLst>
              <a:ext uri="{FF2B5EF4-FFF2-40B4-BE49-F238E27FC236}">
                <a16:creationId xmlns:a16="http://schemas.microsoft.com/office/drawing/2014/main" id="{A1896A51-22B1-572A-21AF-CECE959AC614}"/>
              </a:ext>
            </a:extLst>
          </p:cNvPr>
          <p:cNvSpPr/>
          <p:nvPr/>
        </p:nvSpPr>
        <p:spPr>
          <a:xfrm>
            <a:off x="0" y="216202"/>
            <a:ext cx="11920802" cy="2365088"/>
          </a:xfrm>
          <a:prstGeom prst="rect">
            <a:avLst/>
          </a:prstGeom>
          <a:gradFill>
            <a:gsLst>
              <a:gs pos="44000">
                <a:schemeClr val="bg1"/>
              </a:gs>
              <a:gs pos="56000">
                <a:schemeClr val="bg1">
                  <a:alpha val="25000"/>
                </a:schemeClr>
              </a:gs>
              <a:gs pos="72000">
                <a:schemeClr val="bg1">
                  <a:alpha val="0"/>
                </a:schemeClr>
              </a:gs>
            </a:gsLst>
            <a:lin ang="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E93A91C6-66F2-7559-580A-B0413D18D33B}"/>
              </a:ext>
            </a:extLst>
          </p:cNvPr>
          <p:cNvGrpSpPr/>
          <p:nvPr/>
        </p:nvGrpSpPr>
        <p:grpSpPr>
          <a:xfrm>
            <a:off x="310053" y="-1042702"/>
            <a:ext cx="4157206" cy="3575197"/>
            <a:chOff x="-98404" y="-1295066"/>
            <a:chExt cx="4774540" cy="4185597"/>
          </a:xfrm>
        </p:grpSpPr>
        <p:pic>
          <p:nvPicPr>
            <p:cNvPr id="3" name="Picture 2">
              <a:extLst>
                <a:ext uri="{FF2B5EF4-FFF2-40B4-BE49-F238E27FC236}">
                  <a16:creationId xmlns:a16="http://schemas.microsoft.com/office/drawing/2014/main" id="{78B3DF3F-EFCE-A33A-16E0-D22B2535673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8404" y="-1295066"/>
              <a:ext cx="4774540" cy="4185597"/>
            </a:xfrm>
            <a:prstGeom prst="rect">
              <a:avLst/>
            </a:prstGeom>
          </p:spPr>
        </p:pic>
        <p:sp>
          <p:nvSpPr>
            <p:cNvPr id="4" name="TextBox 3">
              <a:extLst>
                <a:ext uri="{FF2B5EF4-FFF2-40B4-BE49-F238E27FC236}">
                  <a16:creationId xmlns:a16="http://schemas.microsoft.com/office/drawing/2014/main" id="{3A57AB81-7BE1-9284-5655-A25AD192215E}"/>
                </a:ext>
              </a:extLst>
            </p:cNvPr>
            <p:cNvSpPr txBox="1"/>
            <p:nvPr/>
          </p:nvSpPr>
          <p:spPr>
            <a:xfrm>
              <a:off x="448344" y="975017"/>
              <a:ext cx="3681045" cy="756680"/>
            </a:xfrm>
            <a:prstGeom prst="rect">
              <a:avLst/>
            </a:prstGeom>
            <a:noFill/>
          </p:spPr>
          <p:txBody>
            <a:bodyPr wrap="square" rtlCol="0">
              <a:spAutoFit/>
            </a:bodyPr>
            <a:lstStyle/>
            <a:p>
              <a:pPr algn="ctr"/>
              <a:r>
                <a:rPr lang="en-US" sz="3600" b="1" dirty="0">
                  <a:solidFill>
                    <a:srgbClr val="00604B"/>
                  </a:solidFill>
                </a:rPr>
                <a:t>Common client</a:t>
              </a:r>
            </a:p>
          </p:txBody>
        </p:sp>
        <p:sp>
          <p:nvSpPr>
            <p:cNvPr id="6" name="TextBox 5">
              <a:extLst>
                <a:ext uri="{FF2B5EF4-FFF2-40B4-BE49-F238E27FC236}">
                  <a16:creationId xmlns:a16="http://schemas.microsoft.com/office/drawing/2014/main" id="{B4C82F5D-8DD1-7BF8-E006-ED2629417022}"/>
                </a:ext>
              </a:extLst>
            </p:cNvPr>
            <p:cNvSpPr txBox="1"/>
            <p:nvPr/>
          </p:nvSpPr>
          <p:spPr>
            <a:xfrm>
              <a:off x="448344" y="1420053"/>
              <a:ext cx="3681045" cy="756680"/>
            </a:xfrm>
            <a:prstGeom prst="rect">
              <a:avLst/>
            </a:prstGeom>
            <a:noFill/>
          </p:spPr>
          <p:txBody>
            <a:bodyPr wrap="square">
              <a:spAutoFit/>
            </a:bodyPr>
            <a:lstStyle/>
            <a:p>
              <a:pPr algn="ctr"/>
              <a:r>
                <a:rPr lang="en-US" sz="3600" b="1" dirty="0">
                  <a:solidFill>
                    <a:srgbClr val="00604B"/>
                  </a:solidFill>
                </a:rPr>
                <a:t>concerns</a:t>
              </a:r>
              <a:endParaRPr lang="en-US" sz="3600" dirty="0">
                <a:solidFill>
                  <a:srgbClr val="00604B"/>
                </a:solidFill>
              </a:endParaRPr>
            </a:p>
          </p:txBody>
        </p:sp>
      </p:grpSp>
      <p:sp>
        <p:nvSpPr>
          <p:cNvPr id="2" name="TextBox 1">
            <a:extLst>
              <a:ext uri="{FF2B5EF4-FFF2-40B4-BE49-F238E27FC236}">
                <a16:creationId xmlns:a16="http://schemas.microsoft.com/office/drawing/2014/main" id="{E2CDC4BF-30B0-E92B-437A-7084FF0214AE}"/>
              </a:ext>
            </a:extLst>
          </p:cNvPr>
          <p:cNvSpPr txBox="1"/>
          <p:nvPr/>
        </p:nvSpPr>
        <p:spPr>
          <a:xfrm>
            <a:off x="0" y="2558687"/>
            <a:ext cx="9449677" cy="707886"/>
          </a:xfrm>
          <a:prstGeom prst="rect">
            <a:avLst/>
          </a:prstGeom>
          <a:noFill/>
        </p:spPr>
        <p:txBody>
          <a:bodyPr wrap="square" rtlCol="0">
            <a:spAutoFit/>
          </a:bodyPr>
          <a:lstStyle/>
          <a:p>
            <a:pPr marL="457200"/>
            <a:r>
              <a:rPr lang="en-US" sz="4000" b="1" dirty="0">
                <a:solidFill>
                  <a:srgbClr val="19A683"/>
                </a:solidFill>
              </a:rPr>
              <a:t>Which ones are you most worried about?</a:t>
            </a:r>
          </a:p>
        </p:txBody>
      </p:sp>
      <p:sp>
        <p:nvSpPr>
          <p:cNvPr id="8" name="TextBox 7">
            <a:extLst>
              <a:ext uri="{FF2B5EF4-FFF2-40B4-BE49-F238E27FC236}">
                <a16:creationId xmlns:a16="http://schemas.microsoft.com/office/drawing/2014/main" id="{7CAEC680-3F18-E3E5-1615-EEE3E87D9FF5}"/>
              </a:ext>
            </a:extLst>
          </p:cNvPr>
          <p:cNvSpPr txBox="1"/>
          <p:nvPr/>
        </p:nvSpPr>
        <p:spPr>
          <a:xfrm>
            <a:off x="1331336" y="3194700"/>
            <a:ext cx="10860664" cy="3447098"/>
          </a:xfrm>
          <a:prstGeom prst="rect">
            <a:avLst/>
          </a:prstGeom>
          <a:noFill/>
        </p:spPr>
        <p:txBody>
          <a:bodyPr wrap="square" rtlCol="0">
            <a:spAutoFit/>
          </a:bodyPr>
          <a:lstStyle/>
          <a:p>
            <a:pPr marL="457200" indent="-457200" algn="l">
              <a:spcBef>
                <a:spcPts val="600"/>
              </a:spcBef>
              <a:spcAft>
                <a:spcPts val="600"/>
              </a:spcAft>
              <a:buClr>
                <a:srgbClr val="00604B"/>
              </a:buClr>
              <a:buFont typeface="Wingdings" panose="05000000000000000000" pitchFamily="2" charset="2"/>
              <a:buChar char="q"/>
            </a:pPr>
            <a:r>
              <a:rPr lang="en-US" sz="2800" i="0" u="none" strike="noStrike" baseline="0" dirty="0">
                <a:solidFill>
                  <a:srgbClr val="00604B"/>
                </a:solidFill>
                <a:latin typeface="+mj-lt"/>
              </a:rPr>
              <a:t>Outliving my money</a:t>
            </a:r>
          </a:p>
          <a:p>
            <a:pPr marL="457200" indent="-457200" algn="l">
              <a:spcBef>
                <a:spcPts val="600"/>
              </a:spcBef>
              <a:spcAft>
                <a:spcPts val="600"/>
              </a:spcAft>
              <a:buClr>
                <a:srgbClr val="00604B"/>
              </a:buClr>
              <a:buFont typeface="Wingdings" panose="05000000000000000000" pitchFamily="2" charset="2"/>
              <a:buChar char="q"/>
            </a:pPr>
            <a:r>
              <a:rPr lang="en-US" sz="2800" i="0" u="none" strike="noStrike" baseline="0" dirty="0">
                <a:solidFill>
                  <a:srgbClr val="00604B"/>
                </a:solidFill>
                <a:latin typeface="+mj-lt"/>
              </a:rPr>
              <a:t>Flexibility/liquidity of my money</a:t>
            </a:r>
          </a:p>
          <a:p>
            <a:pPr marL="457200" indent="-457200" algn="l">
              <a:spcBef>
                <a:spcPts val="600"/>
              </a:spcBef>
              <a:spcAft>
                <a:spcPts val="600"/>
              </a:spcAft>
              <a:buClr>
                <a:srgbClr val="00604B"/>
              </a:buClr>
              <a:buFont typeface="Wingdings" panose="05000000000000000000" pitchFamily="2" charset="2"/>
              <a:buChar char="q"/>
            </a:pPr>
            <a:r>
              <a:rPr lang="en-US" sz="2800" i="0" u="none" strike="noStrike" baseline="0" dirty="0">
                <a:solidFill>
                  <a:srgbClr val="00604B"/>
                </a:solidFill>
                <a:latin typeface="+mj-lt"/>
              </a:rPr>
              <a:t>Maintaining my current lifestyle through retirement</a:t>
            </a:r>
          </a:p>
          <a:p>
            <a:pPr marL="457200" indent="-457200" algn="l">
              <a:spcBef>
                <a:spcPts val="600"/>
              </a:spcBef>
              <a:spcAft>
                <a:spcPts val="600"/>
              </a:spcAft>
              <a:buClr>
                <a:srgbClr val="00604B"/>
              </a:buClr>
              <a:buFont typeface="Wingdings" panose="05000000000000000000" pitchFamily="2" charset="2"/>
              <a:buChar char="q"/>
            </a:pPr>
            <a:r>
              <a:rPr lang="en-US" sz="2800" i="0" u="none" strike="noStrike" baseline="0" dirty="0">
                <a:solidFill>
                  <a:srgbClr val="00604B"/>
                </a:solidFill>
                <a:latin typeface="+mj-lt"/>
              </a:rPr>
              <a:t>Protecting my premium</a:t>
            </a:r>
          </a:p>
          <a:p>
            <a:pPr marL="457200" indent="-457200" algn="l">
              <a:spcBef>
                <a:spcPts val="600"/>
              </a:spcBef>
              <a:spcAft>
                <a:spcPts val="600"/>
              </a:spcAft>
              <a:buClr>
                <a:srgbClr val="00604B"/>
              </a:buClr>
              <a:buFont typeface="Wingdings" panose="05000000000000000000" pitchFamily="2" charset="2"/>
              <a:buChar char="q"/>
            </a:pPr>
            <a:r>
              <a:rPr lang="en-US" sz="2800" i="0" u="none" strike="noStrike" baseline="0" dirty="0">
                <a:solidFill>
                  <a:srgbClr val="00604B"/>
                </a:solidFill>
                <a:latin typeface="+mj-lt"/>
              </a:rPr>
              <a:t>Social Security may not be available</a:t>
            </a:r>
          </a:p>
          <a:p>
            <a:pPr marL="457200" indent="-457200" algn="l">
              <a:spcBef>
                <a:spcPts val="600"/>
              </a:spcBef>
              <a:spcAft>
                <a:spcPts val="600"/>
              </a:spcAft>
              <a:buClr>
                <a:srgbClr val="00604B"/>
              </a:buClr>
              <a:buFont typeface="Wingdings" panose="05000000000000000000" pitchFamily="2" charset="2"/>
              <a:buChar char="q"/>
            </a:pPr>
            <a:r>
              <a:rPr lang="en-US" sz="2800" i="0" u="none" strike="noStrike" baseline="0" dirty="0">
                <a:solidFill>
                  <a:srgbClr val="00604B"/>
                </a:solidFill>
                <a:latin typeface="+mj-lt"/>
              </a:rPr>
              <a:t>Need for nursing home care</a:t>
            </a:r>
            <a:endParaRPr lang="en-US" sz="2800" dirty="0">
              <a:solidFill>
                <a:srgbClr val="00604B"/>
              </a:solidFill>
              <a:latin typeface="+mj-lt"/>
            </a:endParaRPr>
          </a:p>
        </p:txBody>
      </p:sp>
      <p:sp>
        <p:nvSpPr>
          <p:cNvPr id="5" name="TextBox 4">
            <a:extLst>
              <a:ext uri="{FF2B5EF4-FFF2-40B4-BE49-F238E27FC236}">
                <a16:creationId xmlns:a16="http://schemas.microsoft.com/office/drawing/2014/main" id="{5F8C20C2-DB59-A8D2-B648-42C4E0A6A12F}"/>
              </a:ext>
            </a:extLst>
          </p:cNvPr>
          <p:cNvSpPr txBox="1"/>
          <p:nvPr/>
        </p:nvSpPr>
        <p:spPr>
          <a:xfrm>
            <a:off x="11237344" y="6631559"/>
            <a:ext cx="954655" cy="261610"/>
          </a:xfrm>
          <a:prstGeom prst="rect">
            <a:avLst/>
          </a:prstGeom>
          <a:noFill/>
        </p:spPr>
        <p:txBody>
          <a:bodyPr wrap="square" rtlCol="0">
            <a:spAutoFit/>
          </a:bodyPr>
          <a:lstStyle/>
          <a:p>
            <a:pPr algn="r"/>
            <a:r>
              <a:rPr lang="en-US" sz="1100" dirty="0"/>
              <a:t>Page </a:t>
            </a:r>
            <a:fld id="{FD48BF8F-76A6-420A-88C6-BFFE158AB4BD}" type="slidenum">
              <a:rPr lang="en-US" sz="1100" smtClean="0"/>
              <a:t>3</a:t>
            </a:fld>
            <a:r>
              <a:rPr lang="en-US" sz="1100" dirty="0"/>
              <a:t> of 17</a:t>
            </a:r>
            <a:endParaRPr lang="en-US" sz="1100" kern="1200" dirty="0">
              <a:effectLst/>
              <a:latin typeface="+mn-lt"/>
              <a:ea typeface="+mn-ea"/>
              <a:cs typeface="+mn-cs"/>
            </a:endParaRPr>
          </a:p>
        </p:txBody>
      </p:sp>
    </p:spTree>
    <p:extLst>
      <p:ext uri="{BB962C8B-B14F-4D97-AF65-F5344CB8AC3E}">
        <p14:creationId xmlns:p14="http://schemas.microsoft.com/office/powerpoint/2010/main" val="1405872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0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1000"/>
                                        <p:tgtEl>
                                          <p:spTgt spid="8">
                                            <p:txEl>
                                              <p:pRg st="1" end="1"/>
                                            </p:txEl>
                                          </p:spTgt>
                                        </p:tgtEl>
                                      </p:cBhvr>
                                    </p:animEffect>
                                    <p:anim calcmode="lin" valueType="num">
                                      <p:cBhvr>
                                        <p:cTn id="13"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40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1000"/>
                                        <p:tgtEl>
                                          <p:spTgt spid="8">
                                            <p:txEl>
                                              <p:pRg st="2" end="2"/>
                                            </p:txEl>
                                          </p:spTgt>
                                        </p:tgtEl>
                                      </p:cBhvr>
                                    </p:animEffect>
                                    <p:anim calcmode="lin" valueType="num">
                                      <p:cBhvr>
                                        <p:cTn id="18"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8">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60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1000"/>
                                        <p:tgtEl>
                                          <p:spTgt spid="8">
                                            <p:txEl>
                                              <p:pRg st="3" end="3"/>
                                            </p:txEl>
                                          </p:spTgt>
                                        </p:tgtEl>
                                      </p:cBhvr>
                                    </p:animEffect>
                                    <p:anim calcmode="lin" valueType="num">
                                      <p:cBhvr>
                                        <p:cTn id="23"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8">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80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1000"/>
                                        <p:tgtEl>
                                          <p:spTgt spid="8">
                                            <p:txEl>
                                              <p:pRg st="4" end="4"/>
                                            </p:txEl>
                                          </p:spTgt>
                                        </p:tgtEl>
                                      </p:cBhvr>
                                    </p:animEffect>
                                    <p:anim calcmode="lin" valueType="num">
                                      <p:cBhvr>
                                        <p:cTn id="28"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8">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00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fade">
                                      <p:cBhvr>
                                        <p:cTn id="32" dur="1000"/>
                                        <p:tgtEl>
                                          <p:spTgt spid="8">
                                            <p:txEl>
                                              <p:pRg st="5" end="5"/>
                                            </p:txEl>
                                          </p:spTgt>
                                        </p:tgtEl>
                                      </p:cBhvr>
                                    </p:animEffect>
                                    <p:anim calcmode="lin" valueType="num">
                                      <p:cBhvr>
                                        <p:cTn id="33"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54DF51B-92E1-F556-4BAF-A05E9B185E92}"/>
              </a:ext>
            </a:extLst>
          </p:cNvPr>
          <p:cNvPicPr>
            <a:picLocks noChangeAspect="1"/>
          </p:cNvPicPr>
          <p:nvPr/>
        </p:nvPicPr>
        <p:blipFill>
          <a:blip r:embed="rId3" cstate="print">
            <a:extLst>
              <a:ext uri="{28A0092B-C50C-407E-A947-70E740481C1C}">
                <a14:useLocalDpi xmlns:a14="http://schemas.microsoft.com/office/drawing/2010/main" val="0"/>
              </a:ext>
            </a:extLst>
          </a:blip>
          <a:srcRect t="23789" b="23789"/>
          <a:stretch/>
        </p:blipFill>
        <p:spPr>
          <a:xfrm>
            <a:off x="4560741" y="221728"/>
            <a:ext cx="7360061" cy="2359562"/>
          </a:xfrm>
          <a:prstGeom prst="rect">
            <a:avLst/>
          </a:prstGeom>
        </p:spPr>
      </p:pic>
      <p:sp>
        <p:nvSpPr>
          <p:cNvPr id="10" name="Rectangle 9">
            <a:extLst>
              <a:ext uri="{FF2B5EF4-FFF2-40B4-BE49-F238E27FC236}">
                <a16:creationId xmlns:a16="http://schemas.microsoft.com/office/drawing/2014/main" id="{A1896A51-22B1-572A-21AF-CECE959AC614}"/>
              </a:ext>
            </a:extLst>
          </p:cNvPr>
          <p:cNvSpPr/>
          <p:nvPr/>
        </p:nvSpPr>
        <p:spPr>
          <a:xfrm>
            <a:off x="0" y="218965"/>
            <a:ext cx="11920802" cy="2365088"/>
          </a:xfrm>
          <a:prstGeom prst="rect">
            <a:avLst/>
          </a:prstGeom>
          <a:gradFill>
            <a:gsLst>
              <a:gs pos="44000">
                <a:schemeClr val="bg1"/>
              </a:gs>
              <a:gs pos="56000">
                <a:schemeClr val="bg1">
                  <a:alpha val="25000"/>
                </a:schemeClr>
              </a:gs>
              <a:gs pos="72000">
                <a:schemeClr val="bg1">
                  <a:alpha val="0"/>
                </a:schemeClr>
              </a:gs>
            </a:gsLst>
            <a:lin ang="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604B"/>
              </a:solidFill>
            </a:endParaRPr>
          </a:p>
        </p:txBody>
      </p:sp>
      <p:grpSp>
        <p:nvGrpSpPr>
          <p:cNvPr id="7" name="Group 6">
            <a:extLst>
              <a:ext uri="{FF2B5EF4-FFF2-40B4-BE49-F238E27FC236}">
                <a16:creationId xmlns:a16="http://schemas.microsoft.com/office/drawing/2014/main" id="{E93A91C6-66F2-7559-580A-B0413D18D33B}"/>
              </a:ext>
            </a:extLst>
          </p:cNvPr>
          <p:cNvGrpSpPr/>
          <p:nvPr/>
        </p:nvGrpSpPr>
        <p:grpSpPr>
          <a:xfrm>
            <a:off x="310053" y="-1042702"/>
            <a:ext cx="4157206" cy="3575197"/>
            <a:chOff x="-98404" y="-1295066"/>
            <a:chExt cx="4774540" cy="4185597"/>
          </a:xfrm>
        </p:grpSpPr>
        <p:pic>
          <p:nvPicPr>
            <p:cNvPr id="3" name="Picture 2">
              <a:extLst>
                <a:ext uri="{FF2B5EF4-FFF2-40B4-BE49-F238E27FC236}">
                  <a16:creationId xmlns:a16="http://schemas.microsoft.com/office/drawing/2014/main" id="{78B3DF3F-EFCE-A33A-16E0-D22B2535673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8404" y="-1295066"/>
              <a:ext cx="4774540" cy="4185597"/>
            </a:xfrm>
            <a:prstGeom prst="rect">
              <a:avLst/>
            </a:prstGeom>
          </p:spPr>
        </p:pic>
        <p:sp>
          <p:nvSpPr>
            <p:cNvPr id="4" name="TextBox 3">
              <a:extLst>
                <a:ext uri="{FF2B5EF4-FFF2-40B4-BE49-F238E27FC236}">
                  <a16:creationId xmlns:a16="http://schemas.microsoft.com/office/drawing/2014/main" id="{3A57AB81-7BE1-9284-5655-A25AD192215E}"/>
                </a:ext>
              </a:extLst>
            </p:cNvPr>
            <p:cNvSpPr txBox="1"/>
            <p:nvPr/>
          </p:nvSpPr>
          <p:spPr>
            <a:xfrm>
              <a:off x="299480" y="961293"/>
              <a:ext cx="4025713" cy="756680"/>
            </a:xfrm>
            <a:prstGeom prst="rect">
              <a:avLst/>
            </a:prstGeom>
            <a:noFill/>
          </p:spPr>
          <p:txBody>
            <a:bodyPr wrap="square" rtlCol="0">
              <a:spAutoFit/>
            </a:bodyPr>
            <a:lstStyle/>
            <a:p>
              <a:pPr algn="ctr"/>
              <a:r>
                <a:rPr lang="en-US" sz="3600" b="1" dirty="0">
                  <a:solidFill>
                    <a:srgbClr val="00604B"/>
                  </a:solidFill>
                </a:rPr>
                <a:t>Is a fixed annuity </a:t>
              </a:r>
            </a:p>
          </p:txBody>
        </p:sp>
        <p:sp>
          <p:nvSpPr>
            <p:cNvPr id="6" name="TextBox 5">
              <a:extLst>
                <a:ext uri="{FF2B5EF4-FFF2-40B4-BE49-F238E27FC236}">
                  <a16:creationId xmlns:a16="http://schemas.microsoft.com/office/drawing/2014/main" id="{B4C82F5D-8DD1-7BF8-E006-ED2629417022}"/>
                </a:ext>
              </a:extLst>
            </p:cNvPr>
            <p:cNvSpPr txBox="1"/>
            <p:nvPr/>
          </p:nvSpPr>
          <p:spPr>
            <a:xfrm>
              <a:off x="448344" y="1433778"/>
              <a:ext cx="3681045" cy="756680"/>
            </a:xfrm>
            <a:prstGeom prst="rect">
              <a:avLst/>
            </a:prstGeom>
            <a:noFill/>
          </p:spPr>
          <p:txBody>
            <a:bodyPr wrap="square">
              <a:spAutoFit/>
            </a:bodyPr>
            <a:lstStyle/>
            <a:p>
              <a:pPr algn="ctr"/>
              <a:r>
                <a:rPr lang="en-US" sz="3600" b="1" dirty="0">
                  <a:solidFill>
                    <a:srgbClr val="00604B"/>
                  </a:solidFill>
                </a:rPr>
                <a:t>right for you?</a:t>
              </a:r>
              <a:endParaRPr lang="en-US" sz="3600" dirty="0">
                <a:solidFill>
                  <a:srgbClr val="00604B"/>
                </a:solidFill>
              </a:endParaRPr>
            </a:p>
          </p:txBody>
        </p:sp>
      </p:grpSp>
      <p:sp>
        <p:nvSpPr>
          <p:cNvPr id="2" name="TextBox 1">
            <a:extLst>
              <a:ext uri="{FF2B5EF4-FFF2-40B4-BE49-F238E27FC236}">
                <a16:creationId xmlns:a16="http://schemas.microsoft.com/office/drawing/2014/main" id="{E2CDC4BF-30B0-E92B-437A-7084FF0214AE}"/>
              </a:ext>
            </a:extLst>
          </p:cNvPr>
          <p:cNvSpPr txBox="1"/>
          <p:nvPr/>
        </p:nvSpPr>
        <p:spPr>
          <a:xfrm>
            <a:off x="0" y="2558687"/>
            <a:ext cx="12192000" cy="707886"/>
          </a:xfrm>
          <a:prstGeom prst="rect">
            <a:avLst/>
          </a:prstGeom>
          <a:noFill/>
        </p:spPr>
        <p:txBody>
          <a:bodyPr wrap="square" rtlCol="0">
            <a:spAutoFit/>
          </a:bodyPr>
          <a:lstStyle/>
          <a:p>
            <a:pPr marL="457200"/>
            <a:r>
              <a:rPr lang="en-US" sz="4000" b="1" dirty="0">
                <a:solidFill>
                  <a:srgbClr val="19A683"/>
                </a:solidFill>
              </a:rPr>
              <a:t>Which of these benefits are you interested in?</a:t>
            </a:r>
          </a:p>
        </p:txBody>
      </p:sp>
      <p:sp>
        <p:nvSpPr>
          <p:cNvPr id="8" name="TextBox 7">
            <a:extLst>
              <a:ext uri="{FF2B5EF4-FFF2-40B4-BE49-F238E27FC236}">
                <a16:creationId xmlns:a16="http://schemas.microsoft.com/office/drawing/2014/main" id="{7CAEC680-3F18-E3E5-1615-EEE3E87D9FF5}"/>
              </a:ext>
            </a:extLst>
          </p:cNvPr>
          <p:cNvSpPr txBox="1"/>
          <p:nvPr/>
        </p:nvSpPr>
        <p:spPr>
          <a:xfrm>
            <a:off x="1331336" y="3194700"/>
            <a:ext cx="4764664" cy="2862322"/>
          </a:xfrm>
          <a:prstGeom prst="rect">
            <a:avLst/>
          </a:prstGeom>
          <a:noFill/>
        </p:spPr>
        <p:txBody>
          <a:bodyPr wrap="square" rtlCol="0">
            <a:spAutoFit/>
          </a:bodyPr>
          <a:lstStyle/>
          <a:p>
            <a:pPr marL="457200" indent="-457200" algn="l">
              <a:spcBef>
                <a:spcPts val="600"/>
              </a:spcBef>
              <a:spcAft>
                <a:spcPts val="600"/>
              </a:spcAft>
              <a:buClr>
                <a:srgbClr val="00604B"/>
              </a:buClr>
              <a:buFont typeface="Wingdings" panose="05000000000000000000" pitchFamily="2" charset="2"/>
              <a:buChar char="q"/>
            </a:pPr>
            <a:r>
              <a:rPr lang="en-US" sz="2800" i="0" u="none" strike="noStrike" baseline="0" dirty="0">
                <a:solidFill>
                  <a:srgbClr val="00604B"/>
                </a:solidFill>
                <a:latin typeface="+mj-lt"/>
              </a:rPr>
              <a:t>Income for life</a:t>
            </a:r>
          </a:p>
          <a:p>
            <a:pPr marL="457200" indent="-457200" algn="l">
              <a:spcBef>
                <a:spcPts val="600"/>
              </a:spcBef>
              <a:spcAft>
                <a:spcPts val="600"/>
              </a:spcAft>
              <a:buClr>
                <a:srgbClr val="00604B"/>
              </a:buClr>
              <a:buFont typeface="Wingdings" panose="05000000000000000000" pitchFamily="2" charset="2"/>
              <a:buChar char="q"/>
            </a:pPr>
            <a:r>
              <a:rPr lang="en-US" sz="2800" dirty="0">
                <a:solidFill>
                  <a:srgbClr val="00604B"/>
                </a:solidFill>
                <a:latin typeface="+mj-lt"/>
              </a:rPr>
              <a:t>Protecting premium</a:t>
            </a:r>
          </a:p>
          <a:p>
            <a:pPr marL="457200" indent="-457200" algn="l">
              <a:spcBef>
                <a:spcPts val="600"/>
              </a:spcBef>
              <a:spcAft>
                <a:spcPts val="600"/>
              </a:spcAft>
              <a:buClr>
                <a:srgbClr val="00604B"/>
              </a:buClr>
              <a:buFont typeface="Wingdings" panose="05000000000000000000" pitchFamily="2" charset="2"/>
              <a:buChar char="q"/>
            </a:pPr>
            <a:r>
              <a:rPr lang="en-US" sz="2800" dirty="0">
                <a:solidFill>
                  <a:srgbClr val="00604B"/>
                </a:solidFill>
                <a:latin typeface="+mj-lt"/>
              </a:rPr>
              <a:t>Guaranteed rate of return</a:t>
            </a:r>
          </a:p>
          <a:p>
            <a:pPr marL="457200" indent="-457200" algn="l">
              <a:spcBef>
                <a:spcPts val="600"/>
              </a:spcBef>
              <a:spcAft>
                <a:spcPts val="600"/>
              </a:spcAft>
              <a:buClr>
                <a:srgbClr val="00604B"/>
              </a:buClr>
              <a:buFont typeface="Wingdings" panose="05000000000000000000" pitchFamily="2" charset="2"/>
              <a:buChar char="q"/>
            </a:pPr>
            <a:r>
              <a:rPr lang="en-US" sz="2800" dirty="0">
                <a:solidFill>
                  <a:srgbClr val="00604B"/>
                </a:solidFill>
                <a:latin typeface="+mj-lt"/>
              </a:rPr>
              <a:t>Potential for growth</a:t>
            </a:r>
          </a:p>
          <a:p>
            <a:pPr marL="457200" indent="-457200" algn="l">
              <a:spcBef>
                <a:spcPts val="600"/>
              </a:spcBef>
              <a:spcAft>
                <a:spcPts val="600"/>
              </a:spcAft>
              <a:buClr>
                <a:srgbClr val="00604B"/>
              </a:buClr>
              <a:buFont typeface="Wingdings" panose="05000000000000000000" pitchFamily="2" charset="2"/>
              <a:buChar char="q"/>
            </a:pPr>
            <a:r>
              <a:rPr lang="en-US" sz="2800" dirty="0">
                <a:solidFill>
                  <a:srgbClr val="00604B"/>
                </a:solidFill>
                <a:latin typeface="+mj-lt"/>
              </a:rPr>
              <a:t>Tax deferral</a:t>
            </a:r>
          </a:p>
        </p:txBody>
      </p:sp>
      <p:sp>
        <p:nvSpPr>
          <p:cNvPr id="5" name="TextBox 4">
            <a:extLst>
              <a:ext uri="{FF2B5EF4-FFF2-40B4-BE49-F238E27FC236}">
                <a16:creationId xmlns:a16="http://schemas.microsoft.com/office/drawing/2014/main" id="{CE86D51A-47A3-228D-169A-3869B7203A23}"/>
              </a:ext>
            </a:extLst>
          </p:cNvPr>
          <p:cNvSpPr txBox="1"/>
          <p:nvPr/>
        </p:nvSpPr>
        <p:spPr>
          <a:xfrm>
            <a:off x="5960401" y="3191937"/>
            <a:ext cx="6231599" cy="1538883"/>
          </a:xfrm>
          <a:prstGeom prst="rect">
            <a:avLst/>
          </a:prstGeom>
          <a:noFill/>
        </p:spPr>
        <p:txBody>
          <a:bodyPr wrap="square" rtlCol="0">
            <a:spAutoFit/>
          </a:bodyPr>
          <a:lstStyle/>
          <a:p>
            <a:pPr marL="457200" indent="-457200" algn="l">
              <a:spcBef>
                <a:spcPts val="600"/>
              </a:spcBef>
              <a:spcAft>
                <a:spcPts val="600"/>
              </a:spcAft>
              <a:buClr>
                <a:srgbClr val="00604B"/>
              </a:buClr>
              <a:buFont typeface="Wingdings" panose="05000000000000000000" pitchFamily="2" charset="2"/>
              <a:buChar char="q"/>
            </a:pPr>
            <a:r>
              <a:rPr lang="en-US" sz="2800" i="0" u="none" strike="noStrike" baseline="0" dirty="0">
                <a:solidFill>
                  <a:srgbClr val="00604B"/>
                </a:solidFill>
                <a:latin typeface="+mj-lt"/>
              </a:rPr>
              <a:t>Access to a portion of my money (liquidity)</a:t>
            </a:r>
          </a:p>
          <a:p>
            <a:pPr marL="457200" indent="-457200" algn="l">
              <a:spcBef>
                <a:spcPts val="600"/>
              </a:spcBef>
              <a:spcAft>
                <a:spcPts val="600"/>
              </a:spcAft>
              <a:buClr>
                <a:srgbClr val="00604B"/>
              </a:buClr>
              <a:buFont typeface="Wingdings" panose="05000000000000000000" pitchFamily="2" charset="2"/>
              <a:buChar char="q"/>
            </a:pPr>
            <a:r>
              <a:rPr lang="en-US" sz="2800" dirty="0">
                <a:solidFill>
                  <a:srgbClr val="00604B"/>
                </a:solidFill>
                <a:latin typeface="+mj-lt"/>
              </a:rPr>
              <a:t>Leaving a legacy/death benefit</a:t>
            </a:r>
          </a:p>
        </p:txBody>
      </p:sp>
      <p:sp>
        <p:nvSpPr>
          <p:cNvPr id="11" name="TextBox 10">
            <a:extLst>
              <a:ext uri="{FF2B5EF4-FFF2-40B4-BE49-F238E27FC236}">
                <a16:creationId xmlns:a16="http://schemas.microsoft.com/office/drawing/2014/main" id="{579BAA88-476C-4EEE-D59F-24831A18EAC3}"/>
              </a:ext>
            </a:extLst>
          </p:cNvPr>
          <p:cNvSpPr txBox="1"/>
          <p:nvPr/>
        </p:nvSpPr>
        <p:spPr>
          <a:xfrm>
            <a:off x="11237344" y="6631559"/>
            <a:ext cx="954655" cy="261610"/>
          </a:xfrm>
          <a:prstGeom prst="rect">
            <a:avLst/>
          </a:prstGeom>
          <a:noFill/>
        </p:spPr>
        <p:txBody>
          <a:bodyPr wrap="square" rtlCol="0">
            <a:spAutoFit/>
          </a:bodyPr>
          <a:lstStyle/>
          <a:p>
            <a:pPr algn="r"/>
            <a:r>
              <a:rPr lang="en-US" sz="1100" dirty="0"/>
              <a:t>Page </a:t>
            </a:r>
            <a:fld id="{FD48BF8F-76A6-420A-88C6-BFFE158AB4BD}" type="slidenum">
              <a:rPr lang="en-US" sz="1100" smtClean="0"/>
              <a:t>4</a:t>
            </a:fld>
            <a:r>
              <a:rPr lang="en-US" sz="1100" dirty="0"/>
              <a:t> of 17</a:t>
            </a:r>
            <a:endParaRPr lang="en-US" sz="1100" kern="1200" dirty="0">
              <a:effectLst/>
              <a:latin typeface="+mn-lt"/>
              <a:ea typeface="+mn-ea"/>
              <a:cs typeface="+mn-cs"/>
            </a:endParaRPr>
          </a:p>
        </p:txBody>
      </p:sp>
    </p:spTree>
    <p:extLst>
      <p:ext uri="{BB962C8B-B14F-4D97-AF65-F5344CB8AC3E}">
        <p14:creationId xmlns:p14="http://schemas.microsoft.com/office/powerpoint/2010/main" val="3409051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0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1000"/>
                                        <p:tgtEl>
                                          <p:spTgt spid="8">
                                            <p:txEl>
                                              <p:pRg st="1" end="1"/>
                                            </p:txEl>
                                          </p:spTgt>
                                        </p:tgtEl>
                                      </p:cBhvr>
                                    </p:animEffect>
                                    <p:anim calcmode="lin" valueType="num">
                                      <p:cBhvr>
                                        <p:cTn id="13"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40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1000"/>
                                        <p:tgtEl>
                                          <p:spTgt spid="8">
                                            <p:txEl>
                                              <p:pRg st="2" end="2"/>
                                            </p:txEl>
                                          </p:spTgt>
                                        </p:tgtEl>
                                      </p:cBhvr>
                                    </p:animEffect>
                                    <p:anim calcmode="lin" valueType="num">
                                      <p:cBhvr>
                                        <p:cTn id="18"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8">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60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1000"/>
                                        <p:tgtEl>
                                          <p:spTgt spid="8">
                                            <p:txEl>
                                              <p:pRg st="3" end="3"/>
                                            </p:txEl>
                                          </p:spTgt>
                                        </p:tgtEl>
                                      </p:cBhvr>
                                    </p:animEffect>
                                    <p:anim calcmode="lin" valueType="num">
                                      <p:cBhvr>
                                        <p:cTn id="23"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8">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80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1000"/>
                                        <p:tgtEl>
                                          <p:spTgt spid="8">
                                            <p:txEl>
                                              <p:pRg st="4" end="4"/>
                                            </p:txEl>
                                          </p:spTgt>
                                        </p:tgtEl>
                                      </p:cBhvr>
                                    </p:animEffect>
                                    <p:anim calcmode="lin" valueType="num">
                                      <p:cBhvr>
                                        <p:cTn id="28"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8">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000"/>
                                  </p:stCondLst>
                                  <p:childTnLst>
                                    <p:set>
                                      <p:cBhvr>
                                        <p:cTn id="31" dur="1" fill="hold">
                                          <p:stCondLst>
                                            <p:cond delay="0"/>
                                          </p:stCondLst>
                                        </p:cTn>
                                        <p:tgtEl>
                                          <p:spTgt spid="5">
                                            <p:txEl>
                                              <p:pRg st="0" end="0"/>
                                            </p:txEl>
                                          </p:spTgt>
                                        </p:tgtEl>
                                        <p:attrNameLst>
                                          <p:attrName>style.visibility</p:attrName>
                                        </p:attrNameLst>
                                      </p:cBhvr>
                                      <p:to>
                                        <p:strVal val="visible"/>
                                      </p:to>
                                    </p:set>
                                    <p:animEffect transition="in" filter="fade">
                                      <p:cBhvr>
                                        <p:cTn id="32" dur="1000"/>
                                        <p:tgtEl>
                                          <p:spTgt spid="5">
                                            <p:txEl>
                                              <p:pRg st="0" end="0"/>
                                            </p:txEl>
                                          </p:spTgt>
                                        </p:tgtEl>
                                      </p:cBhvr>
                                    </p:animEffect>
                                    <p:anim calcmode="lin" valueType="num">
                                      <p:cBhvr>
                                        <p:cTn id="3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5">
                                            <p:txEl>
                                              <p:pRg st="0" end="0"/>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1200"/>
                                  </p:stCondLst>
                                  <p:childTnLst>
                                    <p:set>
                                      <p:cBhvr>
                                        <p:cTn id="36" dur="1" fill="hold">
                                          <p:stCondLst>
                                            <p:cond delay="0"/>
                                          </p:stCondLst>
                                        </p:cTn>
                                        <p:tgtEl>
                                          <p:spTgt spid="5">
                                            <p:txEl>
                                              <p:pRg st="1" end="1"/>
                                            </p:txEl>
                                          </p:spTgt>
                                        </p:tgtEl>
                                        <p:attrNameLst>
                                          <p:attrName>style.visibility</p:attrName>
                                        </p:attrNameLst>
                                      </p:cBhvr>
                                      <p:to>
                                        <p:strVal val="visible"/>
                                      </p:to>
                                    </p:set>
                                    <p:animEffect transition="in" filter="fade">
                                      <p:cBhvr>
                                        <p:cTn id="37" dur="1000"/>
                                        <p:tgtEl>
                                          <p:spTgt spid="5">
                                            <p:txEl>
                                              <p:pRg st="1" end="1"/>
                                            </p:txEl>
                                          </p:spTgt>
                                        </p:tgtEl>
                                      </p:cBhvr>
                                    </p:animEffect>
                                    <p:anim calcmode="lin" valueType="num">
                                      <p:cBhvr>
                                        <p:cTn id="3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3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54DF51B-92E1-F556-4BAF-A05E9B185E9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14" t="33347" r="-814" b="18583"/>
          <a:stretch/>
        </p:blipFill>
        <p:spPr>
          <a:xfrm>
            <a:off x="4560741" y="221728"/>
            <a:ext cx="7360061" cy="2359562"/>
          </a:xfrm>
          <a:prstGeom prst="rect">
            <a:avLst/>
          </a:prstGeom>
        </p:spPr>
      </p:pic>
      <p:sp>
        <p:nvSpPr>
          <p:cNvPr id="10" name="Rectangle 9">
            <a:extLst>
              <a:ext uri="{FF2B5EF4-FFF2-40B4-BE49-F238E27FC236}">
                <a16:creationId xmlns:a16="http://schemas.microsoft.com/office/drawing/2014/main" id="{A1896A51-22B1-572A-21AF-CECE959AC614}"/>
              </a:ext>
            </a:extLst>
          </p:cNvPr>
          <p:cNvSpPr/>
          <p:nvPr/>
        </p:nvSpPr>
        <p:spPr>
          <a:xfrm>
            <a:off x="0" y="221728"/>
            <a:ext cx="11781692" cy="2365088"/>
          </a:xfrm>
          <a:prstGeom prst="rect">
            <a:avLst/>
          </a:prstGeom>
          <a:gradFill>
            <a:gsLst>
              <a:gs pos="44000">
                <a:schemeClr val="bg1"/>
              </a:gs>
              <a:gs pos="56000">
                <a:schemeClr val="bg1">
                  <a:alpha val="25000"/>
                </a:schemeClr>
              </a:gs>
              <a:gs pos="72000">
                <a:schemeClr val="bg1">
                  <a:alpha val="0"/>
                </a:schemeClr>
              </a:gs>
            </a:gsLst>
            <a:lin ang="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E93A91C6-66F2-7559-580A-B0413D18D33B}"/>
              </a:ext>
            </a:extLst>
          </p:cNvPr>
          <p:cNvGrpSpPr/>
          <p:nvPr/>
        </p:nvGrpSpPr>
        <p:grpSpPr>
          <a:xfrm>
            <a:off x="310053" y="-1042702"/>
            <a:ext cx="4157206" cy="3575197"/>
            <a:chOff x="-98404" y="-1295066"/>
            <a:chExt cx="4774540" cy="4185597"/>
          </a:xfrm>
        </p:grpSpPr>
        <p:pic>
          <p:nvPicPr>
            <p:cNvPr id="3" name="Picture 2">
              <a:extLst>
                <a:ext uri="{FF2B5EF4-FFF2-40B4-BE49-F238E27FC236}">
                  <a16:creationId xmlns:a16="http://schemas.microsoft.com/office/drawing/2014/main" id="{78B3DF3F-EFCE-A33A-16E0-D22B2535673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8404" y="-1295066"/>
              <a:ext cx="4774540" cy="4185597"/>
            </a:xfrm>
            <a:prstGeom prst="rect">
              <a:avLst/>
            </a:prstGeom>
          </p:spPr>
        </p:pic>
        <p:sp>
          <p:nvSpPr>
            <p:cNvPr id="4" name="TextBox 3">
              <a:extLst>
                <a:ext uri="{FF2B5EF4-FFF2-40B4-BE49-F238E27FC236}">
                  <a16:creationId xmlns:a16="http://schemas.microsoft.com/office/drawing/2014/main" id="{3A57AB81-7BE1-9284-5655-A25AD192215E}"/>
                </a:ext>
              </a:extLst>
            </p:cNvPr>
            <p:cNvSpPr txBox="1"/>
            <p:nvPr/>
          </p:nvSpPr>
          <p:spPr>
            <a:xfrm>
              <a:off x="299480" y="1029915"/>
              <a:ext cx="4025713" cy="684615"/>
            </a:xfrm>
            <a:prstGeom prst="rect">
              <a:avLst/>
            </a:prstGeom>
            <a:noFill/>
          </p:spPr>
          <p:txBody>
            <a:bodyPr wrap="square" rtlCol="0">
              <a:spAutoFit/>
            </a:bodyPr>
            <a:lstStyle/>
            <a:p>
              <a:pPr algn="ctr"/>
              <a:r>
                <a:rPr lang="en-US" sz="3200" b="1" dirty="0">
                  <a:solidFill>
                    <a:srgbClr val="00604B"/>
                  </a:solidFill>
                </a:rPr>
                <a:t>What is a fixed</a:t>
              </a:r>
            </a:p>
          </p:txBody>
        </p:sp>
        <p:sp>
          <p:nvSpPr>
            <p:cNvPr id="6" name="TextBox 5">
              <a:extLst>
                <a:ext uri="{FF2B5EF4-FFF2-40B4-BE49-F238E27FC236}">
                  <a16:creationId xmlns:a16="http://schemas.microsoft.com/office/drawing/2014/main" id="{B4C82F5D-8DD1-7BF8-E006-ED2629417022}"/>
                </a:ext>
              </a:extLst>
            </p:cNvPr>
            <p:cNvSpPr txBox="1"/>
            <p:nvPr/>
          </p:nvSpPr>
          <p:spPr>
            <a:xfrm>
              <a:off x="299480" y="1461227"/>
              <a:ext cx="4025713" cy="684615"/>
            </a:xfrm>
            <a:prstGeom prst="rect">
              <a:avLst/>
            </a:prstGeom>
            <a:noFill/>
          </p:spPr>
          <p:txBody>
            <a:bodyPr wrap="square">
              <a:spAutoFit/>
            </a:bodyPr>
            <a:lstStyle/>
            <a:p>
              <a:pPr algn="ctr"/>
              <a:r>
                <a:rPr lang="en-US" sz="3200" b="1" dirty="0">
                  <a:solidFill>
                    <a:srgbClr val="00604B"/>
                  </a:solidFill>
                </a:rPr>
                <a:t>index annuity or</a:t>
              </a:r>
              <a:endParaRPr lang="en-US" sz="3200" dirty="0">
                <a:solidFill>
                  <a:srgbClr val="00604B"/>
                </a:solidFill>
              </a:endParaRPr>
            </a:p>
          </p:txBody>
        </p:sp>
      </p:grpSp>
      <p:sp>
        <p:nvSpPr>
          <p:cNvPr id="11" name="TextBox 10">
            <a:extLst>
              <a:ext uri="{FF2B5EF4-FFF2-40B4-BE49-F238E27FC236}">
                <a16:creationId xmlns:a16="http://schemas.microsoft.com/office/drawing/2014/main" id="{E647EED3-C1CB-8DE3-C24A-BB50B474490E}"/>
              </a:ext>
            </a:extLst>
          </p:cNvPr>
          <p:cNvSpPr txBox="1"/>
          <p:nvPr/>
        </p:nvSpPr>
        <p:spPr>
          <a:xfrm>
            <a:off x="656492" y="1698200"/>
            <a:ext cx="3505200" cy="584775"/>
          </a:xfrm>
          <a:prstGeom prst="rect">
            <a:avLst/>
          </a:prstGeom>
          <a:noFill/>
        </p:spPr>
        <p:txBody>
          <a:bodyPr wrap="square">
            <a:spAutoFit/>
          </a:bodyPr>
          <a:lstStyle/>
          <a:p>
            <a:pPr algn="ctr"/>
            <a:r>
              <a:rPr lang="en-US" sz="3200" b="1" dirty="0">
                <a:solidFill>
                  <a:srgbClr val="00604B"/>
                </a:solidFill>
              </a:rPr>
              <a:t>FIA?</a:t>
            </a:r>
            <a:endParaRPr lang="en-US" sz="3200" dirty="0">
              <a:solidFill>
                <a:srgbClr val="00604B"/>
              </a:solidFill>
            </a:endParaRPr>
          </a:p>
        </p:txBody>
      </p:sp>
      <p:cxnSp>
        <p:nvCxnSpPr>
          <p:cNvPr id="16" name="Straight Connector 15">
            <a:extLst>
              <a:ext uri="{FF2B5EF4-FFF2-40B4-BE49-F238E27FC236}">
                <a16:creationId xmlns:a16="http://schemas.microsoft.com/office/drawing/2014/main" id="{8566BA81-87B4-1A3D-7679-08CC075BF22A}"/>
              </a:ext>
            </a:extLst>
          </p:cNvPr>
          <p:cNvCxnSpPr/>
          <p:nvPr/>
        </p:nvCxnSpPr>
        <p:spPr>
          <a:xfrm>
            <a:off x="4114799" y="2948353"/>
            <a:ext cx="0" cy="3429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8FA2F68-D65B-6A20-EC17-C8E75904C6CB}"/>
              </a:ext>
            </a:extLst>
          </p:cNvPr>
          <p:cNvCxnSpPr/>
          <p:nvPr/>
        </p:nvCxnSpPr>
        <p:spPr>
          <a:xfrm>
            <a:off x="7913079" y="3006750"/>
            <a:ext cx="0" cy="3429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49BE4F86-6893-7285-73BD-9B1B94D1EB34}"/>
              </a:ext>
            </a:extLst>
          </p:cNvPr>
          <p:cNvGrpSpPr/>
          <p:nvPr/>
        </p:nvGrpSpPr>
        <p:grpSpPr>
          <a:xfrm>
            <a:off x="20594" y="2581290"/>
            <a:ext cx="4258329" cy="2213229"/>
            <a:chOff x="20594" y="2581290"/>
            <a:chExt cx="4258329" cy="2213229"/>
          </a:xfrm>
        </p:grpSpPr>
        <p:sp>
          <p:nvSpPr>
            <p:cNvPr id="12" name="TextBox 11">
              <a:extLst>
                <a:ext uri="{FF2B5EF4-FFF2-40B4-BE49-F238E27FC236}">
                  <a16:creationId xmlns:a16="http://schemas.microsoft.com/office/drawing/2014/main" id="{238885F7-1553-055E-2A2E-E727C795CEAD}"/>
                </a:ext>
              </a:extLst>
            </p:cNvPr>
            <p:cNvSpPr txBox="1"/>
            <p:nvPr/>
          </p:nvSpPr>
          <p:spPr>
            <a:xfrm>
              <a:off x="20594" y="2581290"/>
              <a:ext cx="4258329" cy="1015663"/>
            </a:xfrm>
            <a:prstGeom prst="rect">
              <a:avLst/>
            </a:prstGeom>
            <a:noFill/>
          </p:spPr>
          <p:txBody>
            <a:bodyPr wrap="square" rtlCol="0">
              <a:spAutoFit/>
            </a:bodyPr>
            <a:lstStyle/>
            <a:p>
              <a:pPr marL="234950"/>
              <a:r>
                <a:rPr lang="en-US" sz="6000" b="1" u="sng" dirty="0">
                  <a:solidFill>
                    <a:srgbClr val="19A683"/>
                  </a:solidFill>
                </a:rPr>
                <a:t>Fixed</a:t>
              </a:r>
            </a:p>
          </p:txBody>
        </p:sp>
        <p:sp>
          <p:nvSpPr>
            <p:cNvPr id="19" name="TextBox 18">
              <a:extLst>
                <a:ext uri="{FF2B5EF4-FFF2-40B4-BE49-F238E27FC236}">
                  <a16:creationId xmlns:a16="http://schemas.microsoft.com/office/drawing/2014/main" id="{6EC28885-3DA6-0860-CBBD-7792E3514F80}"/>
                </a:ext>
              </a:extLst>
            </p:cNvPr>
            <p:cNvSpPr txBox="1"/>
            <p:nvPr/>
          </p:nvSpPr>
          <p:spPr>
            <a:xfrm>
              <a:off x="187571" y="3594190"/>
              <a:ext cx="3880338" cy="1200329"/>
            </a:xfrm>
            <a:prstGeom prst="rect">
              <a:avLst/>
            </a:prstGeom>
            <a:noFill/>
          </p:spPr>
          <p:txBody>
            <a:bodyPr wrap="square">
              <a:spAutoFit/>
            </a:bodyPr>
            <a:lstStyle/>
            <a:p>
              <a:r>
                <a:rPr lang="en-US" sz="1800" b="0" i="0" u="none" strike="noStrike" baseline="0" dirty="0">
                  <a:solidFill>
                    <a:srgbClr val="19A683"/>
                  </a:solidFill>
                  <a:latin typeface="+mj-lt"/>
                </a:rPr>
                <a:t>Fixed index annuities are contracts with insurance companies that generally offer certain guarantees, such as not losing value due to market downturns.</a:t>
              </a:r>
              <a:endParaRPr lang="en-US" dirty="0">
                <a:solidFill>
                  <a:srgbClr val="19A683"/>
                </a:solidFill>
                <a:latin typeface="+mj-lt"/>
              </a:endParaRPr>
            </a:p>
          </p:txBody>
        </p:sp>
      </p:grpSp>
      <p:grpSp>
        <p:nvGrpSpPr>
          <p:cNvPr id="25" name="Group 24">
            <a:extLst>
              <a:ext uri="{FF2B5EF4-FFF2-40B4-BE49-F238E27FC236}">
                <a16:creationId xmlns:a16="http://schemas.microsoft.com/office/drawing/2014/main" id="{BCA6319B-0219-D58C-3734-751EFA4F55C6}"/>
              </a:ext>
            </a:extLst>
          </p:cNvPr>
          <p:cNvGrpSpPr/>
          <p:nvPr/>
        </p:nvGrpSpPr>
        <p:grpSpPr>
          <a:xfrm>
            <a:off x="4278922" y="2581290"/>
            <a:ext cx="3634157" cy="3321224"/>
            <a:chOff x="4278922" y="2581290"/>
            <a:chExt cx="3634157" cy="3321224"/>
          </a:xfrm>
        </p:grpSpPr>
        <p:sp>
          <p:nvSpPr>
            <p:cNvPr id="13" name="TextBox 12">
              <a:extLst>
                <a:ext uri="{FF2B5EF4-FFF2-40B4-BE49-F238E27FC236}">
                  <a16:creationId xmlns:a16="http://schemas.microsoft.com/office/drawing/2014/main" id="{2958F4A5-292F-3886-291C-F7445C624DFA}"/>
                </a:ext>
              </a:extLst>
            </p:cNvPr>
            <p:cNvSpPr txBox="1"/>
            <p:nvPr/>
          </p:nvSpPr>
          <p:spPr>
            <a:xfrm>
              <a:off x="4278923" y="2581290"/>
              <a:ext cx="3634156" cy="1015663"/>
            </a:xfrm>
            <a:prstGeom prst="rect">
              <a:avLst/>
            </a:prstGeom>
            <a:noFill/>
          </p:spPr>
          <p:txBody>
            <a:bodyPr wrap="square" rtlCol="0">
              <a:spAutoFit/>
            </a:bodyPr>
            <a:lstStyle/>
            <a:p>
              <a:pPr marL="234950"/>
              <a:r>
                <a:rPr lang="en-US" sz="6000" b="1" u="sng" dirty="0">
                  <a:solidFill>
                    <a:srgbClr val="00604B"/>
                  </a:solidFill>
                </a:rPr>
                <a:t>Index</a:t>
              </a:r>
            </a:p>
          </p:txBody>
        </p:sp>
        <p:sp>
          <p:nvSpPr>
            <p:cNvPr id="21" name="TextBox 20">
              <a:extLst>
                <a:ext uri="{FF2B5EF4-FFF2-40B4-BE49-F238E27FC236}">
                  <a16:creationId xmlns:a16="http://schemas.microsoft.com/office/drawing/2014/main" id="{ECEE7D8D-D539-9BE3-5A48-1F925C4F8220}"/>
                </a:ext>
              </a:extLst>
            </p:cNvPr>
            <p:cNvSpPr txBox="1"/>
            <p:nvPr/>
          </p:nvSpPr>
          <p:spPr>
            <a:xfrm>
              <a:off x="4278922" y="3594190"/>
              <a:ext cx="3587263" cy="2308324"/>
            </a:xfrm>
            <a:prstGeom prst="rect">
              <a:avLst/>
            </a:prstGeom>
            <a:noFill/>
          </p:spPr>
          <p:txBody>
            <a:bodyPr wrap="square">
              <a:spAutoFit/>
            </a:bodyPr>
            <a:lstStyle/>
            <a:p>
              <a:r>
                <a:rPr lang="en-US" sz="1800" b="0" i="0" u="none" strike="noStrike" baseline="0" dirty="0">
                  <a:solidFill>
                    <a:srgbClr val="00604B"/>
                  </a:solidFill>
                  <a:latin typeface="+mj-lt"/>
                </a:rPr>
                <a:t>A fixed index annuity is a unique annuity that credits interest to your annuity’s value based upon the movement of an underlying</a:t>
              </a:r>
            </a:p>
            <a:p>
              <a:r>
                <a:rPr lang="en-US" sz="1800" b="0" i="0" u="none" strike="noStrike" baseline="0" dirty="0">
                  <a:solidFill>
                    <a:srgbClr val="00604B"/>
                  </a:solidFill>
                  <a:latin typeface="+mj-lt"/>
                </a:rPr>
                <a:t>market index. Growth of a FIA is calculated based on the index it is linked to, and how that index performs.</a:t>
              </a:r>
              <a:endParaRPr lang="en-US" dirty="0">
                <a:solidFill>
                  <a:srgbClr val="00604B"/>
                </a:solidFill>
                <a:latin typeface="+mj-lt"/>
              </a:endParaRPr>
            </a:p>
          </p:txBody>
        </p:sp>
      </p:grpSp>
      <p:grpSp>
        <p:nvGrpSpPr>
          <p:cNvPr id="26" name="Group 25">
            <a:extLst>
              <a:ext uri="{FF2B5EF4-FFF2-40B4-BE49-F238E27FC236}">
                <a16:creationId xmlns:a16="http://schemas.microsoft.com/office/drawing/2014/main" id="{03CEA9DC-C6CA-0BA6-7A22-179FE017F07B}"/>
              </a:ext>
            </a:extLst>
          </p:cNvPr>
          <p:cNvGrpSpPr/>
          <p:nvPr/>
        </p:nvGrpSpPr>
        <p:grpSpPr>
          <a:xfrm>
            <a:off x="7913079" y="2578527"/>
            <a:ext cx="4258327" cy="3600986"/>
            <a:chOff x="7913079" y="2578527"/>
            <a:chExt cx="4258327" cy="3600986"/>
          </a:xfrm>
        </p:grpSpPr>
        <p:sp>
          <p:nvSpPr>
            <p:cNvPr id="14" name="TextBox 13">
              <a:extLst>
                <a:ext uri="{FF2B5EF4-FFF2-40B4-BE49-F238E27FC236}">
                  <a16:creationId xmlns:a16="http://schemas.microsoft.com/office/drawing/2014/main" id="{A7223173-2C09-5DE9-820A-F3EDA3ACF816}"/>
                </a:ext>
              </a:extLst>
            </p:cNvPr>
            <p:cNvSpPr txBox="1"/>
            <p:nvPr/>
          </p:nvSpPr>
          <p:spPr>
            <a:xfrm>
              <a:off x="7913079" y="2578527"/>
              <a:ext cx="4258327" cy="1015663"/>
            </a:xfrm>
            <a:prstGeom prst="rect">
              <a:avLst/>
            </a:prstGeom>
            <a:noFill/>
          </p:spPr>
          <p:txBody>
            <a:bodyPr wrap="square" rtlCol="0">
              <a:spAutoFit/>
            </a:bodyPr>
            <a:lstStyle/>
            <a:p>
              <a:pPr marL="234950"/>
              <a:r>
                <a:rPr lang="en-US" sz="6000" b="1" u="sng" dirty="0">
                  <a:solidFill>
                    <a:srgbClr val="003D31"/>
                  </a:solidFill>
                </a:rPr>
                <a:t>Annuity</a:t>
              </a:r>
            </a:p>
          </p:txBody>
        </p:sp>
        <p:sp>
          <p:nvSpPr>
            <p:cNvPr id="23" name="TextBox 22">
              <a:extLst>
                <a:ext uri="{FF2B5EF4-FFF2-40B4-BE49-F238E27FC236}">
                  <a16:creationId xmlns:a16="http://schemas.microsoft.com/office/drawing/2014/main" id="{60A7AF12-845D-5599-7669-90AFE439BB0A}"/>
                </a:ext>
              </a:extLst>
            </p:cNvPr>
            <p:cNvSpPr txBox="1"/>
            <p:nvPr/>
          </p:nvSpPr>
          <p:spPr>
            <a:xfrm>
              <a:off x="8077203" y="3594190"/>
              <a:ext cx="3843600" cy="2585323"/>
            </a:xfrm>
            <a:prstGeom prst="rect">
              <a:avLst/>
            </a:prstGeom>
            <a:noFill/>
          </p:spPr>
          <p:txBody>
            <a:bodyPr wrap="square">
              <a:spAutoFit/>
            </a:bodyPr>
            <a:lstStyle/>
            <a:p>
              <a:r>
                <a:rPr lang="en-US" sz="1800" b="0" i="0" u="none" strike="noStrike" baseline="0" dirty="0">
                  <a:solidFill>
                    <a:srgbClr val="003D31"/>
                  </a:solidFill>
                  <a:latin typeface="+mj-lt"/>
                </a:rPr>
                <a:t>An annuity is a contract in which an insurance company grows client premium and then may make a series of income payments at regular intervals. These payments can be immediate or deferred depending on the annuity type. Annuities are most often bought for accumulation and future retirement income.</a:t>
              </a:r>
              <a:endParaRPr lang="en-US" dirty="0">
                <a:solidFill>
                  <a:srgbClr val="003D31"/>
                </a:solidFill>
                <a:latin typeface="+mj-lt"/>
              </a:endParaRPr>
            </a:p>
          </p:txBody>
        </p:sp>
      </p:grpSp>
      <p:sp>
        <p:nvSpPr>
          <p:cNvPr id="2" name="TextBox 1">
            <a:extLst>
              <a:ext uri="{FF2B5EF4-FFF2-40B4-BE49-F238E27FC236}">
                <a16:creationId xmlns:a16="http://schemas.microsoft.com/office/drawing/2014/main" id="{D20E394D-902C-7D72-80B7-EAD1EE37711A}"/>
              </a:ext>
            </a:extLst>
          </p:cNvPr>
          <p:cNvSpPr txBox="1"/>
          <p:nvPr/>
        </p:nvSpPr>
        <p:spPr>
          <a:xfrm>
            <a:off x="11237344" y="6631559"/>
            <a:ext cx="954655" cy="261610"/>
          </a:xfrm>
          <a:prstGeom prst="rect">
            <a:avLst/>
          </a:prstGeom>
          <a:noFill/>
        </p:spPr>
        <p:txBody>
          <a:bodyPr wrap="square" rtlCol="0">
            <a:spAutoFit/>
          </a:bodyPr>
          <a:lstStyle/>
          <a:p>
            <a:pPr algn="r"/>
            <a:r>
              <a:rPr lang="en-US" sz="1100" dirty="0"/>
              <a:t>Page </a:t>
            </a:r>
            <a:fld id="{FD48BF8F-76A6-420A-88C6-BFFE158AB4BD}" type="slidenum">
              <a:rPr lang="en-US" sz="1100" smtClean="0"/>
              <a:t>5</a:t>
            </a:fld>
            <a:r>
              <a:rPr lang="en-US" sz="1100" dirty="0"/>
              <a:t> of 17</a:t>
            </a:r>
            <a:endParaRPr lang="en-US" sz="1100" kern="1200" dirty="0">
              <a:effectLst/>
              <a:latin typeface="+mn-lt"/>
              <a:ea typeface="+mn-ea"/>
              <a:cs typeface="+mn-cs"/>
            </a:endParaRPr>
          </a:p>
        </p:txBody>
      </p:sp>
    </p:spTree>
    <p:extLst>
      <p:ext uri="{BB962C8B-B14F-4D97-AF65-F5344CB8AC3E}">
        <p14:creationId xmlns:p14="http://schemas.microsoft.com/office/powerpoint/2010/main" val="2382633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up)">
                                      <p:cBhvr>
                                        <p:cTn id="13" dur="500"/>
                                        <p:tgtEl>
                                          <p:spTgt spid="16"/>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1"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500"/>
                                        <p:tgtEl>
                                          <p:spTgt spid="17"/>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1000"/>
                                        <p:tgtEl>
                                          <p:spTgt spid="26"/>
                                        </p:tgtEl>
                                      </p:cBhvr>
                                    </p:animEffect>
                                    <p:anim calcmode="lin" valueType="num">
                                      <p:cBhvr>
                                        <p:cTn id="28" dur="1000" fill="hold"/>
                                        <p:tgtEl>
                                          <p:spTgt spid="26"/>
                                        </p:tgtEl>
                                        <p:attrNameLst>
                                          <p:attrName>ppt_x</p:attrName>
                                        </p:attrNameLst>
                                      </p:cBhvr>
                                      <p:tavLst>
                                        <p:tav tm="0">
                                          <p:val>
                                            <p:strVal val="#ppt_x"/>
                                          </p:val>
                                        </p:tav>
                                        <p:tav tm="100000">
                                          <p:val>
                                            <p:strVal val="#ppt_x"/>
                                          </p:val>
                                        </p:tav>
                                      </p:tavLst>
                                    </p:anim>
                                    <p:anim calcmode="lin" valueType="num">
                                      <p:cBhvr>
                                        <p:cTn id="2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814FA0-FF05-F64B-2A56-F4AB6FC3FD01}"/>
              </a:ext>
            </a:extLst>
          </p:cNvPr>
          <p:cNvSpPr/>
          <p:nvPr/>
        </p:nvSpPr>
        <p:spPr>
          <a:xfrm>
            <a:off x="0" y="1711569"/>
            <a:ext cx="12192000" cy="4923693"/>
          </a:xfrm>
          <a:prstGeom prst="rect">
            <a:avLst/>
          </a:prstGeom>
          <a:solidFill>
            <a:srgbClr val="003D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6C41BF57-1247-CC1F-97C6-2FA322B4AD6D}"/>
              </a:ext>
            </a:extLst>
          </p:cNvPr>
          <p:cNvSpPr txBox="1"/>
          <p:nvPr/>
        </p:nvSpPr>
        <p:spPr>
          <a:xfrm>
            <a:off x="1274884" y="82061"/>
            <a:ext cx="9642231" cy="1569660"/>
          </a:xfrm>
          <a:prstGeom prst="rect">
            <a:avLst/>
          </a:prstGeom>
          <a:noFill/>
        </p:spPr>
        <p:txBody>
          <a:bodyPr wrap="square">
            <a:spAutoFit/>
          </a:bodyPr>
          <a:lstStyle/>
          <a:p>
            <a:pPr algn="ctr"/>
            <a:r>
              <a:rPr lang="en-US" sz="3200" b="0" i="0" u="none" strike="noStrike" baseline="0" dirty="0"/>
              <a:t>Each FIA product generally credits a portion of the total </a:t>
            </a:r>
            <a:br>
              <a:rPr lang="en-US" sz="3200" b="0" i="0" u="none" strike="noStrike" baseline="0" dirty="0"/>
            </a:br>
            <a:r>
              <a:rPr lang="en-US" sz="3200" b="0" i="0" u="none" strike="noStrike" baseline="0" dirty="0"/>
              <a:t>index gain based on the crediting method chosen, but </a:t>
            </a:r>
            <a:br>
              <a:rPr lang="en-US" sz="3200" b="0" i="0" u="none" strike="noStrike" baseline="0" dirty="0"/>
            </a:br>
            <a:r>
              <a:rPr lang="en-US" sz="3200" b="0" i="0" u="none" strike="noStrike" baseline="0" dirty="0"/>
              <a:t>does not lose value due to market downturns.</a:t>
            </a:r>
            <a:endParaRPr lang="en-US" sz="3200" dirty="0"/>
          </a:p>
        </p:txBody>
      </p:sp>
      <p:sp>
        <p:nvSpPr>
          <p:cNvPr id="3" name="TextBox 2">
            <a:extLst>
              <a:ext uri="{FF2B5EF4-FFF2-40B4-BE49-F238E27FC236}">
                <a16:creationId xmlns:a16="http://schemas.microsoft.com/office/drawing/2014/main" id="{0DFD7A08-8E2D-7DD3-9122-B24A4B3E2FFD}"/>
              </a:ext>
            </a:extLst>
          </p:cNvPr>
          <p:cNvSpPr txBox="1"/>
          <p:nvPr/>
        </p:nvSpPr>
        <p:spPr>
          <a:xfrm>
            <a:off x="11237344" y="6631559"/>
            <a:ext cx="954655" cy="261610"/>
          </a:xfrm>
          <a:prstGeom prst="rect">
            <a:avLst/>
          </a:prstGeom>
          <a:noFill/>
        </p:spPr>
        <p:txBody>
          <a:bodyPr wrap="square" rtlCol="0">
            <a:spAutoFit/>
          </a:bodyPr>
          <a:lstStyle/>
          <a:p>
            <a:pPr algn="r"/>
            <a:r>
              <a:rPr lang="en-US" sz="1100" dirty="0"/>
              <a:t>Page </a:t>
            </a:r>
            <a:fld id="{FD48BF8F-76A6-420A-88C6-BFFE158AB4BD}" type="slidenum">
              <a:rPr lang="en-US" sz="1100" smtClean="0"/>
              <a:t>6</a:t>
            </a:fld>
            <a:r>
              <a:rPr lang="en-US" sz="1100" dirty="0"/>
              <a:t> of 17</a:t>
            </a:r>
            <a:endParaRPr lang="en-US" sz="1100" kern="1200" dirty="0">
              <a:effectLst/>
              <a:latin typeface="+mn-lt"/>
              <a:ea typeface="+mn-ea"/>
              <a:cs typeface="+mn-cs"/>
            </a:endParaRPr>
          </a:p>
        </p:txBody>
      </p:sp>
      <p:grpSp>
        <p:nvGrpSpPr>
          <p:cNvPr id="13" name="Group 12">
            <a:extLst>
              <a:ext uri="{FF2B5EF4-FFF2-40B4-BE49-F238E27FC236}">
                <a16:creationId xmlns:a16="http://schemas.microsoft.com/office/drawing/2014/main" id="{8287AAA3-D14E-262C-B7B7-D2B745805F76}"/>
              </a:ext>
            </a:extLst>
          </p:cNvPr>
          <p:cNvGrpSpPr/>
          <p:nvPr/>
        </p:nvGrpSpPr>
        <p:grpSpPr>
          <a:xfrm>
            <a:off x="2111470" y="1878993"/>
            <a:ext cx="3639287" cy="4296874"/>
            <a:chOff x="2111470" y="1878993"/>
            <a:chExt cx="3639287" cy="4296874"/>
          </a:xfrm>
        </p:grpSpPr>
        <p:pic>
          <p:nvPicPr>
            <p:cNvPr id="5" name="Picture 4">
              <a:extLst>
                <a:ext uri="{FF2B5EF4-FFF2-40B4-BE49-F238E27FC236}">
                  <a16:creationId xmlns:a16="http://schemas.microsoft.com/office/drawing/2014/main" id="{3F68D0C3-FD7D-0BFE-C35D-27DD07923DAA}"/>
                </a:ext>
              </a:extLst>
            </p:cNvPr>
            <p:cNvPicPr>
              <a:picLocks noChangeAspect="1"/>
            </p:cNvPicPr>
            <p:nvPr/>
          </p:nvPicPr>
          <p:blipFill>
            <a:blip r:embed="rId3"/>
            <a:stretch>
              <a:fillRect/>
            </a:stretch>
          </p:blipFill>
          <p:spPr>
            <a:xfrm>
              <a:off x="2111470" y="2525324"/>
              <a:ext cx="3639287" cy="3650543"/>
            </a:xfrm>
            <a:prstGeom prst="rect">
              <a:avLst/>
            </a:prstGeom>
          </p:spPr>
        </p:pic>
        <p:sp>
          <p:nvSpPr>
            <p:cNvPr id="11" name="TextBox 10">
              <a:extLst>
                <a:ext uri="{FF2B5EF4-FFF2-40B4-BE49-F238E27FC236}">
                  <a16:creationId xmlns:a16="http://schemas.microsoft.com/office/drawing/2014/main" id="{E38E326D-3600-BCED-7A5B-8711626EE49C}"/>
                </a:ext>
              </a:extLst>
            </p:cNvPr>
            <p:cNvSpPr txBox="1"/>
            <p:nvPr/>
          </p:nvSpPr>
          <p:spPr>
            <a:xfrm>
              <a:off x="2111471" y="1878993"/>
              <a:ext cx="3639286" cy="646331"/>
            </a:xfrm>
            <a:prstGeom prst="rect">
              <a:avLst/>
            </a:prstGeom>
            <a:noFill/>
          </p:spPr>
          <p:txBody>
            <a:bodyPr wrap="square" rtlCol="0">
              <a:spAutoFit/>
            </a:bodyPr>
            <a:lstStyle/>
            <a:p>
              <a:pPr algn="ctr"/>
              <a:r>
                <a:rPr lang="en-US" sz="3600" b="1" dirty="0">
                  <a:solidFill>
                    <a:srgbClr val="19A683"/>
                  </a:solidFill>
                </a:rPr>
                <a:t>In an up market</a:t>
              </a:r>
            </a:p>
          </p:txBody>
        </p:sp>
      </p:grpSp>
      <p:grpSp>
        <p:nvGrpSpPr>
          <p:cNvPr id="14" name="Group 13">
            <a:extLst>
              <a:ext uri="{FF2B5EF4-FFF2-40B4-BE49-F238E27FC236}">
                <a16:creationId xmlns:a16="http://schemas.microsoft.com/office/drawing/2014/main" id="{F004209D-2586-4520-7BA1-32BD61AB2C26}"/>
              </a:ext>
            </a:extLst>
          </p:cNvPr>
          <p:cNvGrpSpPr/>
          <p:nvPr/>
        </p:nvGrpSpPr>
        <p:grpSpPr>
          <a:xfrm>
            <a:off x="6848241" y="1878992"/>
            <a:ext cx="4389103" cy="4296875"/>
            <a:chOff x="6848241" y="1878992"/>
            <a:chExt cx="4389103" cy="4296875"/>
          </a:xfrm>
        </p:grpSpPr>
        <p:pic>
          <p:nvPicPr>
            <p:cNvPr id="7" name="Picture 6">
              <a:extLst>
                <a:ext uri="{FF2B5EF4-FFF2-40B4-BE49-F238E27FC236}">
                  <a16:creationId xmlns:a16="http://schemas.microsoft.com/office/drawing/2014/main" id="{70FEEE15-2466-8A48-2F42-C1D20414F740}"/>
                </a:ext>
              </a:extLst>
            </p:cNvPr>
            <p:cNvPicPr>
              <a:picLocks noChangeAspect="1"/>
            </p:cNvPicPr>
            <p:nvPr/>
          </p:nvPicPr>
          <p:blipFill>
            <a:blip r:embed="rId4"/>
            <a:stretch>
              <a:fillRect/>
            </a:stretch>
          </p:blipFill>
          <p:spPr>
            <a:xfrm>
              <a:off x="7191062" y="2525324"/>
              <a:ext cx="3669302" cy="3650543"/>
            </a:xfrm>
            <a:prstGeom prst="rect">
              <a:avLst/>
            </a:prstGeom>
          </p:spPr>
        </p:pic>
        <p:sp>
          <p:nvSpPr>
            <p:cNvPr id="12" name="TextBox 11">
              <a:extLst>
                <a:ext uri="{FF2B5EF4-FFF2-40B4-BE49-F238E27FC236}">
                  <a16:creationId xmlns:a16="http://schemas.microsoft.com/office/drawing/2014/main" id="{EDBB9583-6264-0531-ED09-E0E08988FF8D}"/>
                </a:ext>
              </a:extLst>
            </p:cNvPr>
            <p:cNvSpPr txBox="1"/>
            <p:nvPr/>
          </p:nvSpPr>
          <p:spPr>
            <a:xfrm>
              <a:off x="6848241" y="1878992"/>
              <a:ext cx="4389103" cy="646331"/>
            </a:xfrm>
            <a:prstGeom prst="rect">
              <a:avLst/>
            </a:prstGeom>
            <a:noFill/>
          </p:spPr>
          <p:txBody>
            <a:bodyPr wrap="square" rtlCol="0">
              <a:spAutoFit/>
            </a:bodyPr>
            <a:lstStyle/>
            <a:p>
              <a:pPr algn="ctr"/>
              <a:r>
                <a:rPr lang="en-US" sz="3600" b="1" dirty="0">
                  <a:solidFill>
                    <a:srgbClr val="19A683"/>
                  </a:solidFill>
                </a:rPr>
                <a:t>In a market downturn</a:t>
              </a:r>
            </a:p>
          </p:txBody>
        </p:sp>
      </p:grpSp>
    </p:spTree>
    <p:extLst>
      <p:ext uri="{BB962C8B-B14F-4D97-AF65-F5344CB8AC3E}">
        <p14:creationId xmlns:p14="http://schemas.microsoft.com/office/powerpoint/2010/main" val="630264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80C72F8E-4483-DB24-7995-722C2AC5F15B}"/>
              </a:ext>
            </a:extLst>
          </p:cNvPr>
          <p:cNvSpPr/>
          <p:nvPr/>
        </p:nvSpPr>
        <p:spPr>
          <a:xfrm>
            <a:off x="11359097" y="6600092"/>
            <a:ext cx="832903" cy="2426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42DE669B-FB75-16FC-68E5-37C0BE04B75C}"/>
              </a:ext>
            </a:extLst>
          </p:cNvPr>
          <p:cNvGrpSpPr/>
          <p:nvPr/>
        </p:nvGrpSpPr>
        <p:grpSpPr>
          <a:xfrm>
            <a:off x="614138" y="863818"/>
            <a:ext cx="10851289" cy="5943195"/>
            <a:chOff x="507808" y="863818"/>
            <a:chExt cx="10851289" cy="5943195"/>
          </a:xfrm>
        </p:grpSpPr>
        <p:pic>
          <p:nvPicPr>
            <p:cNvPr id="10" name="Picture 9">
              <a:extLst>
                <a:ext uri="{FF2B5EF4-FFF2-40B4-BE49-F238E27FC236}">
                  <a16:creationId xmlns:a16="http://schemas.microsoft.com/office/drawing/2014/main" id="{A31873C2-15BF-FDCD-A710-E9D598291C6B}"/>
                </a:ext>
              </a:extLst>
            </p:cNvPr>
            <p:cNvPicPr>
              <a:picLocks noChangeAspect="1"/>
            </p:cNvPicPr>
            <p:nvPr/>
          </p:nvPicPr>
          <p:blipFill>
            <a:blip r:embed="rId3"/>
            <a:stretch>
              <a:fillRect/>
            </a:stretch>
          </p:blipFill>
          <p:spPr>
            <a:xfrm>
              <a:off x="507808" y="863819"/>
              <a:ext cx="10102512" cy="5943194"/>
            </a:xfrm>
            <a:prstGeom prst="rect">
              <a:avLst/>
            </a:prstGeom>
          </p:spPr>
        </p:pic>
        <p:grpSp>
          <p:nvGrpSpPr>
            <p:cNvPr id="14" name="Group 13">
              <a:extLst>
                <a:ext uri="{FF2B5EF4-FFF2-40B4-BE49-F238E27FC236}">
                  <a16:creationId xmlns:a16="http://schemas.microsoft.com/office/drawing/2014/main" id="{4D77FBE2-4108-F381-FE2B-249F1A8B0180}"/>
                </a:ext>
              </a:extLst>
            </p:cNvPr>
            <p:cNvGrpSpPr/>
            <p:nvPr/>
          </p:nvGrpSpPr>
          <p:grpSpPr>
            <a:xfrm>
              <a:off x="613836" y="863818"/>
              <a:ext cx="10745261" cy="1877193"/>
              <a:chOff x="967155" y="660994"/>
              <a:chExt cx="10745261" cy="1877193"/>
            </a:xfrm>
          </p:grpSpPr>
          <p:grpSp>
            <p:nvGrpSpPr>
              <p:cNvPr id="7" name="Group 6">
                <a:extLst>
                  <a:ext uri="{FF2B5EF4-FFF2-40B4-BE49-F238E27FC236}">
                    <a16:creationId xmlns:a16="http://schemas.microsoft.com/office/drawing/2014/main" id="{B32E4309-5006-1BA1-DEA5-C5A80F453B01}"/>
                  </a:ext>
                </a:extLst>
              </p:cNvPr>
              <p:cNvGrpSpPr/>
              <p:nvPr/>
            </p:nvGrpSpPr>
            <p:grpSpPr>
              <a:xfrm>
                <a:off x="1195755" y="660994"/>
                <a:ext cx="10426945" cy="1750427"/>
                <a:chOff x="1195754" y="629357"/>
                <a:chExt cx="10426945" cy="1750427"/>
              </a:xfrm>
            </p:grpSpPr>
            <p:sp>
              <p:nvSpPr>
                <p:cNvPr id="4" name="Rectangle 3">
                  <a:extLst>
                    <a:ext uri="{FF2B5EF4-FFF2-40B4-BE49-F238E27FC236}">
                      <a16:creationId xmlns:a16="http://schemas.microsoft.com/office/drawing/2014/main" id="{4F9D962C-CA9B-EFD8-6CAC-D1C7BC0E6207}"/>
                    </a:ext>
                  </a:extLst>
                </p:cNvPr>
                <p:cNvSpPr/>
                <p:nvPr/>
              </p:nvSpPr>
              <p:spPr>
                <a:xfrm>
                  <a:off x="1195754" y="629357"/>
                  <a:ext cx="3118338" cy="15159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FCEA22A7-7EEB-53BF-6ECB-D62011DB5EF7}"/>
                    </a:ext>
                  </a:extLst>
                </p:cNvPr>
                <p:cNvSpPr/>
                <p:nvPr/>
              </p:nvSpPr>
              <p:spPr>
                <a:xfrm>
                  <a:off x="4648720" y="629357"/>
                  <a:ext cx="3196580" cy="15159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99790B45-622B-652E-447F-3B5F4A6E0A1F}"/>
                    </a:ext>
                  </a:extLst>
                </p:cNvPr>
                <p:cNvSpPr/>
                <p:nvPr/>
              </p:nvSpPr>
              <p:spPr>
                <a:xfrm>
                  <a:off x="8504361" y="863818"/>
                  <a:ext cx="3118338" cy="15159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 name="TextBox 8">
                <a:extLst>
                  <a:ext uri="{FF2B5EF4-FFF2-40B4-BE49-F238E27FC236}">
                    <a16:creationId xmlns:a16="http://schemas.microsoft.com/office/drawing/2014/main" id="{2835ABF2-D1DD-D548-999C-D1A16E0ACB57}"/>
                  </a:ext>
                </a:extLst>
              </p:cNvPr>
              <p:cNvSpPr txBox="1"/>
              <p:nvPr/>
            </p:nvSpPr>
            <p:spPr>
              <a:xfrm>
                <a:off x="967155" y="783861"/>
                <a:ext cx="3424603" cy="1754326"/>
              </a:xfrm>
              <a:prstGeom prst="rect">
                <a:avLst/>
              </a:prstGeom>
              <a:noFill/>
            </p:spPr>
            <p:txBody>
              <a:bodyPr wrap="square" rtlCol="0">
                <a:spAutoFit/>
              </a:bodyPr>
              <a:lstStyle/>
              <a:p>
                <a:pPr algn="l"/>
                <a:r>
                  <a:rPr lang="en-US" sz="2800" b="1" i="0" u="none" strike="noStrike" baseline="0" dirty="0">
                    <a:solidFill>
                      <a:srgbClr val="19A683"/>
                    </a:solidFill>
                  </a:rPr>
                  <a:t>Cap</a:t>
                </a:r>
                <a:br>
                  <a:rPr lang="en-US" sz="2800" b="1" i="0" u="none" strike="noStrike" baseline="0" dirty="0">
                    <a:solidFill>
                      <a:srgbClr val="008ECA"/>
                    </a:solidFill>
                  </a:rPr>
                </a:br>
                <a:r>
                  <a:rPr lang="en-US" sz="1600" b="0" i="0" u="none" strike="noStrike" baseline="0" dirty="0">
                    <a:solidFill>
                      <a:srgbClr val="000000"/>
                    </a:solidFill>
                  </a:rPr>
                  <a:t>Some annuities may apply an upper limit, or cap, on the percentage change in the index value. This is the maximum rate of interest the annuity can earn for that year.</a:t>
                </a:r>
                <a:endParaRPr lang="en-US" sz="1600" dirty="0"/>
              </a:p>
            </p:txBody>
          </p:sp>
          <p:sp>
            <p:nvSpPr>
              <p:cNvPr id="11" name="TextBox 10">
                <a:extLst>
                  <a:ext uri="{FF2B5EF4-FFF2-40B4-BE49-F238E27FC236}">
                    <a16:creationId xmlns:a16="http://schemas.microsoft.com/office/drawing/2014/main" id="{E8F7B221-5ED5-8951-EC48-52EC943D87C8}"/>
                  </a:ext>
                </a:extLst>
              </p:cNvPr>
              <p:cNvSpPr txBox="1"/>
              <p:nvPr/>
            </p:nvSpPr>
            <p:spPr>
              <a:xfrm>
                <a:off x="4620358" y="783861"/>
                <a:ext cx="3224943" cy="1754326"/>
              </a:xfrm>
              <a:prstGeom prst="rect">
                <a:avLst/>
              </a:prstGeom>
              <a:noFill/>
            </p:spPr>
            <p:txBody>
              <a:bodyPr wrap="square">
                <a:spAutoFit/>
              </a:bodyPr>
              <a:lstStyle/>
              <a:p>
                <a:pPr algn="l"/>
                <a:r>
                  <a:rPr lang="en-US" sz="2800" b="1" i="0" u="none" strike="noStrike" baseline="0" dirty="0">
                    <a:solidFill>
                      <a:srgbClr val="00604B"/>
                    </a:solidFill>
                  </a:rPr>
                  <a:t>Participation rate</a:t>
                </a:r>
              </a:p>
              <a:p>
                <a:pPr algn="l"/>
                <a:r>
                  <a:rPr lang="en-US" sz="1600" b="0" i="0" u="none" strike="noStrike" baseline="0" dirty="0">
                    <a:solidFill>
                      <a:srgbClr val="000000"/>
                    </a:solidFill>
                  </a:rPr>
                  <a:t>Some annuities apply a participation rate which is a percentage of any increase in the index value that will be used to calculate the interest credit percentage.</a:t>
                </a:r>
                <a:endParaRPr lang="en-US" sz="1600" dirty="0"/>
              </a:p>
            </p:txBody>
          </p:sp>
          <p:sp>
            <p:nvSpPr>
              <p:cNvPr id="13" name="TextBox 12">
                <a:extLst>
                  <a:ext uri="{FF2B5EF4-FFF2-40B4-BE49-F238E27FC236}">
                    <a16:creationId xmlns:a16="http://schemas.microsoft.com/office/drawing/2014/main" id="{78B99091-708A-99E7-355E-31BE0EB9ED7E}"/>
                  </a:ext>
                </a:extLst>
              </p:cNvPr>
              <p:cNvSpPr txBox="1"/>
              <p:nvPr/>
            </p:nvSpPr>
            <p:spPr>
              <a:xfrm>
                <a:off x="8040147" y="783861"/>
                <a:ext cx="3672269" cy="1754326"/>
              </a:xfrm>
              <a:prstGeom prst="rect">
                <a:avLst/>
              </a:prstGeom>
              <a:solidFill>
                <a:schemeClr val="bg1"/>
              </a:solidFill>
            </p:spPr>
            <p:txBody>
              <a:bodyPr wrap="square">
                <a:spAutoFit/>
              </a:bodyPr>
              <a:lstStyle/>
              <a:p>
                <a:pPr algn="l"/>
                <a:r>
                  <a:rPr lang="en-US" sz="2800" b="1" i="0" u="none" strike="noStrike" baseline="0" dirty="0">
                    <a:solidFill>
                      <a:srgbClr val="003D31"/>
                    </a:solidFill>
                  </a:rPr>
                  <a:t>Margin</a:t>
                </a:r>
              </a:p>
              <a:p>
                <a:pPr algn="l"/>
                <a:r>
                  <a:rPr lang="en-US" sz="1600" b="0" i="0" u="none" strike="noStrike" baseline="0" dirty="0">
                    <a:solidFill>
                      <a:srgbClr val="000000"/>
                    </a:solidFill>
                  </a:rPr>
                  <a:t>In some annuities, the interest credit percentage is calculated by subtracting a specific percentage from the percentage change in the index value. This percentage is sometimes referred to as the margin.</a:t>
                </a:r>
                <a:endParaRPr lang="en-US" sz="1600" dirty="0"/>
              </a:p>
            </p:txBody>
          </p:sp>
        </p:grpSp>
      </p:grpSp>
      <p:sp>
        <p:nvSpPr>
          <p:cNvPr id="8" name="TextBox 7">
            <a:extLst>
              <a:ext uri="{FF2B5EF4-FFF2-40B4-BE49-F238E27FC236}">
                <a16:creationId xmlns:a16="http://schemas.microsoft.com/office/drawing/2014/main" id="{8E9C3B75-30A7-6915-74FE-44E8928597EB}"/>
              </a:ext>
            </a:extLst>
          </p:cNvPr>
          <p:cNvSpPr txBox="1"/>
          <p:nvPr/>
        </p:nvSpPr>
        <p:spPr>
          <a:xfrm>
            <a:off x="200535" y="155932"/>
            <a:ext cx="4633769" cy="707886"/>
          </a:xfrm>
          <a:prstGeom prst="rect">
            <a:avLst/>
          </a:prstGeom>
          <a:noFill/>
        </p:spPr>
        <p:txBody>
          <a:bodyPr wrap="none" rtlCol="0">
            <a:spAutoFit/>
          </a:bodyPr>
          <a:lstStyle/>
          <a:p>
            <a:r>
              <a:rPr lang="en-US" sz="4000" b="1" dirty="0">
                <a:solidFill>
                  <a:srgbClr val="00604B"/>
                </a:solidFill>
              </a:rPr>
              <a:t>Indexing continued…</a:t>
            </a:r>
          </a:p>
        </p:txBody>
      </p:sp>
      <p:sp>
        <p:nvSpPr>
          <p:cNvPr id="16" name="TextBox 15">
            <a:extLst>
              <a:ext uri="{FF2B5EF4-FFF2-40B4-BE49-F238E27FC236}">
                <a16:creationId xmlns:a16="http://schemas.microsoft.com/office/drawing/2014/main" id="{BAC6DC06-8C88-4110-2E71-20A8EDFC3FD0}"/>
              </a:ext>
            </a:extLst>
          </p:cNvPr>
          <p:cNvSpPr txBox="1"/>
          <p:nvPr/>
        </p:nvSpPr>
        <p:spPr>
          <a:xfrm>
            <a:off x="10468709" y="4534334"/>
            <a:ext cx="1723291" cy="1938992"/>
          </a:xfrm>
          <a:prstGeom prst="rect">
            <a:avLst/>
          </a:prstGeom>
          <a:noFill/>
        </p:spPr>
        <p:txBody>
          <a:bodyPr wrap="square">
            <a:spAutoFit/>
          </a:bodyPr>
          <a:lstStyle/>
          <a:p>
            <a:pPr algn="r"/>
            <a:r>
              <a:rPr lang="en-US" sz="1200" b="0" i="0" u="none" strike="noStrike" baseline="0" dirty="0">
                <a:solidFill>
                  <a:srgbClr val="003E6A"/>
                </a:solidFill>
              </a:rPr>
              <a:t>These </a:t>
            </a:r>
            <a:r>
              <a:rPr lang="en-US" sz="1200" i="0" u="none" strike="noStrike" baseline="0" dirty="0"/>
              <a:t>hypothetical examples demonstrate how the cap, participation rate, and margin apply in a strong growth market (10%), and a low growth market (2%). Interest credit(s) will never be less than zero.</a:t>
            </a:r>
            <a:endParaRPr lang="en-US" sz="1200" dirty="0"/>
          </a:p>
        </p:txBody>
      </p:sp>
      <p:sp>
        <p:nvSpPr>
          <p:cNvPr id="20" name="TextBox 19">
            <a:extLst>
              <a:ext uri="{FF2B5EF4-FFF2-40B4-BE49-F238E27FC236}">
                <a16:creationId xmlns:a16="http://schemas.microsoft.com/office/drawing/2014/main" id="{D129E0C6-2227-FDED-21FE-CB143E616322}"/>
              </a:ext>
            </a:extLst>
          </p:cNvPr>
          <p:cNvSpPr txBox="1"/>
          <p:nvPr/>
        </p:nvSpPr>
        <p:spPr>
          <a:xfrm>
            <a:off x="11237344" y="6631559"/>
            <a:ext cx="954655" cy="261610"/>
          </a:xfrm>
          <a:prstGeom prst="rect">
            <a:avLst/>
          </a:prstGeom>
          <a:noFill/>
        </p:spPr>
        <p:txBody>
          <a:bodyPr wrap="square" rtlCol="0">
            <a:spAutoFit/>
          </a:bodyPr>
          <a:lstStyle/>
          <a:p>
            <a:pPr algn="r"/>
            <a:r>
              <a:rPr lang="en-US" sz="1100" dirty="0"/>
              <a:t>Page </a:t>
            </a:r>
            <a:fld id="{FD48BF8F-76A6-420A-88C6-BFFE158AB4BD}" type="slidenum">
              <a:rPr lang="en-US" sz="1100" smtClean="0"/>
              <a:t>7</a:t>
            </a:fld>
            <a:r>
              <a:rPr lang="en-US" sz="1100" dirty="0"/>
              <a:t> of 17</a:t>
            </a:r>
            <a:endParaRPr lang="en-US" sz="1100" kern="1200" dirty="0">
              <a:effectLst/>
              <a:latin typeface="+mn-lt"/>
              <a:ea typeface="+mn-ea"/>
              <a:cs typeface="+mn-cs"/>
            </a:endParaRPr>
          </a:p>
        </p:txBody>
      </p:sp>
    </p:spTree>
    <p:extLst>
      <p:ext uri="{BB962C8B-B14F-4D97-AF65-F5344CB8AC3E}">
        <p14:creationId xmlns:p14="http://schemas.microsoft.com/office/powerpoint/2010/main" val="846738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2D103D-4FC1-0C1F-1688-2794FC6F9028}"/>
              </a:ext>
            </a:extLst>
          </p:cNvPr>
          <p:cNvSpPr txBox="1"/>
          <p:nvPr/>
        </p:nvSpPr>
        <p:spPr>
          <a:xfrm>
            <a:off x="200535" y="155932"/>
            <a:ext cx="4618892" cy="1323439"/>
          </a:xfrm>
          <a:prstGeom prst="rect">
            <a:avLst/>
          </a:prstGeom>
          <a:noFill/>
        </p:spPr>
        <p:txBody>
          <a:bodyPr wrap="square" rtlCol="0">
            <a:spAutoFit/>
          </a:bodyPr>
          <a:lstStyle/>
          <a:p>
            <a:r>
              <a:rPr lang="en-US" sz="4000" b="1" dirty="0">
                <a:solidFill>
                  <a:srgbClr val="00604B"/>
                </a:solidFill>
              </a:rPr>
              <a:t>FIA highlights: </a:t>
            </a:r>
          </a:p>
          <a:p>
            <a:pPr marL="234950"/>
            <a:r>
              <a:rPr lang="en-US" sz="4000" b="1" dirty="0">
                <a:solidFill>
                  <a:srgbClr val="19A683"/>
                </a:solidFill>
              </a:rPr>
              <a:t>Tax deferral</a:t>
            </a:r>
          </a:p>
        </p:txBody>
      </p:sp>
      <p:sp>
        <p:nvSpPr>
          <p:cNvPr id="4" name="TextBox 3">
            <a:extLst>
              <a:ext uri="{FF2B5EF4-FFF2-40B4-BE49-F238E27FC236}">
                <a16:creationId xmlns:a16="http://schemas.microsoft.com/office/drawing/2014/main" id="{83315EF5-3ABE-98E9-C01C-9C18D40FF2DB}"/>
              </a:ext>
            </a:extLst>
          </p:cNvPr>
          <p:cNvSpPr txBox="1"/>
          <p:nvPr/>
        </p:nvSpPr>
        <p:spPr>
          <a:xfrm>
            <a:off x="100267" y="1479371"/>
            <a:ext cx="4719160" cy="2554545"/>
          </a:xfrm>
          <a:prstGeom prst="rect">
            <a:avLst/>
          </a:prstGeom>
          <a:noFill/>
        </p:spPr>
        <p:txBody>
          <a:bodyPr wrap="square">
            <a:spAutoFit/>
          </a:bodyPr>
          <a:lstStyle/>
          <a:p>
            <a:r>
              <a:rPr lang="en-US" sz="3200" b="0" i="0" u="none" strike="noStrike" baseline="0" dirty="0"/>
              <a:t>You won’t owe tax on your fixed index annuity interest earnings until you or your beneficiaries start receiving income.</a:t>
            </a:r>
            <a:endParaRPr lang="en-US" sz="3200" dirty="0"/>
          </a:p>
        </p:txBody>
      </p:sp>
      <p:sp>
        <p:nvSpPr>
          <p:cNvPr id="8" name="TextBox 7">
            <a:extLst>
              <a:ext uri="{FF2B5EF4-FFF2-40B4-BE49-F238E27FC236}">
                <a16:creationId xmlns:a16="http://schemas.microsoft.com/office/drawing/2014/main" id="{9AC264BB-8FE9-F5C5-03E4-9B33E8B83EC6}"/>
              </a:ext>
            </a:extLst>
          </p:cNvPr>
          <p:cNvSpPr txBox="1"/>
          <p:nvPr/>
        </p:nvSpPr>
        <p:spPr>
          <a:xfrm>
            <a:off x="0" y="4439910"/>
            <a:ext cx="5007144" cy="2262158"/>
          </a:xfrm>
          <a:prstGeom prst="rect">
            <a:avLst/>
          </a:prstGeom>
          <a:noFill/>
        </p:spPr>
        <p:txBody>
          <a:bodyPr wrap="square">
            <a:spAutoFit/>
          </a:bodyPr>
          <a:lstStyle/>
          <a:p>
            <a:pPr algn="l">
              <a:spcBef>
                <a:spcPts val="600"/>
              </a:spcBef>
              <a:spcAft>
                <a:spcPts val="600"/>
              </a:spcAft>
            </a:pPr>
            <a:r>
              <a:rPr lang="en-US" sz="1100" b="0" i="0" u="none" strike="noStrike" baseline="0" dirty="0">
                <a:solidFill>
                  <a:srgbClr val="4D4D4F"/>
                </a:solidFill>
              </a:rPr>
              <a:t>*The chart is a hypothetical example of tax deferral and assumes an initial premium of $100,000 earning 4% compounded annual rate of return for 15 years. It is not intended to predict or project performance.</a:t>
            </a:r>
          </a:p>
          <a:p>
            <a:pPr algn="l">
              <a:spcBef>
                <a:spcPts val="600"/>
              </a:spcBef>
              <a:spcAft>
                <a:spcPts val="600"/>
              </a:spcAft>
            </a:pPr>
            <a:r>
              <a:rPr lang="en-US" sz="1100" b="0" i="0" u="none" strike="noStrike" baseline="0" dirty="0">
                <a:solidFill>
                  <a:srgbClr val="4D4D4F"/>
                </a:solidFill>
              </a:rPr>
              <a:t>*The tax-deferred value less taxes represents the increase in value, due to tax deferral, less taxes at an assumed rate of 33% with no surrender charge or market value adjustment (MVA), also known as interest adjustment, applied.</a:t>
            </a:r>
          </a:p>
          <a:p>
            <a:pPr algn="l">
              <a:spcBef>
                <a:spcPts val="600"/>
              </a:spcBef>
              <a:spcAft>
                <a:spcPts val="600"/>
              </a:spcAft>
            </a:pPr>
            <a:r>
              <a:rPr lang="en-US" sz="1100" b="0" i="0" u="none" strike="noStrike" baseline="0" dirty="0">
                <a:solidFill>
                  <a:srgbClr val="4D4D4F"/>
                </a:solidFill>
              </a:rPr>
              <a:t>Under current law, annuities grow tax-deferred. An annuity is not required for tax deferral in qualified plans. Annuities may be subject to taxation during the income or withdrawal phase. Note: Neither North American, nor any financial professional acting on its behalf, should be viewed as providing legal, tax or investment advice. Consult with and rely on your own qualified advisor.</a:t>
            </a:r>
            <a:endParaRPr lang="en-US" sz="1100" dirty="0"/>
          </a:p>
        </p:txBody>
      </p:sp>
      <p:sp>
        <p:nvSpPr>
          <p:cNvPr id="9" name="TextBox 8">
            <a:extLst>
              <a:ext uri="{FF2B5EF4-FFF2-40B4-BE49-F238E27FC236}">
                <a16:creationId xmlns:a16="http://schemas.microsoft.com/office/drawing/2014/main" id="{868466A1-2D57-F894-29C0-94849AD16331}"/>
              </a:ext>
            </a:extLst>
          </p:cNvPr>
          <p:cNvSpPr txBox="1"/>
          <p:nvPr/>
        </p:nvSpPr>
        <p:spPr>
          <a:xfrm>
            <a:off x="11237344" y="6631559"/>
            <a:ext cx="954655" cy="261610"/>
          </a:xfrm>
          <a:prstGeom prst="rect">
            <a:avLst/>
          </a:prstGeom>
          <a:noFill/>
        </p:spPr>
        <p:txBody>
          <a:bodyPr wrap="square" rtlCol="0">
            <a:spAutoFit/>
          </a:bodyPr>
          <a:lstStyle/>
          <a:p>
            <a:pPr algn="r"/>
            <a:r>
              <a:rPr lang="en-US" sz="1100" dirty="0"/>
              <a:t>Page </a:t>
            </a:r>
            <a:fld id="{FD48BF8F-76A6-420A-88C6-BFFE158AB4BD}" type="slidenum">
              <a:rPr lang="en-US" sz="1100" smtClean="0"/>
              <a:t>8</a:t>
            </a:fld>
            <a:r>
              <a:rPr lang="en-US" sz="1100" dirty="0"/>
              <a:t> of 17</a:t>
            </a:r>
            <a:endParaRPr lang="en-US" sz="1100" kern="1200" dirty="0">
              <a:effectLst/>
              <a:latin typeface="+mn-lt"/>
              <a:ea typeface="+mn-ea"/>
              <a:cs typeface="+mn-cs"/>
            </a:endParaRPr>
          </a:p>
        </p:txBody>
      </p:sp>
      <p:pic>
        <p:nvPicPr>
          <p:cNvPr id="5" name="Picture 4">
            <a:extLst>
              <a:ext uri="{FF2B5EF4-FFF2-40B4-BE49-F238E27FC236}">
                <a16:creationId xmlns:a16="http://schemas.microsoft.com/office/drawing/2014/main" id="{2C126C92-167F-19A5-680E-14C0FB4FA534}"/>
              </a:ext>
            </a:extLst>
          </p:cNvPr>
          <p:cNvPicPr>
            <a:picLocks noChangeAspect="1"/>
          </p:cNvPicPr>
          <p:nvPr/>
        </p:nvPicPr>
        <p:blipFill>
          <a:blip r:embed="rId3"/>
          <a:stretch>
            <a:fillRect/>
          </a:stretch>
        </p:blipFill>
        <p:spPr>
          <a:xfrm>
            <a:off x="5422832" y="551346"/>
            <a:ext cx="6480616" cy="5588788"/>
          </a:xfrm>
          <a:prstGeom prst="rect">
            <a:avLst/>
          </a:prstGeom>
        </p:spPr>
      </p:pic>
    </p:spTree>
    <p:extLst>
      <p:ext uri="{BB962C8B-B14F-4D97-AF65-F5344CB8AC3E}">
        <p14:creationId xmlns:p14="http://schemas.microsoft.com/office/powerpoint/2010/main" val="4004505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people hiking in the woods&#10;&#10;Description automatically generated">
            <a:extLst>
              <a:ext uri="{FF2B5EF4-FFF2-40B4-BE49-F238E27FC236}">
                <a16:creationId xmlns:a16="http://schemas.microsoft.com/office/drawing/2014/main" id="{9DB568DA-E9F7-124D-DF81-77CA52130E6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582"/>
          <a:stretch/>
        </p:blipFill>
        <p:spPr>
          <a:xfrm>
            <a:off x="2580343" y="0"/>
            <a:ext cx="9611657" cy="6858000"/>
          </a:xfrm>
          <a:prstGeom prst="rect">
            <a:avLst/>
          </a:prstGeom>
        </p:spPr>
      </p:pic>
      <p:sp>
        <p:nvSpPr>
          <p:cNvPr id="9" name="Rectangle 8">
            <a:extLst>
              <a:ext uri="{FF2B5EF4-FFF2-40B4-BE49-F238E27FC236}">
                <a16:creationId xmlns:a16="http://schemas.microsoft.com/office/drawing/2014/main" id="{1CB86B3F-7C93-939F-D9E4-1949DD48EE02}"/>
              </a:ext>
            </a:extLst>
          </p:cNvPr>
          <p:cNvSpPr/>
          <p:nvPr/>
        </p:nvSpPr>
        <p:spPr>
          <a:xfrm>
            <a:off x="0" y="0"/>
            <a:ext cx="12192000" cy="6858000"/>
          </a:xfrm>
          <a:prstGeom prst="rect">
            <a:avLst/>
          </a:prstGeom>
          <a:gradFill>
            <a:gsLst>
              <a:gs pos="40000">
                <a:schemeClr val="bg1"/>
              </a:gs>
              <a:gs pos="57000">
                <a:schemeClr val="bg1">
                  <a:alpha val="25000"/>
                </a:schemeClr>
              </a:gs>
              <a:gs pos="100000">
                <a:schemeClr val="bg1">
                  <a:alpha val="0"/>
                </a:schemeClr>
              </a:gs>
            </a:gsLst>
            <a:lin ang="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a:extLst>
              <a:ext uri="{FF2B5EF4-FFF2-40B4-BE49-F238E27FC236}">
                <a16:creationId xmlns:a16="http://schemas.microsoft.com/office/drawing/2014/main" id="{C816C0AF-FEF0-AAAA-8DAC-FA2F68E88098}"/>
              </a:ext>
            </a:extLst>
          </p:cNvPr>
          <p:cNvGrpSpPr/>
          <p:nvPr/>
        </p:nvGrpSpPr>
        <p:grpSpPr>
          <a:xfrm>
            <a:off x="310053" y="-1042702"/>
            <a:ext cx="4157206" cy="3575197"/>
            <a:chOff x="-98404" y="-1295066"/>
            <a:chExt cx="4774540" cy="4185597"/>
          </a:xfrm>
        </p:grpSpPr>
        <p:pic>
          <p:nvPicPr>
            <p:cNvPr id="3" name="Picture 2">
              <a:extLst>
                <a:ext uri="{FF2B5EF4-FFF2-40B4-BE49-F238E27FC236}">
                  <a16:creationId xmlns:a16="http://schemas.microsoft.com/office/drawing/2014/main" id="{9008138A-551F-7056-2BB5-7040C4EF402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8404" y="-1295066"/>
              <a:ext cx="4774540" cy="4185597"/>
            </a:xfrm>
            <a:prstGeom prst="rect">
              <a:avLst/>
            </a:prstGeom>
          </p:spPr>
        </p:pic>
        <p:sp>
          <p:nvSpPr>
            <p:cNvPr id="4" name="TextBox 3">
              <a:extLst>
                <a:ext uri="{FF2B5EF4-FFF2-40B4-BE49-F238E27FC236}">
                  <a16:creationId xmlns:a16="http://schemas.microsoft.com/office/drawing/2014/main" id="{3FA9F736-0432-7FC5-9ED9-B20AD789CF69}"/>
                </a:ext>
              </a:extLst>
            </p:cNvPr>
            <p:cNvSpPr txBox="1"/>
            <p:nvPr/>
          </p:nvSpPr>
          <p:spPr>
            <a:xfrm>
              <a:off x="299480" y="961293"/>
              <a:ext cx="4025713" cy="756680"/>
            </a:xfrm>
            <a:prstGeom prst="rect">
              <a:avLst/>
            </a:prstGeom>
            <a:noFill/>
          </p:spPr>
          <p:txBody>
            <a:bodyPr wrap="square" rtlCol="0">
              <a:spAutoFit/>
            </a:bodyPr>
            <a:lstStyle/>
            <a:p>
              <a:pPr algn="ctr"/>
              <a:r>
                <a:rPr lang="en-US" sz="3600" b="1" dirty="0">
                  <a:solidFill>
                    <a:srgbClr val="00604B"/>
                  </a:solidFill>
                </a:rPr>
                <a:t>FIA highlights:</a:t>
              </a:r>
            </a:p>
          </p:txBody>
        </p:sp>
        <p:sp>
          <p:nvSpPr>
            <p:cNvPr id="5" name="TextBox 4">
              <a:extLst>
                <a:ext uri="{FF2B5EF4-FFF2-40B4-BE49-F238E27FC236}">
                  <a16:creationId xmlns:a16="http://schemas.microsoft.com/office/drawing/2014/main" id="{CEE395F3-B15B-20AD-EE06-0C3755413C58}"/>
                </a:ext>
              </a:extLst>
            </p:cNvPr>
            <p:cNvSpPr txBox="1"/>
            <p:nvPr/>
          </p:nvSpPr>
          <p:spPr>
            <a:xfrm>
              <a:off x="299480" y="1406329"/>
              <a:ext cx="4025713" cy="756680"/>
            </a:xfrm>
            <a:prstGeom prst="rect">
              <a:avLst/>
            </a:prstGeom>
            <a:noFill/>
          </p:spPr>
          <p:txBody>
            <a:bodyPr wrap="square">
              <a:spAutoFit/>
            </a:bodyPr>
            <a:lstStyle/>
            <a:p>
              <a:pPr algn="ctr"/>
              <a:r>
                <a:rPr lang="en-US" sz="3600" b="1" dirty="0">
                  <a:solidFill>
                    <a:srgbClr val="19A683"/>
                  </a:solidFill>
                </a:rPr>
                <a:t>Liquidity</a:t>
              </a:r>
              <a:endParaRPr lang="en-US" sz="3600" dirty="0">
                <a:solidFill>
                  <a:srgbClr val="19A683"/>
                </a:solidFill>
              </a:endParaRPr>
            </a:p>
          </p:txBody>
        </p:sp>
      </p:grpSp>
      <p:sp>
        <p:nvSpPr>
          <p:cNvPr id="6" name="TextBox 5">
            <a:extLst>
              <a:ext uri="{FF2B5EF4-FFF2-40B4-BE49-F238E27FC236}">
                <a16:creationId xmlns:a16="http://schemas.microsoft.com/office/drawing/2014/main" id="{C8DD38B2-0FBF-54DD-E974-38CF390D1468}"/>
              </a:ext>
            </a:extLst>
          </p:cNvPr>
          <p:cNvSpPr txBox="1"/>
          <p:nvPr/>
        </p:nvSpPr>
        <p:spPr>
          <a:xfrm>
            <a:off x="93785" y="2397125"/>
            <a:ext cx="4689230" cy="3046988"/>
          </a:xfrm>
          <a:prstGeom prst="rect">
            <a:avLst/>
          </a:prstGeom>
          <a:noFill/>
        </p:spPr>
        <p:txBody>
          <a:bodyPr wrap="square">
            <a:spAutoFit/>
          </a:bodyPr>
          <a:lstStyle/>
          <a:p>
            <a:pPr algn="ctr"/>
            <a:r>
              <a:rPr lang="en-US" sz="3200" b="0" i="0" u="none" strike="noStrike" baseline="0" dirty="0"/>
              <a:t>If you have concerns about unplanned expenses, such as nursing home care, you may be able to adapt your FIA to changing life situations.</a:t>
            </a:r>
            <a:endParaRPr lang="en-US" sz="4800" dirty="0"/>
          </a:p>
        </p:txBody>
      </p:sp>
      <p:sp>
        <p:nvSpPr>
          <p:cNvPr id="11" name="TextBox 10">
            <a:extLst>
              <a:ext uri="{FF2B5EF4-FFF2-40B4-BE49-F238E27FC236}">
                <a16:creationId xmlns:a16="http://schemas.microsoft.com/office/drawing/2014/main" id="{70797B4E-51FF-ACE7-C10C-F6F62F239DB7}"/>
              </a:ext>
            </a:extLst>
          </p:cNvPr>
          <p:cNvSpPr txBox="1"/>
          <p:nvPr/>
        </p:nvSpPr>
        <p:spPr>
          <a:xfrm>
            <a:off x="10297068" y="6656772"/>
            <a:ext cx="954655" cy="261610"/>
          </a:xfrm>
          <a:prstGeom prst="rect">
            <a:avLst/>
          </a:prstGeom>
          <a:noFill/>
        </p:spPr>
        <p:txBody>
          <a:bodyPr wrap="square" rtlCol="0">
            <a:spAutoFit/>
          </a:bodyPr>
          <a:lstStyle/>
          <a:p>
            <a:pPr algn="r"/>
            <a:r>
              <a:rPr lang="en-US" sz="1100" kern="1200" dirty="0">
                <a:solidFill>
                  <a:schemeClr val="bg1"/>
                </a:solidFill>
                <a:effectLst/>
                <a:latin typeface="+mn-lt"/>
                <a:ea typeface="+mn-ea"/>
                <a:cs typeface="+mn-cs"/>
              </a:rPr>
              <a:t>PRT 9-26</a:t>
            </a:r>
          </a:p>
        </p:txBody>
      </p:sp>
      <p:sp>
        <p:nvSpPr>
          <p:cNvPr id="12" name="TextBox 11">
            <a:extLst>
              <a:ext uri="{FF2B5EF4-FFF2-40B4-BE49-F238E27FC236}">
                <a16:creationId xmlns:a16="http://schemas.microsoft.com/office/drawing/2014/main" id="{CC2E9AD1-AD05-A5C9-A42D-E96FCB470BCA}"/>
              </a:ext>
            </a:extLst>
          </p:cNvPr>
          <p:cNvSpPr txBox="1"/>
          <p:nvPr/>
        </p:nvSpPr>
        <p:spPr>
          <a:xfrm>
            <a:off x="11237344" y="6631559"/>
            <a:ext cx="954655" cy="261610"/>
          </a:xfrm>
          <a:prstGeom prst="rect">
            <a:avLst/>
          </a:prstGeom>
          <a:noFill/>
        </p:spPr>
        <p:txBody>
          <a:bodyPr wrap="square" rtlCol="0">
            <a:spAutoFit/>
          </a:bodyPr>
          <a:lstStyle/>
          <a:p>
            <a:pPr algn="r"/>
            <a:r>
              <a:rPr lang="en-US" sz="1100" dirty="0">
                <a:solidFill>
                  <a:schemeClr val="bg2"/>
                </a:solidFill>
              </a:rPr>
              <a:t>Page </a:t>
            </a:r>
            <a:fld id="{FD48BF8F-76A6-420A-88C6-BFFE158AB4BD}" type="slidenum">
              <a:rPr lang="en-US" sz="1100" smtClean="0">
                <a:solidFill>
                  <a:schemeClr val="bg2"/>
                </a:solidFill>
              </a:rPr>
              <a:t>9</a:t>
            </a:fld>
            <a:r>
              <a:rPr lang="en-US" sz="1100" dirty="0">
                <a:solidFill>
                  <a:schemeClr val="bg2"/>
                </a:solidFill>
              </a:rPr>
              <a:t> of 17</a:t>
            </a:r>
            <a:endParaRPr lang="en-US" sz="1100" kern="1200" dirty="0">
              <a:solidFill>
                <a:schemeClr val="bg2"/>
              </a:solidFill>
              <a:effectLst/>
              <a:latin typeface="+mn-lt"/>
              <a:ea typeface="+mn-ea"/>
              <a:cs typeface="+mn-cs"/>
            </a:endParaRPr>
          </a:p>
        </p:txBody>
      </p:sp>
      <p:sp>
        <p:nvSpPr>
          <p:cNvPr id="13" name="TextBox 12">
            <a:extLst>
              <a:ext uri="{FF2B5EF4-FFF2-40B4-BE49-F238E27FC236}">
                <a16:creationId xmlns:a16="http://schemas.microsoft.com/office/drawing/2014/main" id="{27855635-AE3A-2F4B-505B-1EECEBCB20E0}"/>
              </a:ext>
            </a:extLst>
          </p:cNvPr>
          <p:cNvSpPr txBox="1"/>
          <p:nvPr/>
        </p:nvSpPr>
        <p:spPr>
          <a:xfrm>
            <a:off x="1" y="6596390"/>
            <a:ext cx="1731948" cy="261610"/>
          </a:xfrm>
          <a:prstGeom prst="rect">
            <a:avLst/>
          </a:prstGeom>
          <a:noFill/>
        </p:spPr>
        <p:txBody>
          <a:bodyPr wrap="square" rtlCol="0">
            <a:spAutoFit/>
          </a:bodyPr>
          <a:lstStyle/>
          <a:p>
            <a:r>
              <a:rPr lang="en-US" sz="1100" kern="1200" dirty="0">
                <a:effectLst/>
                <a:latin typeface="+mn-lt"/>
                <a:ea typeface="+mn-ea"/>
                <a:cs typeface="+mn-cs"/>
              </a:rPr>
              <a:t>41421Z</a:t>
            </a:r>
          </a:p>
        </p:txBody>
      </p:sp>
    </p:spTree>
    <p:extLst>
      <p:ext uri="{BB962C8B-B14F-4D97-AF65-F5344CB8AC3E}">
        <p14:creationId xmlns:p14="http://schemas.microsoft.com/office/powerpoint/2010/main" val="2625453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erson and child fishing on a lake&#10;&#10;Description automatically generated">
            <a:extLst>
              <a:ext uri="{FF2B5EF4-FFF2-40B4-BE49-F238E27FC236}">
                <a16:creationId xmlns:a16="http://schemas.microsoft.com/office/drawing/2014/main" id="{0E5D0CA5-62F4-E08B-36E8-9E2CB782A9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4999" y="0"/>
            <a:ext cx="10287000" cy="6858000"/>
          </a:xfrm>
          <a:prstGeom prst="rect">
            <a:avLst/>
          </a:prstGeom>
        </p:spPr>
      </p:pic>
      <p:sp>
        <p:nvSpPr>
          <p:cNvPr id="9" name="Rectangle 8">
            <a:extLst>
              <a:ext uri="{FF2B5EF4-FFF2-40B4-BE49-F238E27FC236}">
                <a16:creationId xmlns:a16="http://schemas.microsoft.com/office/drawing/2014/main" id="{1CB86B3F-7C93-939F-D9E4-1949DD48EE02}"/>
              </a:ext>
            </a:extLst>
          </p:cNvPr>
          <p:cNvSpPr/>
          <p:nvPr/>
        </p:nvSpPr>
        <p:spPr>
          <a:xfrm>
            <a:off x="0" y="0"/>
            <a:ext cx="12192000" cy="6858000"/>
          </a:xfrm>
          <a:prstGeom prst="rect">
            <a:avLst/>
          </a:prstGeom>
          <a:gradFill>
            <a:gsLst>
              <a:gs pos="40000">
                <a:schemeClr val="bg1"/>
              </a:gs>
              <a:gs pos="57000">
                <a:schemeClr val="bg1">
                  <a:alpha val="25000"/>
                </a:schemeClr>
              </a:gs>
              <a:gs pos="100000">
                <a:schemeClr val="bg1">
                  <a:alpha val="0"/>
                </a:schemeClr>
              </a:gs>
            </a:gsLst>
            <a:lin ang="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a:extLst>
              <a:ext uri="{FF2B5EF4-FFF2-40B4-BE49-F238E27FC236}">
                <a16:creationId xmlns:a16="http://schemas.microsoft.com/office/drawing/2014/main" id="{C816C0AF-FEF0-AAAA-8DAC-FA2F68E88098}"/>
              </a:ext>
            </a:extLst>
          </p:cNvPr>
          <p:cNvGrpSpPr/>
          <p:nvPr/>
        </p:nvGrpSpPr>
        <p:grpSpPr>
          <a:xfrm>
            <a:off x="310053" y="-1042702"/>
            <a:ext cx="4157206" cy="3575197"/>
            <a:chOff x="-98404" y="-1295066"/>
            <a:chExt cx="4774540" cy="4185597"/>
          </a:xfrm>
        </p:grpSpPr>
        <p:pic>
          <p:nvPicPr>
            <p:cNvPr id="3" name="Picture 2">
              <a:extLst>
                <a:ext uri="{FF2B5EF4-FFF2-40B4-BE49-F238E27FC236}">
                  <a16:creationId xmlns:a16="http://schemas.microsoft.com/office/drawing/2014/main" id="{9008138A-551F-7056-2BB5-7040C4EF402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8404" y="-1295066"/>
              <a:ext cx="4774540" cy="4185597"/>
            </a:xfrm>
            <a:prstGeom prst="rect">
              <a:avLst/>
            </a:prstGeom>
          </p:spPr>
        </p:pic>
        <p:sp>
          <p:nvSpPr>
            <p:cNvPr id="4" name="TextBox 3">
              <a:extLst>
                <a:ext uri="{FF2B5EF4-FFF2-40B4-BE49-F238E27FC236}">
                  <a16:creationId xmlns:a16="http://schemas.microsoft.com/office/drawing/2014/main" id="{3FA9F736-0432-7FC5-9ED9-B20AD789CF69}"/>
                </a:ext>
              </a:extLst>
            </p:cNvPr>
            <p:cNvSpPr txBox="1"/>
            <p:nvPr/>
          </p:nvSpPr>
          <p:spPr>
            <a:xfrm>
              <a:off x="299480" y="961293"/>
              <a:ext cx="4025713" cy="756680"/>
            </a:xfrm>
            <a:prstGeom prst="rect">
              <a:avLst/>
            </a:prstGeom>
            <a:noFill/>
          </p:spPr>
          <p:txBody>
            <a:bodyPr wrap="square" rtlCol="0">
              <a:spAutoFit/>
            </a:bodyPr>
            <a:lstStyle/>
            <a:p>
              <a:pPr algn="ctr"/>
              <a:r>
                <a:rPr lang="en-US" sz="3600" b="1" dirty="0">
                  <a:solidFill>
                    <a:srgbClr val="00604B"/>
                  </a:solidFill>
                </a:rPr>
                <a:t>FIA highlights:</a:t>
              </a:r>
            </a:p>
          </p:txBody>
        </p:sp>
        <p:sp>
          <p:nvSpPr>
            <p:cNvPr id="5" name="TextBox 4">
              <a:extLst>
                <a:ext uri="{FF2B5EF4-FFF2-40B4-BE49-F238E27FC236}">
                  <a16:creationId xmlns:a16="http://schemas.microsoft.com/office/drawing/2014/main" id="{CEE395F3-B15B-20AD-EE06-0C3755413C58}"/>
                </a:ext>
              </a:extLst>
            </p:cNvPr>
            <p:cNvSpPr txBox="1"/>
            <p:nvPr/>
          </p:nvSpPr>
          <p:spPr>
            <a:xfrm>
              <a:off x="299480" y="1406329"/>
              <a:ext cx="4025713" cy="756680"/>
            </a:xfrm>
            <a:prstGeom prst="rect">
              <a:avLst/>
            </a:prstGeom>
            <a:noFill/>
          </p:spPr>
          <p:txBody>
            <a:bodyPr wrap="square">
              <a:spAutoFit/>
            </a:bodyPr>
            <a:lstStyle/>
            <a:p>
              <a:pPr algn="ctr"/>
              <a:r>
                <a:rPr lang="en-US" sz="3600" b="1" dirty="0">
                  <a:solidFill>
                    <a:srgbClr val="19A683"/>
                  </a:solidFill>
                </a:rPr>
                <a:t>Leaving a legacy</a:t>
              </a:r>
              <a:endParaRPr lang="en-US" sz="3600" dirty="0">
                <a:solidFill>
                  <a:srgbClr val="19A683"/>
                </a:solidFill>
              </a:endParaRPr>
            </a:p>
          </p:txBody>
        </p:sp>
      </p:grpSp>
      <p:sp>
        <p:nvSpPr>
          <p:cNvPr id="6" name="TextBox 5">
            <a:extLst>
              <a:ext uri="{FF2B5EF4-FFF2-40B4-BE49-F238E27FC236}">
                <a16:creationId xmlns:a16="http://schemas.microsoft.com/office/drawing/2014/main" id="{C8DD38B2-0FBF-54DD-E974-38CF390D1468}"/>
              </a:ext>
            </a:extLst>
          </p:cNvPr>
          <p:cNvSpPr txBox="1"/>
          <p:nvPr/>
        </p:nvSpPr>
        <p:spPr>
          <a:xfrm>
            <a:off x="0" y="2317122"/>
            <a:ext cx="5870468" cy="4339650"/>
          </a:xfrm>
          <a:prstGeom prst="rect">
            <a:avLst/>
          </a:prstGeom>
          <a:noFill/>
        </p:spPr>
        <p:txBody>
          <a:bodyPr wrap="square">
            <a:spAutoFit/>
          </a:bodyPr>
          <a:lstStyle/>
          <a:p>
            <a:pPr algn="ctr">
              <a:spcBef>
                <a:spcPts val="600"/>
              </a:spcBef>
              <a:spcAft>
                <a:spcPts val="600"/>
              </a:spcAft>
            </a:pPr>
            <a:r>
              <a:rPr lang="en-US" sz="3200" b="0" i="0" u="none" strike="noStrike" baseline="0" dirty="0"/>
              <a:t>Your FIA provides a death benefit to those you love in the manner that could best fit their specific financial needs.</a:t>
            </a:r>
          </a:p>
          <a:p>
            <a:pPr algn="ctr">
              <a:spcBef>
                <a:spcPts val="600"/>
              </a:spcBef>
              <a:spcAft>
                <a:spcPts val="600"/>
              </a:spcAft>
            </a:pPr>
            <a:r>
              <a:rPr lang="en-US" sz="3200" b="0" i="0" u="none" strike="noStrike" baseline="0" dirty="0"/>
              <a:t>Properly naming a beneficiary may help you avoid probate, which can be costly and </a:t>
            </a:r>
            <a:br>
              <a:rPr lang="en-US" sz="3200" b="0" i="0" u="none" strike="noStrike" baseline="0" dirty="0"/>
            </a:br>
            <a:r>
              <a:rPr lang="en-US" sz="3200" b="0" i="0" u="none" strike="noStrike" baseline="0" dirty="0"/>
              <a:t>cause major delays.</a:t>
            </a:r>
            <a:endParaRPr lang="en-US" sz="7200" dirty="0"/>
          </a:p>
        </p:txBody>
      </p:sp>
      <p:sp>
        <p:nvSpPr>
          <p:cNvPr id="11" name="TextBox 10">
            <a:extLst>
              <a:ext uri="{FF2B5EF4-FFF2-40B4-BE49-F238E27FC236}">
                <a16:creationId xmlns:a16="http://schemas.microsoft.com/office/drawing/2014/main" id="{70797B4E-51FF-ACE7-C10C-F6F62F239DB7}"/>
              </a:ext>
            </a:extLst>
          </p:cNvPr>
          <p:cNvSpPr txBox="1"/>
          <p:nvPr/>
        </p:nvSpPr>
        <p:spPr>
          <a:xfrm>
            <a:off x="10297068" y="6656772"/>
            <a:ext cx="954655" cy="261610"/>
          </a:xfrm>
          <a:prstGeom prst="rect">
            <a:avLst/>
          </a:prstGeom>
          <a:noFill/>
        </p:spPr>
        <p:txBody>
          <a:bodyPr wrap="square" rtlCol="0">
            <a:spAutoFit/>
          </a:bodyPr>
          <a:lstStyle/>
          <a:p>
            <a:pPr algn="r"/>
            <a:r>
              <a:rPr lang="en-US" sz="1100" kern="1200" dirty="0">
                <a:solidFill>
                  <a:schemeClr val="bg1"/>
                </a:solidFill>
                <a:effectLst/>
                <a:latin typeface="+mn-lt"/>
                <a:ea typeface="+mn-ea"/>
                <a:cs typeface="+mn-cs"/>
              </a:rPr>
              <a:t>PRT </a:t>
            </a:r>
            <a:r>
              <a:rPr lang="en-US" sz="1100" dirty="0">
                <a:solidFill>
                  <a:schemeClr val="bg1"/>
                </a:solidFill>
              </a:rPr>
              <a:t>9-26</a:t>
            </a:r>
            <a:endParaRPr lang="en-US" sz="1100" kern="1200" dirty="0">
              <a:solidFill>
                <a:schemeClr val="bg1"/>
              </a:solidFill>
              <a:effectLst/>
              <a:latin typeface="+mn-lt"/>
              <a:ea typeface="+mn-ea"/>
              <a:cs typeface="+mn-cs"/>
            </a:endParaRPr>
          </a:p>
        </p:txBody>
      </p:sp>
      <p:sp>
        <p:nvSpPr>
          <p:cNvPr id="13" name="TextBox 12">
            <a:extLst>
              <a:ext uri="{FF2B5EF4-FFF2-40B4-BE49-F238E27FC236}">
                <a16:creationId xmlns:a16="http://schemas.microsoft.com/office/drawing/2014/main" id="{5F13BE1E-6B24-1CF1-A253-7F990DF335F4}"/>
              </a:ext>
            </a:extLst>
          </p:cNvPr>
          <p:cNvSpPr txBox="1"/>
          <p:nvPr/>
        </p:nvSpPr>
        <p:spPr>
          <a:xfrm>
            <a:off x="11237344" y="6631559"/>
            <a:ext cx="954655" cy="261610"/>
          </a:xfrm>
          <a:prstGeom prst="rect">
            <a:avLst/>
          </a:prstGeom>
          <a:noFill/>
        </p:spPr>
        <p:txBody>
          <a:bodyPr wrap="square" rtlCol="0">
            <a:spAutoFit/>
          </a:bodyPr>
          <a:lstStyle/>
          <a:p>
            <a:pPr algn="r"/>
            <a:r>
              <a:rPr lang="en-US" sz="1100" dirty="0">
                <a:solidFill>
                  <a:schemeClr val="bg2"/>
                </a:solidFill>
              </a:rPr>
              <a:t>Page </a:t>
            </a:r>
            <a:fld id="{FD48BF8F-76A6-420A-88C6-BFFE158AB4BD}" type="slidenum">
              <a:rPr lang="en-US" sz="1100" smtClean="0">
                <a:solidFill>
                  <a:schemeClr val="bg2"/>
                </a:solidFill>
              </a:rPr>
              <a:t>10</a:t>
            </a:fld>
            <a:r>
              <a:rPr lang="en-US" sz="1100" dirty="0">
                <a:solidFill>
                  <a:schemeClr val="bg2"/>
                </a:solidFill>
              </a:rPr>
              <a:t> of 17</a:t>
            </a:r>
            <a:endParaRPr lang="en-US" sz="1100" kern="1200" dirty="0">
              <a:solidFill>
                <a:schemeClr val="bg2"/>
              </a:solidFill>
              <a:effectLst/>
              <a:latin typeface="+mn-lt"/>
              <a:ea typeface="+mn-ea"/>
              <a:cs typeface="+mn-cs"/>
            </a:endParaRPr>
          </a:p>
        </p:txBody>
      </p:sp>
      <p:sp>
        <p:nvSpPr>
          <p:cNvPr id="8" name="TextBox 7">
            <a:extLst>
              <a:ext uri="{FF2B5EF4-FFF2-40B4-BE49-F238E27FC236}">
                <a16:creationId xmlns:a16="http://schemas.microsoft.com/office/drawing/2014/main" id="{A7850B04-E3AD-028F-A31D-A7A36A9C4CCC}"/>
              </a:ext>
            </a:extLst>
          </p:cNvPr>
          <p:cNvSpPr txBox="1"/>
          <p:nvPr/>
        </p:nvSpPr>
        <p:spPr>
          <a:xfrm>
            <a:off x="1" y="6596390"/>
            <a:ext cx="1731948" cy="261610"/>
          </a:xfrm>
          <a:prstGeom prst="rect">
            <a:avLst/>
          </a:prstGeom>
          <a:noFill/>
        </p:spPr>
        <p:txBody>
          <a:bodyPr wrap="square" rtlCol="0">
            <a:spAutoFit/>
          </a:bodyPr>
          <a:lstStyle/>
          <a:p>
            <a:r>
              <a:rPr lang="en-US" sz="1100" kern="1200" dirty="0">
                <a:effectLst/>
                <a:latin typeface="+mn-lt"/>
                <a:ea typeface="+mn-ea"/>
                <a:cs typeface="+mn-cs"/>
              </a:rPr>
              <a:t>41421Z</a:t>
            </a:r>
          </a:p>
        </p:txBody>
      </p:sp>
    </p:spTree>
    <p:extLst>
      <p:ext uri="{BB962C8B-B14F-4D97-AF65-F5344CB8AC3E}">
        <p14:creationId xmlns:p14="http://schemas.microsoft.com/office/powerpoint/2010/main" val="3093129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54DF51B-92E1-F556-4BAF-A05E9B185E9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28" t="56" r="528" b="51850"/>
          <a:stretch/>
        </p:blipFill>
        <p:spPr>
          <a:xfrm>
            <a:off x="4560741" y="221728"/>
            <a:ext cx="7360061" cy="2359562"/>
          </a:xfrm>
          <a:prstGeom prst="rect">
            <a:avLst/>
          </a:prstGeom>
        </p:spPr>
      </p:pic>
      <p:sp>
        <p:nvSpPr>
          <p:cNvPr id="10" name="Rectangle 9">
            <a:extLst>
              <a:ext uri="{FF2B5EF4-FFF2-40B4-BE49-F238E27FC236}">
                <a16:creationId xmlns:a16="http://schemas.microsoft.com/office/drawing/2014/main" id="{A1896A51-22B1-572A-21AF-CECE959AC614}"/>
              </a:ext>
            </a:extLst>
          </p:cNvPr>
          <p:cNvSpPr/>
          <p:nvPr/>
        </p:nvSpPr>
        <p:spPr>
          <a:xfrm>
            <a:off x="0" y="218965"/>
            <a:ext cx="10961077" cy="2365088"/>
          </a:xfrm>
          <a:prstGeom prst="rect">
            <a:avLst/>
          </a:prstGeom>
          <a:gradFill>
            <a:gsLst>
              <a:gs pos="44000">
                <a:schemeClr val="bg1"/>
              </a:gs>
              <a:gs pos="56000">
                <a:schemeClr val="bg1">
                  <a:alpha val="25000"/>
                </a:schemeClr>
              </a:gs>
              <a:gs pos="72000">
                <a:schemeClr val="bg1">
                  <a:alpha val="0"/>
                </a:schemeClr>
              </a:gs>
            </a:gsLst>
            <a:lin ang="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E93A91C6-66F2-7559-580A-B0413D18D33B}"/>
              </a:ext>
            </a:extLst>
          </p:cNvPr>
          <p:cNvGrpSpPr/>
          <p:nvPr/>
        </p:nvGrpSpPr>
        <p:grpSpPr>
          <a:xfrm>
            <a:off x="310053" y="-1042702"/>
            <a:ext cx="4157206" cy="3575197"/>
            <a:chOff x="-98404" y="-1295066"/>
            <a:chExt cx="4774540" cy="4185597"/>
          </a:xfrm>
        </p:grpSpPr>
        <p:pic>
          <p:nvPicPr>
            <p:cNvPr id="3" name="Picture 2">
              <a:extLst>
                <a:ext uri="{FF2B5EF4-FFF2-40B4-BE49-F238E27FC236}">
                  <a16:creationId xmlns:a16="http://schemas.microsoft.com/office/drawing/2014/main" id="{78B3DF3F-EFCE-A33A-16E0-D22B2535673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8404" y="-1295066"/>
              <a:ext cx="4774540" cy="4185597"/>
            </a:xfrm>
            <a:prstGeom prst="rect">
              <a:avLst/>
            </a:prstGeom>
          </p:spPr>
        </p:pic>
        <p:sp>
          <p:nvSpPr>
            <p:cNvPr id="4" name="TextBox 3">
              <a:extLst>
                <a:ext uri="{FF2B5EF4-FFF2-40B4-BE49-F238E27FC236}">
                  <a16:creationId xmlns:a16="http://schemas.microsoft.com/office/drawing/2014/main" id="{3A57AB81-7BE1-9284-5655-A25AD192215E}"/>
                </a:ext>
              </a:extLst>
            </p:cNvPr>
            <p:cNvSpPr txBox="1"/>
            <p:nvPr/>
          </p:nvSpPr>
          <p:spPr>
            <a:xfrm>
              <a:off x="299480" y="961293"/>
              <a:ext cx="4025713" cy="756680"/>
            </a:xfrm>
            <a:prstGeom prst="rect">
              <a:avLst/>
            </a:prstGeom>
            <a:noFill/>
          </p:spPr>
          <p:txBody>
            <a:bodyPr wrap="square" rtlCol="0">
              <a:spAutoFit/>
            </a:bodyPr>
            <a:lstStyle/>
            <a:p>
              <a:pPr algn="ctr"/>
              <a:r>
                <a:rPr lang="en-US" sz="3600" b="1" dirty="0">
                  <a:solidFill>
                    <a:srgbClr val="00604B"/>
                  </a:solidFill>
                </a:rPr>
                <a:t>Other financial</a:t>
              </a:r>
            </a:p>
          </p:txBody>
        </p:sp>
        <p:sp>
          <p:nvSpPr>
            <p:cNvPr id="6" name="TextBox 5">
              <a:extLst>
                <a:ext uri="{FF2B5EF4-FFF2-40B4-BE49-F238E27FC236}">
                  <a16:creationId xmlns:a16="http://schemas.microsoft.com/office/drawing/2014/main" id="{B4C82F5D-8DD1-7BF8-E006-ED2629417022}"/>
                </a:ext>
              </a:extLst>
            </p:cNvPr>
            <p:cNvSpPr txBox="1"/>
            <p:nvPr/>
          </p:nvSpPr>
          <p:spPr>
            <a:xfrm>
              <a:off x="448344" y="1433778"/>
              <a:ext cx="3681045" cy="756680"/>
            </a:xfrm>
            <a:prstGeom prst="rect">
              <a:avLst/>
            </a:prstGeom>
            <a:noFill/>
          </p:spPr>
          <p:txBody>
            <a:bodyPr wrap="square">
              <a:spAutoFit/>
            </a:bodyPr>
            <a:lstStyle/>
            <a:p>
              <a:pPr algn="ctr"/>
              <a:r>
                <a:rPr lang="en-US" sz="3600" b="1" dirty="0">
                  <a:solidFill>
                    <a:srgbClr val="00604B"/>
                  </a:solidFill>
                </a:rPr>
                <a:t>products</a:t>
              </a:r>
              <a:endParaRPr lang="en-US" sz="3600" dirty="0">
                <a:solidFill>
                  <a:srgbClr val="00604B"/>
                </a:solidFill>
              </a:endParaRPr>
            </a:p>
          </p:txBody>
        </p:sp>
      </p:grpSp>
      <p:sp>
        <p:nvSpPr>
          <p:cNvPr id="2" name="TextBox 1">
            <a:extLst>
              <a:ext uri="{FF2B5EF4-FFF2-40B4-BE49-F238E27FC236}">
                <a16:creationId xmlns:a16="http://schemas.microsoft.com/office/drawing/2014/main" id="{E2CDC4BF-30B0-E92B-437A-7084FF0214AE}"/>
              </a:ext>
            </a:extLst>
          </p:cNvPr>
          <p:cNvSpPr txBox="1"/>
          <p:nvPr/>
        </p:nvSpPr>
        <p:spPr>
          <a:xfrm>
            <a:off x="0" y="2558687"/>
            <a:ext cx="12192000" cy="707886"/>
          </a:xfrm>
          <a:prstGeom prst="rect">
            <a:avLst/>
          </a:prstGeom>
          <a:noFill/>
        </p:spPr>
        <p:txBody>
          <a:bodyPr wrap="square" rtlCol="0">
            <a:spAutoFit/>
          </a:bodyPr>
          <a:lstStyle/>
          <a:p>
            <a:pPr marL="457200"/>
            <a:r>
              <a:rPr lang="en-US" sz="4000" b="1" dirty="0">
                <a:solidFill>
                  <a:srgbClr val="19A683"/>
                </a:solidFill>
              </a:rPr>
              <a:t>Which of these are you most familiar with?</a:t>
            </a:r>
          </a:p>
        </p:txBody>
      </p:sp>
      <p:sp>
        <p:nvSpPr>
          <p:cNvPr id="8" name="TextBox 7">
            <a:extLst>
              <a:ext uri="{FF2B5EF4-FFF2-40B4-BE49-F238E27FC236}">
                <a16:creationId xmlns:a16="http://schemas.microsoft.com/office/drawing/2014/main" id="{7CAEC680-3F18-E3E5-1615-EEE3E87D9FF5}"/>
              </a:ext>
            </a:extLst>
          </p:cNvPr>
          <p:cNvSpPr txBox="1"/>
          <p:nvPr/>
        </p:nvSpPr>
        <p:spPr>
          <a:xfrm>
            <a:off x="1331336" y="3194700"/>
            <a:ext cx="4764664" cy="2862322"/>
          </a:xfrm>
          <a:prstGeom prst="rect">
            <a:avLst/>
          </a:prstGeom>
          <a:noFill/>
        </p:spPr>
        <p:txBody>
          <a:bodyPr wrap="square" rtlCol="0">
            <a:spAutoFit/>
          </a:bodyPr>
          <a:lstStyle/>
          <a:p>
            <a:pPr marL="457200" indent="-457200" algn="l">
              <a:spcBef>
                <a:spcPts val="600"/>
              </a:spcBef>
              <a:spcAft>
                <a:spcPts val="600"/>
              </a:spcAft>
              <a:buClr>
                <a:srgbClr val="00604B"/>
              </a:buClr>
              <a:buFont typeface="Wingdings" panose="05000000000000000000" pitchFamily="2" charset="2"/>
              <a:buChar char="q"/>
            </a:pPr>
            <a:r>
              <a:rPr lang="en-US" sz="2800" dirty="0">
                <a:solidFill>
                  <a:srgbClr val="00604B"/>
                </a:solidFill>
                <a:latin typeface="+mj-lt"/>
              </a:rPr>
              <a:t>Savings accounts</a:t>
            </a:r>
            <a:endParaRPr lang="en-US" sz="2800" i="0" u="none" strike="noStrike" baseline="0" dirty="0">
              <a:solidFill>
                <a:srgbClr val="00604B"/>
              </a:solidFill>
              <a:latin typeface="+mj-lt"/>
            </a:endParaRPr>
          </a:p>
          <a:p>
            <a:pPr marL="457200" indent="-457200" algn="l">
              <a:spcBef>
                <a:spcPts val="600"/>
              </a:spcBef>
              <a:spcAft>
                <a:spcPts val="600"/>
              </a:spcAft>
              <a:buClr>
                <a:srgbClr val="00604B"/>
              </a:buClr>
              <a:buFont typeface="Wingdings" panose="05000000000000000000" pitchFamily="2" charset="2"/>
              <a:buChar char="q"/>
            </a:pPr>
            <a:r>
              <a:rPr lang="en-US" sz="2800" dirty="0">
                <a:solidFill>
                  <a:srgbClr val="00604B"/>
                </a:solidFill>
                <a:latin typeface="+mj-lt"/>
              </a:rPr>
              <a:t>Money markets</a:t>
            </a:r>
          </a:p>
          <a:p>
            <a:pPr marL="457200" indent="-457200" algn="l">
              <a:spcBef>
                <a:spcPts val="600"/>
              </a:spcBef>
              <a:spcAft>
                <a:spcPts val="600"/>
              </a:spcAft>
              <a:buClr>
                <a:srgbClr val="00604B"/>
              </a:buClr>
              <a:buFont typeface="Wingdings" panose="05000000000000000000" pitchFamily="2" charset="2"/>
              <a:buChar char="q"/>
            </a:pPr>
            <a:r>
              <a:rPr lang="en-US" sz="2800" dirty="0">
                <a:solidFill>
                  <a:srgbClr val="00604B"/>
                </a:solidFill>
                <a:latin typeface="+mj-lt"/>
              </a:rPr>
              <a:t>CDs </a:t>
            </a:r>
            <a:r>
              <a:rPr lang="en-US" sz="1600" dirty="0">
                <a:solidFill>
                  <a:srgbClr val="00604B"/>
                </a:solidFill>
                <a:latin typeface="+mj-lt"/>
              </a:rPr>
              <a:t>(Certificate of deposits)</a:t>
            </a:r>
          </a:p>
          <a:p>
            <a:pPr marL="457200" indent="-457200" algn="l">
              <a:spcBef>
                <a:spcPts val="600"/>
              </a:spcBef>
              <a:spcAft>
                <a:spcPts val="600"/>
              </a:spcAft>
              <a:buClr>
                <a:srgbClr val="00604B"/>
              </a:buClr>
              <a:buFont typeface="Wingdings" panose="05000000000000000000" pitchFamily="2" charset="2"/>
              <a:buChar char="q"/>
            </a:pPr>
            <a:r>
              <a:rPr lang="en-US" sz="2800" dirty="0">
                <a:solidFill>
                  <a:srgbClr val="00604B"/>
                </a:solidFill>
                <a:latin typeface="+mj-lt"/>
              </a:rPr>
              <a:t>Multi-year annuities</a:t>
            </a:r>
          </a:p>
          <a:p>
            <a:pPr marL="457200" indent="-457200" algn="l">
              <a:spcBef>
                <a:spcPts val="600"/>
              </a:spcBef>
              <a:spcAft>
                <a:spcPts val="600"/>
              </a:spcAft>
              <a:buClr>
                <a:srgbClr val="00604B"/>
              </a:buClr>
              <a:buFont typeface="Wingdings" panose="05000000000000000000" pitchFamily="2" charset="2"/>
              <a:buChar char="q"/>
            </a:pPr>
            <a:r>
              <a:rPr lang="en-US" sz="2800" dirty="0">
                <a:solidFill>
                  <a:srgbClr val="00604B"/>
                </a:solidFill>
                <a:latin typeface="+mj-lt"/>
              </a:rPr>
              <a:t>Fixed index annuities</a:t>
            </a:r>
          </a:p>
        </p:txBody>
      </p:sp>
      <p:sp>
        <p:nvSpPr>
          <p:cNvPr id="5" name="TextBox 4">
            <a:extLst>
              <a:ext uri="{FF2B5EF4-FFF2-40B4-BE49-F238E27FC236}">
                <a16:creationId xmlns:a16="http://schemas.microsoft.com/office/drawing/2014/main" id="{CE86D51A-47A3-228D-169A-3869B7203A23}"/>
              </a:ext>
            </a:extLst>
          </p:cNvPr>
          <p:cNvSpPr txBox="1"/>
          <p:nvPr/>
        </p:nvSpPr>
        <p:spPr>
          <a:xfrm>
            <a:off x="5960401" y="3191937"/>
            <a:ext cx="6231599" cy="1107996"/>
          </a:xfrm>
          <a:prstGeom prst="rect">
            <a:avLst/>
          </a:prstGeom>
          <a:noFill/>
        </p:spPr>
        <p:txBody>
          <a:bodyPr wrap="square" rtlCol="0">
            <a:spAutoFit/>
          </a:bodyPr>
          <a:lstStyle/>
          <a:p>
            <a:pPr marL="457200" indent="-457200" algn="l">
              <a:spcBef>
                <a:spcPts val="600"/>
              </a:spcBef>
              <a:spcAft>
                <a:spcPts val="600"/>
              </a:spcAft>
              <a:buClr>
                <a:srgbClr val="00604B"/>
              </a:buClr>
              <a:buFont typeface="Wingdings" panose="05000000000000000000" pitchFamily="2" charset="2"/>
              <a:buChar char="q"/>
            </a:pPr>
            <a:r>
              <a:rPr lang="en-US" sz="2800" i="0" u="none" strike="noStrike" baseline="0" dirty="0">
                <a:solidFill>
                  <a:srgbClr val="00604B"/>
                </a:solidFill>
                <a:latin typeface="+mj-lt"/>
              </a:rPr>
              <a:t>Variable annuities</a:t>
            </a:r>
          </a:p>
          <a:p>
            <a:pPr marL="457200" indent="-457200" algn="l">
              <a:spcBef>
                <a:spcPts val="600"/>
              </a:spcBef>
              <a:spcAft>
                <a:spcPts val="600"/>
              </a:spcAft>
              <a:buClr>
                <a:srgbClr val="00604B"/>
              </a:buClr>
              <a:buFont typeface="Wingdings" panose="05000000000000000000" pitchFamily="2" charset="2"/>
              <a:buChar char="q"/>
            </a:pPr>
            <a:r>
              <a:rPr lang="en-US" sz="2800" dirty="0">
                <a:solidFill>
                  <a:srgbClr val="00604B"/>
                </a:solidFill>
                <a:latin typeface="+mj-lt"/>
              </a:rPr>
              <a:t>Stock mutual funds</a:t>
            </a:r>
          </a:p>
        </p:txBody>
      </p:sp>
      <p:sp>
        <p:nvSpPr>
          <p:cNvPr id="11" name="TextBox 10">
            <a:extLst>
              <a:ext uri="{FF2B5EF4-FFF2-40B4-BE49-F238E27FC236}">
                <a16:creationId xmlns:a16="http://schemas.microsoft.com/office/drawing/2014/main" id="{6FB7E1D7-53BD-A317-B053-F48BCC9034EE}"/>
              </a:ext>
            </a:extLst>
          </p:cNvPr>
          <p:cNvSpPr txBox="1"/>
          <p:nvPr/>
        </p:nvSpPr>
        <p:spPr>
          <a:xfrm>
            <a:off x="11237344" y="6631559"/>
            <a:ext cx="954655" cy="261610"/>
          </a:xfrm>
          <a:prstGeom prst="rect">
            <a:avLst/>
          </a:prstGeom>
          <a:noFill/>
        </p:spPr>
        <p:txBody>
          <a:bodyPr wrap="square" rtlCol="0">
            <a:spAutoFit/>
          </a:bodyPr>
          <a:lstStyle/>
          <a:p>
            <a:pPr algn="r"/>
            <a:r>
              <a:rPr lang="en-US" sz="1100" dirty="0"/>
              <a:t>Page </a:t>
            </a:r>
            <a:fld id="{FD48BF8F-76A6-420A-88C6-BFFE158AB4BD}" type="slidenum">
              <a:rPr lang="en-US" sz="1100" smtClean="0"/>
              <a:t>11</a:t>
            </a:fld>
            <a:r>
              <a:rPr lang="en-US" sz="1100" dirty="0"/>
              <a:t> of 17</a:t>
            </a:r>
            <a:endParaRPr lang="en-US" sz="1100" kern="1200" dirty="0">
              <a:effectLst/>
              <a:latin typeface="+mn-lt"/>
              <a:ea typeface="+mn-ea"/>
              <a:cs typeface="+mn-cs"/>
            </a:endParaRPr>
          </a:p>
        </p:txBody>
      </p:sp>
    </p:spTree>
    <p:extLst>
      <p:ext uri="{BB962C8B-B14F-4D97-AF65-F5344CB8AC3E}">
        <p14:creationId xmlns:p14="http://schemas.microsoft.com/office/powerpoint/2010/main" val="2367213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0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1000"/>
                                        <p:tgtEl>
                                          <p:spTgt spid="8">
                                            <p:txEl>
                                              <p:pRg st="1" end="1"/>
                                            </p:txEl>
                                          </p:spTgt>
                                        </p:tgtEl>
                                      </p:cBhvr>
                                    </p:animEffect>
                                    <p:anim calcmode="lin" valueType="num">
                                      <p:cBhvr>
                                        <p:cTn id="13"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40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1000"/>
                                        <p:tgtEl>
                                          <p:spTgt spid="8">
                                            <p:txEl>
                                              <p:pRg st="2" end="2"/>
                                            </p:txEl>
                                          </p:spTgt>
                                        </p:tgtEl>
                                      </p:cBhvr>
                                    </p:animEffect>
                                    <p:anim calcmode="lin" valueType="num">
                                      <p:cBhvr>
                                        <p:cTn id="18"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8">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60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1000"/>
                                        <p:tgtEl>
                                          <p:spTgt spid="8">
                                            <p:txEl>
                                              <p:pRg st="3" end="3"/>
                                            </p:txEl>
                                          </p:spTgt>
                                        </p:tgtEl>
                                      </p:cBhvr>
                                    </p:animEffect>
                                    <p:anim calcmode="lin" valueType="num">
                                      <p:cBhvr>
                                        <p:cTn id="23"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8">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80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1000"/>
                                        <p:tgtEl>
                                          <p:spTgt spid="8">
                                            <p:txEl>
                                              <p:pRg st="4" end="4"/>
                                            </p:txEl>
                                          </p:spTgt>
                                        </p:tgtEl>
                                      </p:cBhvr>
                                    </p:animEffect>
                                    <p:anim calcmode="lin" valueType="num">
                                      <p:cBhvr>
                                        <p:cTn id="28"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8">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000"/>
                                  </p:stCondLst>
                                  <p:childTnLst>
                                    <p:set>
                                      <p:cBhvr>
                                        <p:cTn id="31" dur="1" fill="hold">
                                          <p:stCondLst>
                                            <p:cond delay="0"/>
                                          </p:stCondLst>
                                        </p:cTn>
                                        <p:tgtEl>
                                          <p:spTgt spid="5">
                                            <p:txEl>
                                              <p:pRg st="0" end="0"/>
                                            </p:txEl>
                                          </p:spTgt>
                                        </p:tgtEl>
                                        <p:attrNameLst>
                                          <p:attrName>style.visibility</p:attrName>
                                        </p:attrNameLst>
                                      </p:cBhvr>
                                      <p:to>
                                        <p:strVal val="visible"/>
                                      </p:to>
                                    </p:set>
                                    <p:animEffect transition="in" filter="fade">
                                      <p:cBhvr>
                                        <p:cTn id="32" dur="1000"/>
                                        <p:tgtEl>
                                          <p:spTgt spid="5">
                                            <p:txEl>
                                              <p:pRg st="0" end="0"/>
                                            </p:txEl>
                                          </p:spTgt>
                                        </p:tgtEl>
                                      </p:cBhvr>
                                    </p:animEffect>
                                    <p:anim calcmode="lin" valueType="num">
                                      <p:cBhvr>
                                        <p:cTn id="3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5">
                                            <p:txEl>
                                              <p:pRg st="0" end="0"/>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1200"/>
                                  </p:stCondLst>
                                  <p:childTnLst>
                                    <p:set>
                                      <p:cBhvr>
                                        <p:cTn id="36" dur="1" fill="hold">
                                          <p:stCondLst>
                                            <p:cond delay="0"/>
                                          </p:stCondLst>
                                        </p:cTn>
                                        <p:tgtEl>
                                          <p:spTgt spid="5">
                                            <p:txEl>
                                              <p:pRg st="1" end="1"/>
                                            </p:txEl>
                                          </p:spTgt>
                                        </p:tgtEl>
                                        <p:attrNameLst>
                                          <p:attrName>style.visibility</p:attrName>
                                        </p:attrNameLst>
                                      </p:cBhvr>
                                      <p:to>
                                        <p:strVal val="visible"/>
                                      </p:to>
                                    </p:set>
                                    <p:animEffect transition="in" filter="fade">
                                      <p:cBhvr>
                                        <p:cTn id="37" dur="1000"/>
                                        <p:tgtEl>
                                          <p:spTgt spid="5">
                                            <p:txEl>
                                              <p:pRg st="1" end="1"/>
                                            </p:txEl>
                                          </p:spTgt>
                                        </p:tgtEl>
                                      </p:cBhvr>
                                    </p:animEffect>
                                    <p:anim calcmode="lin" valueType="num">
                                      <p:cBhvr>
                                        <p:cTn id="3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3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CB5BC68-73CB-104B-9256-662B2758786D}"/>
              </a:ext>
            </a:extLst>
          </p:cNvPr>
          <p:cNvPicPr>
            <a:picLocks noChangeAspect="1"/>
          </p:cNvPicPr>
          <p:nvPr/>
        </p:nvPicPr>
        <p:blipFill>
          <a:blip r:embed="rId3"/>
          <a:stretch>
            <a:fillRect/>
          </a:stretch>
        </p:blipFill>
        <p:spPr>
          <a:xfrm>
            <a:off x="581893" y="2588505"/>
            <a:ext cx="9266244" cy="4210810"/>
          </a:xfrm>
          <a:prstGeom prst="rect">
            <a:avLst/>
          </a:prstGeom>
        </p:spPr>
      </p:pic>
      <p:pic>
        <p:nvPicPr>
          <p:cNvPr id="9" name="Picture 8">
            <a:extLst>
              <a:ext uri="{FF2B5EF4-FFF2-40B4-BE49-F238E27FC236}">
                <a16:creationId xmlns:a16="http://schemas.microsoft.com/office/drawing/2014/main" id="{954DF51B-92E1-F556-4BAF-A05E9B185E9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73" t="33663" r="5109" b="23626"/>
          <a:stretch/>
        </p:blipFill>
        <p:spPr>
          <a:xfrm>
            <a:off x="4560741" y="221728"/>
            <a:ext cx="7360061" cy="2359562"/>
          </a:xfrm>
          <a:prstGeom prst="rect">
            <a:avLst/>
          </a:prstGeom>
        </p:spPr>
      </p:pic>
      <p:sp>
        <p:nvSpPr>
          <p:cNvPr id="10" name="Rectangle 9">
            <a:extLst>
              <a:ext uri="{FF2B5EF4-FFF2-40B4-BE49-F238E27FC236}">
                <a16:creationId xmlns:a16="http://schemas.microsoft.com/office/drawing/2014/main" id="{A1896A51-22B1-572A-21AF-CECE959AC614}"/>
              </a:ext>
            </a:extLst>
          </p:cNvPr>
          <p:cNvSpPr/>
          <p:nvPr/>
        </p:nvSpPr>
        <p:spPr>
          <a:xfrm>
            <a:off x="0" y="218965"/>
            <a:ext cx="11405894" cy="2365088"/>
          </a:xfrm>
          <a:prstGeom prst="rect">
            <a:avLst/>
          </a:prstGeom>
          <a:gradFill>
            <a:gsLst>
              <a:gs pos="44000">
                <a:schemeClr val="bg1"/>
              </a:gs>
              <a:gs pos="56000">
                <a:schemeClr val="bg1">
                  <a:alpha val="25000"/>
                </a:schemeClr>
              </a:gs>
              <a:gs pos="72000">
                <a:schemeClr val="bg1">
                  <a:alpha val="0"/>
                </a:schemeClr>
              </a:gs>
            </a:gsLst>
            <a:lin ang="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E93A91C6-66F2-7559-580A-B0413D18D33B}"/>
              </a:ext>
            </a:extLst>
          </p:cNvPr>
          <p:cNvGrpSpPr/>
          <p:nvPr/>
        </p:nvGrpSpPr>
        <p:grpSpPr>
          <a:xfrm>
            <a:off x="310053" y="-1042702"/>
            <a:ext cx="4157206" cy="3575197"/>
            <a:chOff x="-98404" y="-1295066"/>
            <a:chExt cx="4774540" cy="4185597"/>
          </a:xfrm>
        </p:grpSpPr>
        <p:pic>
          <p:nvPicPr>
            <p:cNvPr id="3" name="Picture 2">
              <a:extLst>
                <a:ext uri="{FF2B5EF4-FFF2-40B4-BE49-F238E27FC236}">
                  <a16:creationId xmlns:a16="http://schemas.microsoft.com/office/drawing/2014/main" id="{78B3DF3F-EFCE-A33A-16E0-D22B2535673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8404" y="-1295066"/>
              <a:ext cx="4774540" cy="4185597"/>
            </a:xfrm>
            <a:prstGeom prst="rect">
              <a:avLst/>
            </a:prstGeom>
          </p:spPr>
        </p:pic>
        <p:sp>
          <p:nvSpPr>
            <p:cNvPr id="4" name="TextBox 3">
              <a:extLst>
                <a:ext uri="{FF2B5EF4-FFF2-40B4-BE49-F238E27FC236}">
                  <a16:creationId xmlns:a16="http://schemas.microsoft.com/office/drawing/2014/main" id="{3A57AB81-7BE1-9284-5655-A25AD192215E}"/>
                </a:ext>
              </a:extLst>
            </p:cNvPr>
            <p:cNvSpPr txBox="1"/>
            <p:nvPr/>
          </p:nvSpPr>
          <p:spPr>
            <a:xfrm>
              <a:off x="46856" y="1026793"/>
              <a:ext cx="4484020" cy="684615"/>
            </a:xfrm>
            <a:prstGeom prst="rect">
              <a:avLst/>
            </a:prstGeom>
            <a:noFill/>
          </p:spPr>
          <p:txBody>
            <a:bodyPr wrap="square" rtlCol="0">
              <a:spAutoFit/>
            </a:bodyPr>
            <a:lstStyle/>
            <a:p>
              <a:pPr algn="ctr"/>
              <a:r>
                <a:rPr lang="en-US" sz="3200" b="1" dirty="0">
                  <a:solidFill>
                    <a:srgbClr val="00604B"/>
                  </a:solidFill>
                </a:rPr>
                <a:t>How FIAs compare:</a:t>
              </a:r>
            </a:p>
          </p:txBody>
        </p:sp>
        <p:sp>
          <p:nvSpPr>
            <p:cNvPr id="6" name="TextBox 5">
              <a:extLst>
                <a:ext uri="{FF2B5EF4-FFF2-40B4-BE49-F238E27FC236}">
                  <a16:creationId xmlns:a16="http://schemas.microsoft.com/office/drawing/2014/main" id="{B4C82F5D-8DD1-7BF8-E006-ED2629417022}"/>
                </a:ext>
              </a:extLst>
            </p:cNvPr>
            <p:cNvSpPr txBox="1"/>
            <p:nvPr/>
          </p:nvSpPr>
          <p:spPr>
            <a:xfrm>
              <a:off x="448342" y="1494783"/>
              <a:ext cx="3681045" cy="684615"/>
            </a:xfrm>
            <a:prstGeom prst="rect">
              <a:avLst/>
            </a:prstGeom>
            <a:noFill/>
          </p:spPr>
          <p:txBody>
            <a:bodyPr wrap="square">
              <a:spAutoFit/>
            </a:bodyPr>
            <a:lstStyle/>
            <a:p>
              <a:pPr algn="ctr"/>
              <a:r>
                <a:rPr lang="en-US" sz="3200" b="1" dirty="0">
                  <a:solidFill>
                    <a:srgbClr val="19A683"/>
                  </a:solidFill>
                </a:rPr>
                <a:t>Risk spectrum</a:t>
              </a:r>
              <a:endParaRPr lang="en-US" sz="3200" dirty="0">
                <a:solidFill>
                  <a:srgbClr val="19A683"/>
                </a:solidFill>
              </a:endParaRPr>
            </a:p>
          </p:txBody>
        </p:sp>
      </p:grpSp>
      <p:sp>
        <p:nvSpPr>
          <p:cNvPr id="32" name="TextBox 31">
            <a:extLst>
              <a:ext uri="{FF2B5EF4-FFF2-40B4-BE49-F238E27FC236}">
                <a16:creationId xmlns:a16="http://schemas.microsoft.com/office/drawing/2014/main" id="{6FD4E610-77C9-43E8-826F-9838E60128E2}"/>
              </a:ext>
            </a:extLst>
          </p:cNvPr>
          <p:cNvSpPr txBox="1"/>
          <p:nvPr/>
        </p:nvSpPr>
        <p:spPr>
          <a:xfrm>
            <a:off x="9809015" y="5358999"/>
            <a:ext cx="2382984" cy="1277273"/>
          </a:xfrm>
          <a:prstGeom prst="rect">
            <a:avLst/>
          </a:prstGeom>
          <a:noFill/>
        </p:spPr>
        <p:txBody>
          <a:bodyPr wrap="square">
            <a:spAutoFit/>
          </a:bodyPr>
          <a:lstStyle/>
          <a:p>
            <a:pPr algn="l"/>
            <a:r>
              <a:rPr lang="en-US" sz="1100" b="0" i="0" u="none" strike="noStrike" baseline="0" dirty="0"/>
              <a:t>The chart is meant to serve as a general guide of where FIAs may fall in the financial services spectrum of common products. It is not a guarantee of performance individually or performance correlation or safety of the above listed vehicles.</a:t>
            </a:r>
            <a:endParaRPr lang="en-US" sz="1100" dirty="0"/>
          </a:p>
        </p:txBody>
      </p:sp>
      <p:sp>
        <p:nvSpPr>
          <p:cNvPr id="33" name="TextBox 32">
            <a:extLst>
              <a:ext uri="{FF2B5EF4-FFF2-40B4-BE49-F238E27FC236}">
                <a16:creationId xmlns:a16="http://schemas.microsoft.com/office/drawing/2014/main" id="{7D394F6C-C8A0-A20F-9C01-D80A3A80F041}"/>
              </a:ext>
            </a:extLst>
          </p:cNvPr>
          <p:cNvSpPr txBox="1"/>
          <p:nvPr/>
        </p:nvSpPr>
        <p:spPr>
          <a:xfrm>
            <a:off x="11237344" y="6631559"/>
            <a:ext cx="954655" cy="261610"/>
          </a:xfrm>
          <a:prstGeom prst="rect">
            <a:avLst/>
          </a:prstGeom>
          <a:noFill/>
        </p:spPr>
        <p:txBody>
          <a:bodyPr wrap="square" rtlCol="0">
            <a:spAutoFit/>
          </a:bodyPr>
          <a:lstStyle/>
          <a:p>
            <a:pPr algn="r"/>
            <a:r>
              <a:rPr lang="en-US" sz="1100" dirty="0"/>
              <a:t>Page </a:t>
            </a:r>
            <a:fld id="{FD48BF8F-76A6-420A-88C6-BFFE158AB4BD}" type="slidenum">
              <a:rPr lang="en-US" sz="1100" smtClean="0"/>
              <a:t>12</a:t>
            </a:fld>
            <a:r>
              <a:rPr lang="en-US" sz="1100" dirty="0"/>
              <a:t> of 17</a:t>
            </a:r>
            <a:endParaRPr lang="en-US" sz="1100" kern="1200" dirty="0">
              <a:effectLst/>
              <a:latin typeface="+mn-lt"/>
              <a:ea typeface="+mn-ea"/>
              <a:cs typeface="+mn-cs"/>
            </a:endParaRPr>
          </a:p>
        </p:txBody>
      </p:sp>
    </p:spTree>
    <p:extLst>
      <p:ext uri="{BB962C8B-B14F-4D97-AF65-F5344CB8AC3E}">
        <p14:creationId xmlns:p14="http://schemas.microsoft.com/office/powerpoint/2010/main" val="3153382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54DF51B-92E1-F556-4BAF-A05E9B185E9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0" t="34660" r="280" b="17270"/>
          <a:stretch/>
        </p:blipFill>
        <p:spPr>
          <a:xfrm>
            <a:off x="4560741" y="221728"/>
            <a:ext cx="7360061" cy="2359562"/>
          </a:xfrm>
          <a:prstGeom prst="rect">
            <a:avLst/>
          </a:prstGeom>
        </p:spPr>
      </p:pic>
      <p:sp>
        <p:nvSpPr>
          <p:cNvPr id="10" name="Rectangle 9">
            <a:extLst>
              <a:ext uri="{FF2B5EF4-FFF2-40B4-BE49-F238E27FC236}">
                <a16:creationId xmlns:a16="http://schemas.microsoft.com/office/drawing/2014/main" id="{A1896A51-22B1-572A-21AF-CECE959AC614}"/>
              </a:ext>
            </a:extLst>
          </p:cNvPr>
          <p:cNvSpPr/>
          <p:nvPr/>
        </p:nvSpPr>
        <p:spPr>
          <a:xfrm>
            <a:off x="0" y="218965"/>
            <a:ext cx="11920802" cy="2365088"/>
          </a:xfrm>
          <a:prstGeom prst="rect">
            <a:avLst/>
          </a:prstGeom>
          <a:gradFill>
            <a:gsLst>
              <a:gs pos="44000">
                <a:schemeClr val="bg1"/>
              </a:gs>
              <a:gs pos="56000">
                <a:schemeClr val="bg1">
                  <a:alpha val="25000"/>
                </a:schemeClr>
              </a:gs>
              <a:gs pos="72000">
                <a:schemeClr val="bg1">
                  <a:alpha val="0"/>
                </a:schemeClr>
              </a:gs>
            </a:gsLst>
            <a:lin ang="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E93A91C6-66F2-7559-580A-B0413D18D33B}"/>
              </a:ext>
            </a:extLst>
          </p:cNvPr>
          <p:cNvGrpSpPr/>
          <p:nvPr/>
        </p:nvGrpSpPr>
        <p:grpSpPr>
          <a:xfrm>
            <a:off x="310053" y="-1042702"/>
            <a:ext cx="4157206" cy="3575197"/>
            <a:chOff x="-98404" y="-1295066"/>
            <a:chExt cx="4774540" cy="4185597"/>
          </a:xfrm>
        </p:grpSpPr>
        <p:pic>
          <p:nvPicPr>
            <p:cNvPr id="3" name="Picture 2">
              <a:extLst>
                <a:ext uri="{FF2B5EF4-FFF2-40B4-BE49-F238E27FC236}">
                  <a16:creationId xmlns:a16="http://schemas.microsoft.com/office/drawing/2014/main" id="{78B3DF3F-EFCE-A33A-16E0-D22B2535673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8404" y="-1295066"/>
              <a:ext cx="4774540" cy="4185597"/>
            </a:xfrm>
            <a:prstGeom prst="rect">
              <a:avLst/>
            </a:prstGeom>
          </p:spPr>
        </p:pic>
        <p:sp>
          <p:nvSpPr>
            <p:cNvPr id="4" name="TextBox 3">
              <a:extLst>
                <a:ext uri="{FF2B5EF4-FFF2-40B4-BE49-F238E27FC236}">
                  <a16:creationId xmlns:a16="http://schemas.microsoft.com/office/drawing/2014/main" id="{3A57AB81-7BE1-9284-5655-A25AD192215E}"/>
                </a:ext>
              </a:extLst>
            </p:cNvPr>
            <p:cNvSpPr txBox="1"/>
            <p:nvPr/>
          </p:nvSpPr>
          <p:spPr>
            <a:xfrm>
              <a:off x="46856" y="1026793"/>
              <a:ext cx="4484020" cy="684615"/>
            </a:xfrm>
            <a:prstGeom prst="rect">
              <a:avLst/>
            </a:prstGeom>
            <a:noFill/>
          </p:spPr>
          <p:txBody>
            <a:bodyPr wrap="square" rtlCol="0">
              <a:spAutoFit/>
            </a:bodyPr>
            <a:lstStyle/>
            <a:p>
              <a:pPr algn="ctr"/>
              <a:r>
                <a:rPr lang="en-US" sz="3200" b="1" dirty="0">
                  <a:solidFill>
                    <a:srgbClr val="00604B"/>
                  </a:solidFill>
                </a:rPr>
                <a:t>How FIAs compare:</a:t>
              </a:r>
            </a:p>
          </p:txBody>
        </p:sp>
        <p:sp>
          <p:nvSpPr>
            <p:cNvPr id="6" name="TextBox 5">
              <a:extLst>
                <a:ext uri="{FF2B5EF4-FFF2-40B4-BE49-F238E27FC236}">
                  <a16:creationId xmlns:a16="http://schemas.microsoft.com/office/drawing/2014/main" id="{B4C82F5D-8DD1-7BF8-E006-ED2629417022}"/>
                </a:ext>
              </a:extLst>
            </p:cNvPr>
            <p:cNvSpPr txBox="1"/>
            <p:nvPr/>
          </p:nvSpPr>
          <p:spPr>
            <a:xfrm>
              <a:off x="448342" y="1494783"/>
              <a:ext cx="3681045" cy="684615"/>
            </a:xfrm>
            <a:prstGeom prst="rect">
              <a:avLst/>
            </a:prstGeom>
            <a:noFill/>
          </p:spPr>
          <p:txBody>
            <a:bodyPr wrap="square">
              <a:spAutoFit/>
            </a:bodyPr>
            <a:lstStyle/>
            <a:p>
              <a:pPr algn="ctr"/>
              <a:r>
                <a:rPr lang="en-US" sz="3200" b="1" dirty="0">
                  <a:solidFill>
                    <a:srgbClr val="19A683"/>
                  </a:solidFill>
                </a:rPr>
                <a:t>Features</a:t>
              </a:r>
              <a:endParaRPr lang="en-US" sz="3200" dirty="0">
                <a:solidFill>
                  <a:srgbClr val="19A683"/>
                </a:solidFill>
              </a:endParaRPr>
            </a:p>
          </p:txBody>
        </p:sp>
      </p:grpSp>
      <p:graphicFrame>
        <p:nvGraphicFramePr>
          <p:cNvPr id="2" name="Table 1">
            <a:extLst>
              <a:ext uri="{FF2B5EF4-FFF2-40B4-BE49-F238E27FC236}">
                <a16:creationId xmlns:a16="http://schemas.microsoft.com/office/drawing/2014/main" id="{94FF2590-B491-4F10-AF9C-C1124BBECF6D}"/>
              </a:ext>
            </a:extLst>
          </p:cNvPr>
          <p:cNvGraphicFramePr>
            <a:graphicFrameLocks noGrp="1"/>
          </p:cNvGraphicFramePr>
          <p:nvPr>
            <p:extLst>
              <p:ext uri="{D42A27DB-BD31-4B8C-83A1-F6EECF244321}">
                <p14:modId xmlns:p14="http://schemas.microsoft.com/office/powerpoint/2010/main" val="2738587288"/>
              </p:ext>
            </p:extLst>
          </p:nvPr>
        </p:nvGraphicFramePr>
        <p:xfrm>
          <a:off x="328217" y="2581290"/>
          <a:ext cx="11592585" cy="4053840"/>
        </p:xfrm>
        <a:graphic>
          <a:graphicData uri="http://schemas.openxmlformats.org/drawingml/2006/table">
            <a:tbl>
              <a:tblPr firstRow="1" bandRow="1">
                <a:tableStyleId>{5C22544A-7EE6-4342-B048-85BDC9FD1C3A}</a:tableStyleId>
              </a:tblPr>
              <a:tblGrid>
                <a:gridCol w="2318517">
                  <a:extLst>
                    <a:ext uri="{9D8B030D-6E8A-4147-A177-3AD203B41FA5}">
                      <a16:colId xmlns:a16="http://schemas.microsoft.com/office/drawing/2014/main" val="3372254827"/>
                    </a:ext>
                  </a:extLst>
                </a:gridCol>
                <a:gridCol w="2318517">
                  <a:extLst>
                    <a:ext uri="{9D8B030D-6E8A-4147-A177-3AD203B41FA5}">
                      <a16:colId xmlns:a16="http://schemas.microsoft.com/office/drawing/2014/main" val="1137033569"/>
                    </a:ext>
                  </a:extLst>
                </a:gridCol>
                <a:gridCol w="2318517">
                  <a:extLst>
                    <a:ext uri="{9D8B030D-6E8A-4147-A177-3AD203B41FA5}">
                      <a16:colId xmlns:a16="http://schemas.microsoft.com/office/drawing/2014/main" val="1157410075"/>
                    </a:ext>
                  </a:extLst>
                </a:gridCol>
                <a:gridCol w="2318517">
                  <a:extLst>
                    <a:ext uri="{9D8B030D-6E8A-4147-A177-3AD203B41FA5}">
                      <a16:colId xmlns:a16="http://schemas.microsoft.com/office/drawing/2014/main" val="4193796192"/>
                    </a:ext>
                  </a:extLst>
                </a:gridCol>
                <a:gridCol w="2318517">
                  <a:extLst>
                    <a:ext uri="{9D8B030D-6E8A-4147-A177-3AD203B41FA5}">
                      <a16:colId xmlns:a16="http://schemas.microsoft.com/office/drawing/2014/main" val="3338688187"/>
                    </a:ext>
                  </a:extLst>
                </a:gridCol>
              </a:tblGrid>
              <a:tr h="478611">
                <a:tc>
                  <a:txBody>
                    <a:bodyPr/>
                    <a:lstStyle/>
                    <a:p>
                      <a:pPr algn="ctr"/>
                      <a:endParaRPr lang="en-US" dirty="0">
                        <a:solidFill>
                          <a:schemeClr val="bg1"/>
                        </a:solidFill>
                      </a:endParaRPr>
                    </a:p>
                  </a:txBody>
                  <a:tcPr>
                    <a:noFill/>
                  </a:tcPr>
                </a:tc>
                <a:tc>
                  <a:txBody>
                    <a:bodyPr/>
                    <a:lstStyle/>
                    <a:p>
                      <a:pPr algn="ctr"/>
                      <a:r>
                        <a:rPr lang="en-US" dirty="0">
                          <a:solidFill>
                            <a:schemeClr val="bg1"/>
                          </a:solidFill>
                        </a:rPr>
                        <a:t>Safety of principal/premium</a:t>
                      </a:r>
                    </a:p>
                  </a:txBody>
                  <a:tcPr anchor="ctr">
                    <a:solidFill>
                      <a:srgbClr val="00604B"/>
                    </a:solidFill>
                  </a:tcPr>
                </a:tc>
                <a:tc>
                  <a:txBody>
                    <a:bodyPr/>
                    <a:lstStyle/>
                    <a:p>
                      <a:pPr algn="ctr"/>
                      <a:r>
                        <a:rPr lang="en-US" dirty="0">
                          <a:solidFill>
                            <a:schemeClr val="bg1"/>
                          </a:solidFill>
                        </a:rPr>
                        <a:t>Tax deferral</a:t>
                      </a:r>
                    </a:p>
                  </a:txBody>
                  <a:tcPr anchor="ctr">
                    <a:solidFill>
                      <a:srgbClr val="00604B"/>
                    </a:solidFill>
                  </a:tcPr>
                </a:tc>
                <a:tc>
                  <a:txBody>
                    <a:bodyPr/>
                    <a:lstStyle/>
                    <a:p>
                      <a:pPr algn="ctr"/>
                      <a:r>
                        <a:rPr lang="en-US" dirty="0">
                          <a:solidFill>
                            <a:schemeClr val="bg1"/>
                          </a:solidFill>
                        </a:rPr>
                        <a:t>Guaranteed lifetime income</a:t>
                      </a:r>
                    </a:p>
                  </a:txBody>
                  <a:tcPr anchor="ctr">
                    <a:solidFill>
                      <a:srgbClr val="00604B"/>
                    </a:solidFill>
                  </a:tcPr>
                </a:tc>
                <a:tc>
                  <a:txBody>
                    <a:bodyPr/>
                    <a:lstStyle/>
                    <a:p>
                      <a:pPr algn="ctr"/>
                      <a:r>
                        <a:rPr lang="en-US" dirty="0">
                          <a:solidFill>
                            <a:schemeClr val="bg1"/>
                          </a:solidFill>
                        </a:rPr>
                        <a:t>Growth potential</a:t>
                      </a:r>
                    </a:p>
                  </a:txBody>
                  <a:tcPr anchor="ctr">
                    <a:solidFill>
                      <a:srgbClr val="00604B"/>
                    </a:solidFill>
                  </a:tcPr>
                </a:tc>
                <a:extLst>
                  <a:ext uri="{0D108BD9-81ED-4DB2-BD59-A6C34878D82A}">
                    <a16:rowId xmlns:a16="http://schemas.microsoft.com/office/drawing/2014/main" val="2185709528"/>
                  </a:ext>
                </a:extLst>
              </a:tr>
              <a:tr h="478611">
                <a:tc>
                  <a:txBody>
                    <a:bodyPr/>
                    <a:lstStyle/>
                    <a:p>
                      <a:pPr algn="ctr"/>
                      <a:r>
                        <a:rPr lang="en-US" sz="1600" dirty="0">
                          <a:solidFill>
                            <a:schemeClr val="bg1"/>
                          </a:solidFill>
                        </a:rPr>
                        <a:t>Savings account</a:t>
                      </a:r>
                    </a:p>
                  </a:txBody>
                  <a:tcPr anchor="ctr">
                    <a:solidFill>
                      <a:srgbClr val="003D31"/>
                    </a:solidFill>
                  </a:tcPr>
                </a:tc>
                <a:tc>
                  <a:txBody>
                    <a:bodyPr/>
                    <a:lstStyle/>
                    <a:p>
                      <a:pPr algn="ctr"/>
                      <a:r>
                        <a:rPr lang="en-US" sz="2600" b="1" dirty="0">
                          <a:solidFill>
                            <a:schemeClr val="tx1">
                              <a:lumMod val="50000"/>
                              <a:lumOff val="50000"/>
                            </a:schemeClr>
                          </a:solidFill>
                          <a:latin typeface="Wingdings 2" panose="05020102010507070707" pitchFamily="18" charset="2"/>
                        </a:rPr>
                        <a:t>P</a:t>
                      </a:r>
                    </a:p>
                  </a:txBody>
                  <a:tcPr anchor="ctr">
                    <a:solidFill>
                      <a:schemeClr val="bg1">
                        <a:lumMod val="85000"/>
                      </a:schemeClr>
                    </a:solidFill>
                  </a:tcPr>
                </a:tc>
                <a:tc>
                  <a:txBody>
                    <a:bodyPr/>
                    <a:lstStyle/>
                    <a:p>
                      <a:pPr algn="ctr"/>
                      <a:endParaRPr lang="en-US" sz="2600" b="1" dirty="0">
                        <a:solidFill>
                          <a:schemeClr val="tx1">
                            <a:lumMod val="50000"/>
                            <a:lumOff val="50000"/>
                          </a:schemeClr>
                        </a:solidFill>
                        <a:latin typeface="Wingdings 2" panose="05020102010507070707" pitchFamily="18" charset="2"/>
                      </a:endParaRPr>
                    </a:p>
                  </a:txBody>
                  <a:tcPr anchor="ctr">
                    <a:solidFill>
                      <a:schemeClr val="bg1">
                        <a:lumMod val="95000"/>
                      </a:schemeClr>
                    </a:solidFill>
                  </a:tcPr>
                </a:tc>
                <a:tc>
                  <a:txBody>
                    <a:bodyPr/>
                    <a:lstStyle/>
                    <a:p>
                      <a:pPr algn="ctr"/>
                      <a:endParaRPr lang="en-US" sz="2600" b="1" dirty="0">
                        <a:solidFill>
                          <a:schemeClr val="tx1">
                            <a:lumMod val="50000"/>
                            <a:lumOff val="50000"/>
                          </a:schemeClr>
                        </a:solidFill>
                        <a:latin typeface="Wingdings 2" panose="05020102010507070707" pitchFamily="18" charset="2"/>
                      </a:endParaRPr>
                    </a:p>
                  </a:txBody>
                  <a:tcPr anchor="ctr">
                    <a:solidFill>
                      <a:schemeClr val="bg1">
                        <a:lumMod val="85000"/>
                      </a:schemeClr>
                    </a:solidFill>
                  </a:tcPr>
                </a:tc>
                <a:tc>
                  <a:txBody>
                    <a:bodyPr/>
                    <a:lstStyle/>
                    <a:p>
                      <a:pPr algn="ctr"/>
                      <a:endParaRPr lang="en-US" sz="2600" b="1" dirty="0">
                        <a:solidFill>
                          <a:schemeClr val="tx1">
                            <a:lumMod val="50000"/>
                            <a:lumOff val="50000"/>
                          </a:schemeClr>
                        </a:solidFill>
                        <a:latin typeface="Wingdings 2" panose="05020102010507070707" pitchFamily="18" charset="2"/>
                      </a:endParaRPr>
                    </a:p>
                  </a:txBody>
                  <a:tcPr anchor="ctr">
                    <a:solidFill>
                      <a:schemeClr val="bg1">
                        <a:lumMod val="95000"/>
                      </a:schemeClr>
                    </a:solidFill>
                  </a:tcPr>
                </a:tc>
                <a:extLst>
                  <a:ext uri="{0D108BD9-81ED-4DB2-BD59-A6C34878D82A}">
                    <a16:rowId xmlns:a16="http://schemas.microsoft.com/office/drawing/2014/main" val="1515198169"/>
                  </a:ext>
                </a:extLst>
              </a:tr>
              <a:tr h="478611">
                <a:tc>
                  <a:txBody>
                    <a:bodyPr/>
                    <a:lstStyle/>
                    <a:p>
                      <a:pPr algn="ctr"/>
                      <a:r>
                        <a:rPr lang="en-US" sz="1600" dirty="0">
                          <a:solidFill>
                            <a:schemeClr val="bg1"/>
                          </a:solidFill>
                        </a:rPr>
                        <a:t>Certificate of deposit (CD)</a:t>
                      </a:r>
                    </a:p>
                  </a:txBody>
                  <a:tcPr anchor="ctr">
                    <a:solidFill>
                      <a:srgbClr val="003D31"/>
                    </a:solidFill>
                  </a:tcPr>
                </a:tc>
                <a:tc>
                  <a:txBody>
                    <a:bodyPr/>
                    <a:lstStyle/>
                    <a:p>
                      <a:pPr algn="ctr"/>
                      <a:r>
                        <a:rPr lang="en-US" sz="2600" b="1" dirty="0">
                          <a:solidFill>
                            <a:schemeClr val="tx1">
                              <a:lumMod val="50000"/>
                              <a:lumOff val="50000"/>
                            </a:schemeClr>
                          </a:solidFill>
                          <a:latin typeface="Wingdings 2" panose="05020102010507070707" pitchFamily="18" charset="2"/>
                        </a:rPr>
                        <a:t>P</a:t>
                      </a:r>
                    </a:p>
                  </a:txBody>
                  <a:tcPr anchor="ctr">
                    <a:solidFill>
                      <a:schemeClr val="bg1">
                        <a:lumMod val="85000"/>
                      </a:schemeClr>
                    </a:solidFill>
                  </a:tcPr>
                </a:tc>
                <a:tc>
                  <a:txBody>
                    <a:bodyPr/>
                    <a:lstStyle/>
                    <a:p>
                      <a:pPr algn="ctr"/>
                      <a:endParaRPr lang="en-US" sz="2600" b="1" dirty="0">
                        <a:solidFill>
                          <a:schemeClr val="tx1">
                            <a:lumMod val="50000"/>
                            <a:lumOff val="50000"/>
                          </a:schemeClr>
                        </a:solidFill>
                        <a:latin typeface="Wingdings 2" panose="05020102010507070707" pitchFamily="18" charset="2"/>
                      </a:endParaRPr>
                    </a:p>
                  </a:txBody>
                  <a:tcPr anchor="ctr">
                    <a:solidFill>
                      <a:schemeClr val="bg1">
                        <a:lumMod val="95000"/>
                      </a:schemeClr>
                    </a:solidFill>
                  </a:tcPr>
                </a:tc>
                <a:tc>
                  <a:txBody>
                    <a:bodyPr/>
                    <a:lstStyle/>
                    <a:p>
                      <a:pPr algn="ctr"/>
                      <a:endParaRPr lang="en-US" sz="2600" b="1" dirty="0">
                        <a:solidFill>
                          <a:schemeClr val="tx1">
                            <a:lumMod val="50000"/>
                            <a:lumOff val="50000"/>
                          </a:schemeClr>
                        </a:solidFill>
                        <a:latin typeface="Wingdings 2" panose="05020102010507070707" pitchFamily="18" charset="2"/>
                      </a:endParaRPr>
                    </a:p>
                  </a:txBody>
                  <a:tcPr anchor="ctr">
                    <a:solidFill>
                      <a:schemeClr val="bg1">
                        <a:lumMod val="85000"/>
                      </a:schemeClr>
                    </a:solidFill>
                  </a:tcPr>
                </a:tc>
                <a:tc>
                  <a:txBody>
                    <a:bodyPr/>
                    <a:lstStyle/>
                    <a:p>
                      <a:pPr algn="ctr"/>
                      <a:endParaRPr lang="en-US" sz="2600" b="1" dirty="0">
                        <a:solidFill>
                          <a:schemeClr val="tx1">
                            <a:lumMod val="50000"/>
                            <a:lumOff val="50000"/>
                          </a:schemeClr>
                        </a:solidFill>
                        <a:latin typeface="Wingdings 2" panose="05020102010507070707" pitchFamily="18" charset="2"/>
                      </a:endParaRPr>
                    </a:p>
                  </a:txBody>
                  <a:tcPr anchor="ctr">
                    <a:solidFill>
                      <a:schemeClr val="bg1">
                        <a:lumMod val="95000"/>
                      </a:schemeClr>
                    </a:solidFill>
                  </a:tcPr>
                </a:tc>
                <a:extLst>
                  <a:ext uri="{0D108BD9-81ED-4DB2-BD59-A6C34878D82A}">
                    <a16:rowId xmlns:a16="http://schemas.microsoft.com/office/drawing/2014/main" val="2372059705"/>
                  </a:ext>
                </a:extLst>
              </a:tr>
              <a:tr h="478611">
                <a:tc>
                  <a:txBody>
                    <a:bodyPr/>
                    <a:lstStyle/>
                    <a:p>
                      <a:pPr algn="ctr"/>
                      <a:r>
                        <a:rPr lang="en-US" sz="1600" dirty="0">
                          <a:solidFill>
                            <a:schemeClr val="bg1"/>
                          </a:solidFill>
                        </a:rPr>
                        <a:t>Money market</a:t>
                      </a:r>
                    </a:p>
                  </a:txBody>
                  <a:tcPr anchor="ctr">
                    <a:solidFill>
                      <a:srgbClr val="003D31"/>
                    </a:solidFill>
                  </a:tcPr>
                </a:tc>
                <a:tc>
                  <a:txBody>
                    <a:bodyPr/>
                    <a:lstStyle/>
                    <a:p>
                      <a:pPr algn="ctr"/>
                      <a:r>
                        <a:rPr lang="en-US" sz="2600" b="1" dirty="0">
                          <a:solidFill>
                            <a:schemeClr val="tx1">
                              <a:lumMod val="50000"/>
                              <a:lumOff val="50000"/>
                            </a:schemeClr>
                          </a:solidFill>
                          <a:latin typeface="Wingdings 2" panose="05020102010507070707" pitchFamily="18" charset="2"/>
                        </a:rPr>
                        <a:t>P</a:t>
                      </a:r>
                    </a:p>
                  </a:txBody>
                  <a:tcPr anchor="ctr">
                    <a:solidFill>
                      <a:schemeClr val="bg1">
                        <a:lumMod val="85000"/>
                      </a:schemeClr>
                    </a:solidFill>
                  </a:tcPr>
                </a:tc>
                <a:tc>
                  <a:txBody>
                    <a:bodyPr/>
                    <a:lstStyle/>
                    <a:p>
                      <a:pPr algn="ctr"/>
                      <a:endParaRPr lang="en-US" sz="2600" b="1" dirty="0">
                        <a:solidFill>
                          <a:schemeClr val="tx1">
                            <a:lumMod val="50000"/>
                            <a:lumOff val="50000"/>
                          </a:schemeClr>
                        </a:solidFill>
                        <a:latin typeface="Wingdings 2" panose="05020102010507070707" pitchFamily="18" charset="2"/>
                      </a:endParaRPr>
                    </a:p>
                  </a:txBody>
                  <a:tcPr anchor="ctr">
                    <a:solidFill>
                      <a:schemeClr val="bg1">
                        <a:lumMod val="95000"/>
                      </a:schemeClr>
                    </a:solidFill>
                  </a:tcPr>
                </a:tc>
                <a:tc>
                  <a:txBody>
                    <a:bodyPr/>
                    <a:lstStyle/>
                    <a:p>
                      <a:pPr algn="ctr"/>
                      <a:endParaRPr lang="en-US" sz="2600" b="1" dirty="0">
                        <a:solidFill>
                          <a:schemeClr val="tx1">
                            <a:lumMod val="50000"/>
                            <a:lumOff val="50000"/>
                          </a:schemeClr>
                        </a:solidFill>
                        <a:latin typeface="Wingdings 2" panose="05020102010507070707" pitchFamily="18" charset="2"/>
                      </a:endParaRPr>
                    </a:p>
                  </a:txBody>
                  <a:tcPr anchor="ctr">
                    <a:solidFill>
                      <a:schemeClr val="bg1">
                        <a:lumMod val="85000"/>
                      </a:schemeClr>
                    </a:solidFill>
                  </a:tcPr>
                </a:tc>
                <a:tc>
                  <a:txBody>
                    <a:bodyPr/>
                    <a:lstStyle/>
                    <a:p>
                      <a:pPr algn="ctr"/>
                      <a:endParaRPr lang="en-US" sz="2600" b="1" dirty="0">
                        <a:solidFill>
                          <a:schemeClr val="tx1">
                            <a:lumMod val="50000"/>
                            <a:lumOff val="50000"/>
                          </a:schemeClr>
                        </a:solidFill>
                        <a:latin typeface="Wingdings 2" panose="05020102010507070707" pitchFamily="18" charset="2"/>
                      </a:endParaRPr>
                    </a:p>
                  </a:txBody>
                  <a:tcPr anchor="ctr">
                    <a:solidFill>
                      <a:schemeClr val="bg1">
                        <a:lumMod val="95000"/>
                      </a:schemeClr>
                    </a:solidFill>
                  </a:tcPr>
                </a:tc>
                <a:extLst>
                  <a:ext uri="{0D108BD9-81ED-4DB2-BD59-A6C34878D82A}">
                    <a16:rowId xmlns:a16="http://schemas.microsoft.com/office/drawing/2014/main" val="2049382439"/>
                  </a:ext>
                </a:extLst>
              </a:tr>
              <a:tr h="478611">
                <a:tc>
                  <a:txBody>
                    <a:bodyPr/>
                    <a:lstStyle/>
                    <a:p>
                      <a:pPr algn="ctr"/>
                      <a:r>
                        <a:rPr lang="en-US" sz="1600" dirty="0">
                          <a:solidFill>
                            <a:schemeClr val="bg1"/>
                          </a:solidFill>
                        </a:rPr>
                        <a:t>Multi-year fixed annuity</a:t>
                      </a:r>
                    </a:p>
                  </a:txBody>
                  <a:tcPr anchor="ctr">
                    <a:solidFill>
                      <a:srgbClr val="003D31"/>
                    </a:solidFill>
                  </a:tcPr>
                </a:tc>
                <a:tc>
                  <a:txBody>
                    <a:bodyPr/>
                    <a:lstStyle/>
                    <a:p>
                      <a:pPr algn="ctr"/>
                      <a:r>
                        <a:rPr lang="en-US" sz="2600" b="1" dirty="0">
                          <a:solidFill>
                            <a:schemeClr val="tx1">
                              <a:lumMod val="50000"/>
                              <a:lumOff val="50000"/>
                            </a:schemeClr>
                          </a:solidFill>
                          <a:latin typeface="Wingdings 2" panose="05020102010507070707" pitchFamily="18" charset="2"/>
                        </a:rPr>
                        <a:t>P</a:t>
                      </a:r>
                    </a:p>
                  </a:txBody>
                  <a:tcPr anchor="ctr">
                    <a:solidFill>
                      <a:schemeClr val="bg1">
                        <a:lumMod val="85000"/>
                      </a:schemeClr>
                    </a:solidFill>
                  </a:tcPr>
                </a:tc>
                <a:tc>
                  <a:txBody>
                    <a:bodyPr/>
                    <a:lstStyle/>
                    <a:p>
                      <a:pPr algn="ctr"/>
                      <a:r>
                        <a:rPr lang="en-US" sz="2600" b="1" dirty="0">
                          <a:solidFill>
                            <a:schemeClr val="tx1">
                              <a:lumMod val="50000"/>
                              <a:lumOff val="50000"/>
                            </a:schemeClr>
                          </a:solidFill>
                          <a:latin typeface="Wingdings 2" panose="05020102010507070707" pitchFamily="18" charset="2"/>
                        </a:rPr>
                        <a:t>P</a:t>
                      </a:r>
                    </a:p>
                  </a:txBody>
                  <a:tcPr anchor="ctr">
                    <a:solidFill>
                      <a:schemeClr val="bg1">
                        <a:lumMod val="95000"/>
                      </a:schemeClr>
                    </a:solidFill>
                  </a:tcPr>
                </a:tc>
                <a:tc>
                  <a:txBody>
                    <a:bodyPr/>
                    <a:lstStyle/>
                    <a:p>
                      <a:pPr algn="ctr"/>
                      <a:r>
                        <a:rPr lang="en-US" sz="2600" b="1" dirty="0">
                          <a:solidFill>
                            <a:schemeClr val="tx1">
                              <a:lumMod val="50000"/>
                              <a:lumOff val="50000"/>
                            </a:schemeClr>
                          </a:solidFill>
                          <a:latin typeface="Wingdings 2" panose="05020102010507070707" pitchFamily="18" charset="2"/>
                        </a:rPr>
                        <a:t>P</a:t>
                      </a:r>
                    </a:p>
                  </a:txBody>
                  <a:tcPr anchor="ctr">
                    <a:solidFill>
                      <a:schemeClr val="bg1">
                        <a:lumMod val="85000"/>
                      </a:schemeClr>
                    </a:solidFill>
                  </a:tcPr>
                </a:tc>
                <a:tc>
                  <a:txBody>
                    <a:bodyPr/>
                    <a:lstStyle/>
                    <a:p>
                      <a:pPr algn="ctr"/>
                      <a:endParaRPr lang="en-US" sz="2600" b="1" dirty="0">
                        <a:solidFill>
                          <a:schemeClr val="tx1">
                            <a:lumMod val="50000"/>
                            <a:lumOff val="50000"/>
                          </a:schemeClr>
                        </a:solidFill>
                        <a:latin typeface="Wingdings 2" panose="05020102010507070707" pitchFamily="18" charset="2"/>
                      </a:endParaRPr>
                    </a:p>
                  </a:txBody>
                  <a:tcPr anchor="ctr">
                    <a:solidFill>
                      <a:schemeClr val="bg1">
                        <a:lumMod val="95000"/>
                      </a:schemeClr>
                    </a:solidFill>
                  </a:tcPr>
                </a:tc>
                <a:extLst>
                  <a:ext uri="{0D108BD9-81ED-4DB2-BD59-A6C34878D82A}">
                    <a16:rowId xmlns:a16="http://schemas.microsoft.com/office/drawing/2014/main" val="771612337"/>
                  </a:ext>
                </a:extLst>
              </a:tr>
              <a:tr h="478611">
                <a:tc>
                  <a:txBody>
                    <a:bodyPr/>
                    <a:lstStyle/>
                    <a:p>
                      <a:pPr algn="ctr"/>
                      <a:r>
                        <a:rPr lang="en-US" sz="1600" dirty="0">
                          <a:solidFill>
                            <a:schemeClr val="bg1"/>
                          </a:solidFill>
                        </a:rPr>
                        <a:t>Variable annuity</a:t>
                      </a:r>
                    </a:p>
                  </a:txBody>
                  <a:tcPr anchor="ctr">
                    <a:solidFill>
                      <a:srgbClr val="003D31"/>
                    </a:solidFill>
                  </a:tcPr>
                </a:tc>
                <a:tc>
                  <a:txBody>
                    <a:bodyPr/>
                    <a:lstStyle/>
                    <a:p>
                      <a:pPr algn="ctr"/>
                      <a:endParaRPr lang="en-US" sz="2600" b="1" dirty="0">
                        <a:solidFill>
                          <a:schemeClr val="tx1">
                            <a:lumMod val="50000"/>
                            <a:lumOff val="50000"/>
                          </a:schemeClr>
                        </a:solidFill>
                        <a:latin typeface="Wingdings 2" panose="05020102010507070707" pitchFamily="18" charset="2"/>
                      </a:endParaRPr>
                    </a:p>
                  </a:txBody>
                  <a:tcPr anchor="ctr">
                    <a:solidFill>
                      <a:schemeClr val="bg1">
                        <a:lumMod val="85000"/>
                      </a:schemeClr>
                    </a:solidFill>
                  </a:tcPr>
                </a:tc>
                <a:tc>
                  <a:txBody>
                    <a:bodyPr/>
                    <a:lstStyle/>
                    <a:p>
                      <a:pPr algn="ctr"/>
                      <a:r>
                        <a:rPr lang="en-US" sz="2600" b="1" dirty="0">
                          <a:solidFill>
                            <a:schemeClr val="tx1">
                              <a:lumMod val="50000"/>
                              <a:lumOff val="50000"/>
                            </a:schemeClr>
                          </a:solidFill>
                          <a:latin typeface="Wingdings 2" panose="05020102010507070707" pitchFamily="18" charset="2"/>
                        </a:rPr>
                        <a:t>P</a:t>
                      </a:r>
                    </a:p>
                  </a:txBody>
                  <a:tcPr anchor="ctr">
                    <a:solidFill>
                      <a:schemeClr val="bg1">
                        <a:lumMod val="95000"/>
                      </a:schemeClr>
                    </a:solidFill>
                  </a:tcPr>
                </a:tc>
                <a:tc>
                  <a:txBody>
                    <a:bodyPr/>
                    <a:lstStyle/>
                    <a:p>
                      <a:pPr algn="ctr"/>
                      <a:r>
                        <a:rPr lang="en-US" sz="2600" b="1" dirty="0">
                          <a:solidFill>
                            <a:schemeClr val="tx1">
                              <a:lumMod val="50000"/>
                              <a:lumOff val="50000"/>
                            </a:schemeClr>
                          </a:solidFill>
                          <a:latin typeface="Wingdings 2" panose="05020102010507070707" pitchFamily="18" charset="2"/>
                        </a:rPr>
                        <a:t>P</a:t>
                      </a:r>
                    </a:p>
                  </a:txBody>
                  <a:tcPr anchor="ctr">
                    <a:solidFill>
                      <a:schemeClr val="bg1">
                        <a:lumMod val="85000"/>
                      </a:schemeClr>
                    </a:solidFill>
                  </a:tcPr>
                </a:tc>
                <a:tc>
                  <a:txBody>
                    <a:bodyPr/>
                    <a:lstStyle/>
                    <a:p>
                      <a:pPr algn="ctr"/>
                      <a:r>
                        <a:rPr lang="en-US" sz="2600" b="1" dirty="0">
                          <a:solidFill>
                            <a:schemeClr val="tx1">
                              <a:lumMod val="50000"/>
                              <a:lumOff val="50000"/>
                            </a:schemeClr>
                          </a:solidFill>
                          <a:latin typeface="Wingdings 2" panose="05020102010507070707" pitchFamily="18" charset="2"/>
                        </a:rPr>
                        <a:t>P</a:t>
                      </a:r>
                    </a:p>
                  </a:txBody>
                  <a:tcPr anchor="ctr">
                    <a:solidFill>
                      <a:schemeClr val="bg1">
                        <a:lumMod val="95000"/>
                      </a:schemeClr>
                    </a:solidFill>
                  </a:tcPr>
                </a:tc>
                <a:extLst>
                  <a:ext uri="{0D108BD9-81ED-4DB2-BD59-A6C34878D82A}">
                    <a16:rowId xmlns:a16="http://schemas.microsoft.com/office/drawing/2014/main" val="2215264957"/>
                  </a:ext>
                </a:extLst>
              </a:tr>
              <a:tr h="478611">
                <a:tc>
                  <a:txBody>
                    <a:bodyPr/>
                    <a:lstStyle/>
                    <a:p>
                      <a:pPr algn="ctr"/>
                      <a:r>
                        <a:rPr lang="en-US" sz="1600" dirty="0">
                          <a:solidFill>
                            <a:schemeClr val="bg1"/>
                          </a:solidFill>
                        </a:rPr>
                        <a:t>Stock mutual fund</a:t>
                      </a:r>
                    </a:p>
                  </a:txBody>
                  <a:tcPr anchor="ctr">
                    <a:solidFill>
                      <a:srgbClr val="003D31"/>
                    </a:solidFill>
                  </a:tcPr>
                </a:tc>
                <a:tc>
                  <a:txBody>
                    <a:bodyPr/>
                    <a:lstStyle/>
                    <a:p>
                      <a:pPr algn="ctr"/>
                      <a:endParaRPr lang="en-US" sz="2600" b="1" dirty="0">
                        <a:solidFill>
                          <a:schemeClr val="tx1">
                            <a:lumMod val="50000"/>
                            <a:lumOff val="50000"/>
                          </a:schemeClr>
                        </a:solidFill>
                        <a:latin typeface="Wingdings 2" panose="05020102010507070707" pitchFamily="18" charset="2"/>
                      </a:endParaRPr>
                    </a:p>
                  </a:txBody>
                  <a:tcPr anchor="ctr">
                    <a:solidFill>
                      <a:schemeClr val="bg1">
                        <a:lumMod val="85000"/>
                      </a:schemeClr>
                    </a:solidFill>
                  </a:tcPr>
                </a:tc>
                <a:tc>
                  <a:txBody>
                    <a:bodyPr/>
                    <a:lstStyle/>
                    <a:p>
                      <a:pPr algn="ctr"/>
                      <a:endParaRPr lang="en-US" sz="2600" b="1" dirty="0">
                        <a:solidFill>
                          <a:schemeClr val="tx1">
                            <a:lumMod val="50000"/>
                            <a:lumOff val="50000"/>
                          </a:schemeClr>
                        </a:solidFill>
                        <a:latin typeface="Wingdings 2" panose="05020102010507070707" pitchFamily="18" charset="2"/>
                      </a:endParaRPr>
                    </a:p>
                  </a:txBody>
                  <a:tcPr anchor="ctr">
                    <a:solidFill>
                      <a:schemeClr val="bg1">
                        <a:lumMod val="95000"/>
                      </a:schemeClr>
                    </a:solidFill>
                  </a:tcPr>
                </a:tc>
                <a:tc>
                  <a:txBody>
                    <a:bodyPr/>
                    <a:lstStyle/>
                    <a:p>
                      <a:pPr algn="ctr"/>
                      <a:endParaRPr lang="en-US" sz="2600" b="1" dirty="0">
                        <a:solidFill>
                          <a:schemeClr val="tx1">
                            <a:lumMod val="50000"/>
                            <a:lumOff val="50000"/>
                          </a:schemeClr>
                        </a:solidFill>
                        <a:latin typeface="Wingdings 2" panose="05020102010507070707" pitchFamily="18" charset="2"/>
                      </a:endParaRPr>
                    </a:p>
                  </a:txBody>
                  <a:tcPr anchor="ctr">
                    <a:solidFill>
                      <a:schemeClr val="bg1">
                        <a:lumMod val="85000"/>
                      </a:schemeClr>
                    </a:solidFill>
                  </a:tcPr>
                </a:tc>
                <a:tc>
                  <a:txBody>
                    <a:bodyPr/>
                    <a:lstStyle/>
                    <a:p>
                      <a:pPr algn="ctr"/>
                      <a:r>
                        <a:rPr lang="en-US" sz="2600" b="1" dirty="0">
                          <a:solidFill>
                            <a:schemeClr val="tx1">
                              <a:lumMod val="50000"/>
                              <a:lumOff val="50000"/>
                            </a:schemeClr>
                          </a:solidFill>
                          <a:latin typeface="Wingdings 2" panose="05020102010507070707" pitchFamily="18" charset="2"/>
                        </a:rPr>
                        <a:t>P</a:t>
                      </a:r>
                    </a:p>
                  </a:txBody>
                  <a:tcPr anchor="ctr">
                    <a:solidFill>
                      <a:schemeClr val="bg1">
                        <a:lumMod val="95000"/>
                      </a:schemeClr>
                    </a:solidFill>
                  </a:tcPr>
                </a:tc>
                <a:extLst>
                  <a:ext uri="{0D108BD9-81ED-4DB2-BD59-A6C34878D82A}">
                    <a16:rowId xmlns:a16="http://schemas.microsoft.com/office/drawing/2014/main" val="4265735348"/>
                  </a:ext>
                </a:extLst>
              </a:tr>
              <a:tr h="478611">
                <a:tc>
                  <a:txBody>
                    <a:bodyPr/>
                    <a:lstStyle/>
                    <a:p>
                      <a:pPr algn="ctr"/>
                      <a:r>
                        <a:rPr lang="en-US" sz="1600" dirty="0">
                          <a:solidFill>
                            <a:schemeClr val="bg1"/>
                          </a:solidFill>
                        </a:rPr>
                        <a:t>Fixed index annuity</a:t>
                      </a:r>
                    </a:p>
                  </a:txBody>
                  <a:tcPr anchor="ctr">
                    <a:solidFill>
                      <a:srgbClr val="003D31"/>
                    </a:solidFill>
                  </a:tcPr>
                </a:tc>
                <a:tc>
                  <a:txBody>
                    <a:bodyPr/>
                    <a:lstStyle/>
                    <a:p>
                      <a:pPr algn="ctr"/>
                      <a:r>
                        <a:rPr lang="en-US" sz="2600" b="1" dirty="0">
                          <a:solidFill>
                            <a:schemeClr val="bg1"/>
                          </a:solidFill>
                          <a:latin typeface="Wingdings 2" panose="05020102010507070707" pitchFamily="18" charset="2"/>
                        </a:rPr>
                        <a:t>P</a:t>
                      </a:r>
                    </a:p>
                  </a:txBody>
                  <a:tcPr anchor="ctr">
                    <a:solidFill>
                      <a:srgbClr val="19A683">
                        <a:alpha val="75000"/>
                      </a:srgbClr>
                    </a:solidFill>
                  </a:tcPr>
                </a:tc>
                <a:tc>
                  <a:txBody>
                    <a:bodyPr/>
                    <a:lstStyle/>
                    <a:p>
                      <a:pPr algn="ctr"/>
                      <a:r>
                        <a:rPr lang="en-US" sz="2600" b="1" dirty="0">
                          <a:solidFill>
                            <a:schemeClr val="bg1"/>
                          </a:solidFill>
                          <a:latin typeface="Wingdings 2" panose="05020102010507070707" pitchFamily="18" charset="2"/>
                        </a:rPr>
                        <a:t>P</a:t>
                      </a:r>
                    </a:p>
                  </a:txBody>
                  <a:tcPr anchor="ctr">
                    <a:solidFill>
                      <a:srgbClr val="19A683"/>
                    </a:solidFill>
                  </a:tcPr>
                </a:tc>
                <a:tc>
                  <a:txBody>
                    <a:bodyPr/>
                    <a:lstStyle/>
                    <a:p>
                      <a:pPr algn="ctr"/>
                      <a:r>
                        <a:rPr lang="en-US" sz="2600" b="1" dirty="0">
                          <a:solidFill>
                            <a:schemeClr val="bg1"/>
                          </a:solidFill>
                          <a:latin typeface="Wingdings 2" panose="05020102010507070707" pitchFamily="18" charset="2"/>
                        </a:rPr>
                        <a:t>P</a:t>
                      </a:r>
                    </a:p>
                  </a:txBody>
                  <a:tcPr anchor="ctr">
                    <a:solidFill>
                      <a:srgbClr val="19A683">
                        <a:alpha val="75000"/>
                      </a:srgbClr>
                    </a:solidFill>
                  </a:tcPr>
                </a:tc>
                <a:tc>
                  <a:txBody>
                    <a:bodyPr/>
                    <a:lstStyle/>
                    <a:p>
                      <a:pPr algn="ctr"/>
                      <a:r>
                        <a:rPr lang="en-US" sz="2600" b="1" dirty="0">
                          <a:solidFill>
                            <a:schemeClr val="bg1"/>
                          </a:solidFill>
                          <a:latin typeface="Wingdings 2" panose="05020102010507070707" pitchFamily="18" charset="2"/>
                        </a:rPr>
                        <a:t>P</a:t>
                      </a:r>
                    </a:p>
                  </a:txBody>
                  <a:tcPr anchor="ctr">
                    <a:solidFill>
                      <a:srgbClr val="19A683"/>
                    </a:solidFill>
                  </a:tcPr>
                </a:tc>
                <a:extLst>
                  <a:ext uri="{0D108BD9-81ED-4DB2-BD59-A6C34878D82A}">
                    <a16:rowId xmlns:a16="http://schemas.microsoft.com/office/drawing/2014/main" val="1392721734"/>
                  </a:ext>
                </a:extLst>
              </a:tr>
            </a:tbl>
          </a:graphicData>
        </a:graphic>
      </p:graphicFrame>
      <p:sp>
        <p:nvSpPr>
          <p:cNvPr id="8" name="TextBox 7">
            <a:extLst>
              <a:ext uri="{FF2B5EF4-FFF2-40B4-BE49-F238E27FC236}">
                <a16:creationId xmlns:a16="http://schemas.microsoft.com/office/drawing/2014/main" id="{6CE0666A-5367-E018-D9FF-0F7894F04BD5}"/>
              </a:ext>
            </a:extLst>
          </p:cNvPr>
          <p:cNvSpPr txBox="1"/>
          <p:nvPr/>
        </p:nvSpPr>
        <p:spPr>
          <a:xfrm>
            <a:off x="-16207" y="2233845"/>
            <a:ext cx="4693715" cy="938719"/>
          </a:xfrm>
          <a:prstGeom prst="rect">
            <a:avLst/>
          </a:prstGeom>
          <a:noFill/>
        </p:spPr>
        <p:txBody>
          <a:bodyPr wrap="square">
            <a:spAutoFit/>
          </a:bodyPr>
          <a:lstStyle/>
          <a:p>
            <a:pPr algn="l"/>
            <a:r>
              <a:rPr lang="en-US" sz="1100" b="0" i="0" u="none" strike="noStrike" baseline="0" dirty="0">
                <a:solidFill>
                  <a:srgbClr val="4D4D4F"/>
                </a:solidFill>
              </a:rPr>
              <a:t>“Income or lifetime income” refers to guaranteed payment of lifetime payment amounts (“LPAs”). It does not refer to interest credited to the contract. Consult with your own tax advisor regarding tax </a:t>
            </a:r>
            <a:br>
              <a:rPr lang="en-US" sz="1100" b="0" i="0" u="none" strike="noStrike" baseline="0" dirty="0">
                <a:solidFill>
                  <a:srgbClr val="4D4D4F"/>
                </a:solidFill>
              </a:rPr>
            </a:br>
            <a:r>
              <a:rPr lang="en-US" sz="1100" b="0" i="0" u="none" strike="noStrike" baseline="0" dirty="0">
                <a:solidFill>
                  <a:srgbClr val="4D4D4F"/>
                </a:solidFill>
              </a:rPr>
              <a:t>treatment of LPAs, which will vary according </a:t>
            </a:r>
            <a:br>
              <a:rPr lang="en-US" sz="1100" b="0" i="0" u="none" strike="noStrike" baseline="0" dirty="0">
                <a:solidFill>
                  <a:srgbClr val="4D4D4F"/>
                </a:solidFill>
              </a:rPr>
            </a:br>
            <a:r>
              <a:rPr lang="en-US" sz="1100" b="0" i="0" u="none" strike="noStrike" baseline="0" dirty="0">
                <a:solidFill>
                  <a:srgbClr val="4D4D4F"/>
                </a:solidFill>
              </a:rPr>
              <a:t>to individual circumstances.</a:t>
            </a:r>
            <a:endParaRPr lang="en-US" sz="1100" dirty="0"/>
          </a:p>
        </p:txBody>
      </p:sp>
      <p:sp>
        <p:nvSpPr>
          <p:cNvPr id="11" name="TextBox 10">
            <a:extLst>
              <a:ext uri="{FF2B5EF4-FFF2-40B4-BE49-F238E27FC236}">
                <a16:creationId xmlns:a16="http://schemas.microsoft.com/office/drawing/2014/main" id="{5663FDDC-D7AC-7487-5BE4-FBF090A8C7A5}"/>
              </a:ext>
            </a:extLst>
          </p:cNvPr>
          <p:cNvSpPr txBox="1"/>
          <p:nvPr/>
        </p:nvSpPr>
        <p:spPr>
          <a:xfrm>
            <a:off x="11237344" y="6631559"/>
            <a:ext cx="954655" cy="261610"/>
          </a:xfrm>
          <a:prstGeom prst="rect">
            <a:avLst/>
          </a:prstGeom>
          <a:noFill/>
        </p:spPr>
        <p:txBody>
          <a:bodyPr wrap="square" rtlCol="0">
            <a:spAutoFit/>
          </a:bodyPr>
          <a:lstStyle/>
          <a:p>
            <a:pPr algn="r"/>
            <a:r>
              <a:rPr lang="en-US" sz="1100" dirty="0"/>
              <a:t>Page </a:t>
            </a:r>
            <a:fld id="{FD48BF8F-76A6-420A-88C6-BFFE158AB4BD}" type="slidenum">
              <a:rPr lang="en-US" sz="1100" smtClean="0"/>
              <a:t>13</a:t>
            </a:fld>
            <a:r>
              <a:rPr lang="en-US" sz="1100" dirty="0"/>
              <a:t> of 17</a:t>
            </a:r>
            <a:endParaRPr lang="en-US" sz="1100" kern="1200" dirty="0">
              <a:effectLst/>
              <a:latin typeface="+mn-lt"/>
              <a:ea typeface="+mn-ea"/>
              <a:cs typeface="+mn-cs"/>
            </a:endParaRPr>
          </a:p>
        </p:txBody>
      </p:sp>
    </p:spTree>
    <p:extLst>
      <p:ext uri="{BB962C8B-B14F-4D97-AF65-F5344CB8AC3E}">
        <p14:creationId xmlns:p14="http://schemas.microsoft.com/office/powerpoint/2010/main" val="3255438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E93A91C6-66F2-7559-580A-B0413D18D33B}"/>
              </a:ext>
            </a:extLst>
          </p:cNvPr>
          <p:cNvGrpSpPr/>
          <p:nvPr/>
        </p:nvGrpSpPr>
        <p:grpSpPr>
          <a:xfrm>
            <a:off x="3792516" y="-1230048"/>
            <a:ext cx="4157206" cy="3575197"/>
            <a:chOff x="-98404" y="-1295066"/>
            <a:chExt cx="4774540" cy="4185597"/>
          </a:xfrm>
        </p:grpSpPr>
        <p:pic>
          <p:nvPicPr>
            <p:cNvPr id="3" name="Picture 2">
              <a:extLst>
                <a:ext uri="{FF2B5EF4-FFF2-40B4-BE49-F238E27FC236}">
                  <a16:creationId xmlns:a16="http://schemas.microsoft.com/office/drawing/2014/main" id="{78B3DF3F-EFCE-A33A-16E0-D22B2535673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8404" y="-1295066"/>
              <a:ext cx="4774540" cy="4185597"/>
            </a:xfrm>
            <a:prstGeom prst="rect">
              <a:avLst/>
            </a:prstGeom>
          </p:spPr>
        </p:pic>
        <p:sp>
          <p:nvSpPr>
            <p:cNvPr id="4" name="TextBox 3">
              <a:extLst>
                <a:ext uri="{FF2B5EF4-FFF2-40B4-BE49-F238E27FC236}">
                  <a16:creationId xmlns:a16="http://schemas.microsoft.com/office/drawing/2014/main" id="{3A57AB81-7BE1-9284-5655-A25AD192215E}"/>
                </a:ext>
              </a:extLst>
            </p:cNvPr>
            <p:cNvSpPr txBox="1"/>
            <p:nvPr/>
          </p:nvSpPr>
          <p:spPr>
            <a:xfrm>
              <a:off x="46856" y="1026793"/>
              <a:ext cx="4484020" cy="684615"/>
            </a:xfrm>
            <a:prstGeom prst="rect">
              <a:avLst/>
            </a:prstGeom>
            <a:noFill/>
          </p:spPr>
          <p:txBody>
            <a:bodyPr wrap="square" rtlCol="0">
              <a:spAutoFit/>
            </a:bodyPr>
            <a:lstStyle/>
            <a:p>
              <a:pPr algn="ctr"/>
              <a:r>
                <a:rPr lang="en-US" sz="3200" b="1" dirty="0">
                  <a:solidFill>
                    <a:srgbClr val="00604B"/>
                  </a:solidFill>
                </a:rPr>
                <a:t>North American</a:t>
              </a:r>
            </a:p>
          </p:txBody>
        </p:sp>
        <p:sp>
          <p:nvSpPr>
            <p:cNvPr id="6" name="TextBox 5">
              <a:extLst>
                <a:ext uri="{FF2B5EF4-FFF2-40B4-BE49-F238E27FC236}">
                  <a16:creationId xmlns:a16="http://schemas.microsoft.com/office/drawing/2014/main" id="{B4C82F5D-8DD1-7BF8-E006-ED2629417022}"/>
                </a:ext>
              </a:extLst>
            </p:cNvPr>
            <p:cNvSpPr txBox="1"/>
            <p:nvPr/>
          </p:nvSpPr>
          <p:spPr>
            <a:xfrm>
              <a:off x="448342" y="1494783"/>
              <a:ext cx="3681045" cy="684615"/>
            </a:xfrm>
            <a:prstGeom prst="rect">
              <a:avLst/>
            </a:prstGeom>
            <a:noFill/>
          </p:spPr>
          <p:txBody>
            <a:bodyPr wrap="square">
              <a:spAutoFit/>
            </a:bodyPr>
            <a:lstStyle/>
            <a:p>
              <a:pPr algn="ctr"/>
              <a:r>
                <a:rPr lang="en-US" sz="3200" b="1" dirty="0">
                  <a:solidFill>
                    <a:srgbClr val="19A683"/>
                  </a:solidFill>
                </a:rPr>
                <a:t>at a glance</a:t>
              </a:r>
              <a:endParaRPr lang="en-US" sz="3200" dirty="0">
                <a:solidFill>
                  <a:srgbClr val="19A683"/>
                </a:solidFill>
              </a:endParaRPr>
            </a:p>
          </p:txBody>
        </p:sp>
      </p:grpSp>
      <p:sp>
        <p:nvSpPr>
          <p:cNvPr id="5" name="TextBox 4">
            <a:extLst>
              <a:ext uri="{FF2B5EF4-FFF2-40B4-BE49-F238E27FC236}">
                <a16:creationId xmlns:a16="http://schemas.microsoft.com/office/drawing/2014/main" id="{83E9E73B-E894-D905-ADC3-ADC9A5186BED}"/>
              </a:ext>
            </a:extLst>
          </p:cNvPr>
          <p:cNvSpPr txBox="1"/>
          <p:nvPr/>
        </p:nvSpPr>
        <p:spPr>
          <a:xfrm rot="5400000">
            <a:off x="-1411463" y="860733"/>
            <a:ext cx="6131807" cy="5555367"/>
          </a:xfrm>
          <a:prstGeom prst="rect">
            <a:avLst/>
          </a:prstGeom>
          <a:noFill/>
        </p:spPr>
        <p:txBody>
          <a:bodyPr wrap="none" rtlCol="0">
            <a:spAutoFit/>
          </a:bodyPr>
          <a:lstStyle/>
          <a:p>
            <a:r>
              <a:rPr lang="en-US" sz="35500" b="1" dirty="0">
                <a:solidFill>
                  <a:srgbClr val="19A683"/>
                </a:solidFill>
                <a:latin typeface="Arial" panose="020B0604020202020204" pitchFamily="34" charset="0"/>
                <a:cs typeface="Arial" panose="020B0604020202020204" pitchFamily="34" charset="0"/>
              </a:rPr>
              <a:t>A+</a:t>
            </a:r>
          </a:p>
        </p:txBody>
      </p:sp>
      <p:sp>
        <p:nvSpPr>
          <p:cNvPr id="11" name="TextBox 10">
            <a:extLst>
              <a:ext uri="{FF2B5EF4-FFF2-40B4-BE49-F238E27FC236}">
                <a16:creationId xmlns:a16="http://schemas.microsoft.com/office/drawing/2014/main" id="{6DE71EC8-AF60-FCEE-2D30-B8742B5F8498}"/>
              </a:ext>
            </a:extLst>
          </p:cNvPr>
          <p:cNvSpPr txBox="1"/>
          <p:nvPr/>
        </p:nvSpPr>
        <p:spPr>
          <a:xfrm>
            <a:off x="3309731" y="2018306"/>
            <a:ext cx="7927613" cy="3385542"/>
          </a:xfrm>
          <a:prstGeom prst="rect">
            <a:avLst/>
          </a:prstGeom>
          <a:noFill/>
        </p:spPr>
        <p:txBody>
          <a:bodyPr wrap="square">
            <a:spAutoFit/>
          </a:bodyPr>
          <a:lstStyle/>
          <a:p>
            <a:pPr algn="l">
              <a:spcBef>
                <a:spcPts val="600"/>
              </a:spcBef>
            </a:pPr>
            <a:r>
              <a:rPr lang="en-US" sz="1800" b="0" i="0" u="none" strike="noStrike" baseline="0" dirty="0"/>
              <a:t>Our roots go back more than 138 years with the 1886 founding of North American </a:t>
            </a:r>
            <a:br>
              <a:rPr lang="en-US" sz="1800" b="0" i="0" u="none" strike="noStrike" baseline="0" dirty="0"/>
            </a:br>
            <a:r>
              <a:rPr lang="en-US" sz="1800" b="0" i="0" u="none" strike="noStrike" baseline="0" dirty="0"/>
              <a:t>Accident Association.</a:t>
            </a:r>
          </a:p>
          <a:p>
            <a:pPr algn="l">
              <a:spcBef>
                <a:spcPts val="600"/>
              </a:spcBef>
            </a:pPr>
            <a:r>
              <a:rPr lang="en-US" sz="1800" b="0" i="0" u="none" strike="noStrike" baseline="0" dirty="0"/>
              <a:t>For the last 30+ years, North American has consistently earned high ratings based on our financial strength, operating performance and ability to meet obligations to our policyholders and contract holders.</a:t>
            </a:r>
            <a:endParaRPr lang="en-US" sz="1600" b="0" i="0" u="none" strike="noStrike" baseline="0" dirty="0">
              <a:latin typeface="Agenda-Light"/>
            </a:endParaRPr>
          </a:p>
          <a:p>
            <a:pPr algn="l">
              <a:spcBef>
                <a:spcPts val="600"/>
              </a:spcBef>
            </a:pPr>
            <a:r>
              <a:rPr lang="en-US" sz="2800" b="1" dirty="0">
                <a:solidFill>
                  <a:srgbClr val="00604B"/>
                </a:solidFill>
              </a:rPr>
              <a:t>“A+” </a:t>
            </a:r>
            <a:r>
              <a:rPr lang="en-US" sz="2400" dirty="0"/>
              <a:t>(Superior) A.M. </a:t>
            </a:r>
            <a:r>
              <a:rPr lang="en-US" sz="2400" dirty="0" err="1"/>
              <a:t>Best</a:t>
            </a:r>
            <a:r>
              <a:rPr lang="en-US" sz="2000" baseline="30000" dirty="0" err="1"/>
              <a:t>A,B</a:t>
            </a:r>
            <a:r>
              <a:rPr lang="en-US" sz="2000" baseline="30000" dirty="0"/>
              <a:t> </a:t>
            </a:r>
            <a:r>
              <a:rPr lang="en-US" sz="2000" dirty="0"/>
              <a:t>- </a:t>
            </a:r>
            <a:r>
              <a:rPr lang="en-US" sz="1400" dirty="0"/>
              <a:t>(Second category out of 15)</a:t>
            </a:r>
          </a:p>
          <a:p>
            <a:pPr>
              <a:spcBef>
                <a:spcPts val="600"/>
              </a:spcBef>
            </a:pPr>
            <a:r>
              <a:rPr lang="en-US" sz="2800" b="1" dirty="0">
                <a:solidFill>
                  <a:srgbClr val="00604B"/>
                </a:solidFill>
              </a:rPr>
              <a:t>“A+” </a:t>
            </a:r>
            <a:r>
              <a:rPr lang="en-US" sz="2400" dirty="0"/>
              <a:t>(Strong) S&amp;P Global </a:t>
            </a:r>
            <a:r>
              <a:rPr lang="en-US" sz="2400" dirty="0" err="1"/>
              <a:t>Ratings</a:t>
            </a:r>
            <a:r>
              <a:rPr lang="en-US" sz="2000" baseline="30000" dirty="0" err="1"/>
              <a:t>B,C</a:t>
            </a:r>
            <a:r>
              <a:rPr lang="en-US" sz="2000" baseline="30000" dirty="0"/>
              <a:t> </a:t>
            </a:r>
            <a:r>
              <a:rPr lang="en-US" sz="2000" dirty="0"/>
              <a:t>- </a:t>
            </a:r>
            <a:r>
              <a:rPr lang="en-US" sz="1400" dirty="0"/>
              <a:t>(Fifth category out of 22)</a:t>
            </a:r>
          </a:p>
          <a:p>
            <a:pPr>
              <a:spcBef>
                <a:spcPts val="600"/>
              </a:spcBef>
            </a:pPr>
            <a:r>
              <a:rPr lang="en-US" sz="2800" b="1" dirty="0">
                <a:solidFill>
                  <a:srgbClr val="00604B"/>
                </a:solidFill>
              </a:rPr>
              <a:t>“A+” </a:t>
            </a:r>
            <a:r>
              <a:rPr lang="en-US" sz="2400" dirty="0"/>
              <a:t>(Stable) Fitch </a:t>
            </a:r>
            <a:r>
              <a:rPr lang="en-US" sz="2400" dirty="0" err="1"/>
              <a:t>Ratings</a:t>
            </a:r>
            <a:r>
              <a:rPr lang="en-US" sz="2000" baseline="30000" dirty="0" err="1"/>
              <a:t>D</a:t>
            </a:r>
            <a:r>
              <a:rPr lang="en-US" sz="2000" dirty="0"/>
              <a:t>-  </a:t>
            </a:r>
            <a:r>
              <a:rPr lang="en-US" sz="1400" dirty="0"/>
              <a:t>(Fifth category out of 19)</a:t>
            </a:r>
          </a:p>
          <a:p>
            <a:endParaRPr lang="en-US" sz="2000" dirty="0">
              <a:solidFill>
                <a:srgbClr val="003D69"/>
              </a:solidFill>
            </a:endParaRPr>
          </a:p>
        </p:txBody>
      </p:sp>
      <p:sp>
        <p:nvSpPr>
          <p:cNvPr id="12" name="TextBox 11">
            <a:extLst>
              <a:ext uri="{FF2B5EF4-FFF2-40B4-BE49-F238E27FC236}">
                <a16:creationId xmlns:a16="http://schemas.microsoft.com/office/drawing/2014/main" id="{82112FE1-E709-4CA8-9E11-90FAC2535B54}"/>
              </a:ext>
            </a:extLst>
          </p:cNvPr>
          <p:cNvSpPr txBox="1"/>
          <p:nvPr/>
        </p:nvSpPr>
        <p:spPr>
          <a:xfrm>
            <a:off x="2692679" y="5103307"/>
            <a:ext cx="9499321" cy="1615827"/>
          </a:xfrm>
          <a:prstGeom prst="rect">
            <a:avLst/>
          </a:prstGeom>
          <a:noFill/>
        </p:spPr>
        <p:txBody>
          <a:bodyPr wrap="square">
            <a:spAutoFit/>
          </a:bodyPr>
          <a:lstStyle/>
          <a:p>
            <a:pPr algn="l"/>
            <a:r>
              <a:rPr lang="en-US" sz="1100" b="0" i="0" u="none" strike="noStrike" baseline="0" dirty="0"/>
              <a:t>A.M. Best is a large, third-party independent reporting and rating company that rates an insurance company on the basis of the company’s financial strength, operating performance, and ability to meet its obligations to policyholders. S&amp;P Global Ratings is an independent, third-party rating firm that rates on the basis of financial strength. Ratings shown reflect the opinions of the rating agencies and are not implied warranties of the company’s ability to meet its financial obligations. The ratings apply to North American’s financial strength and claims-paying ability. </a:t>
            </a:r>
            <a:r>
              <a:rPr lang="en-US" sz="1100" b="1" i="0" u="none" strike="noStrike" baseline="0" dirty="0"/>
              <a:t>A) </a:t>
            </a:r>
            <a:r>
              <a:rPr lang="en-US" sz="1100" b="0" i="0" u="none" strike="noStrike" baseline="0" dirty="0"/>
              <a:t>A.M. Best rating affirmed on </a:t>
            </a:r>
            <a:r>
              <a:rPr lang="en-US" sz="1100" b="1" i="0" u="none" strike="noStrike" baseline="0" dirty="0"/>
              <a:t>September 6, 2026</a:t>
            </a:r>
            <a:r>
              <a:rPr lang="en-US" sz="1100" b="0" i="0" u="none" strike="noStrike" baseline="0" dirty="0"/>
              <a:t>. For the latest rating, access ambest.com. </a:t>
            </a:r>
            <a:r>
              <a:rPr lang="en-US" sz="1100" b="1" i="0" u="none" strike="noStrike" baseline="0" dirty="0"/>
              <a:t>B) </a:t>
            </a:r>
            <a:r>
              <a:rPr lang="en-US" sz="1100" b="0" i="0" u="none" strike="noStrike" baseline="0" dirty="0"/>
              <a:t>Awarded to North American as part of Sammons® Financial Group Inc., which consists of Midland National® Life Insurance Company and North American Company for Life and Health Insurance®. </a:t>
            </a:r>
            <a:r>
              <a:rPr lang="en-US" sz="1100" b="1" i="0" u="none" strike="noStrike" baseline="0" dirty="0"/>
              <a:t>C) </a:t>
            </a:r>
            <a:r>
              <a:rPr lang="en-US" sz="1100" b="0" i="0" u="none" strike="noStrike" baseline="0" dirty="0"/>
              <a:t>S&amp;P Global rating assigned </a:t>
            </a:r>
            <a:r>
              <a:rPr lang="en-US" sz="1100" b="1" i="0" u="none" strike="noStrike" baseline="0" dirty="0"/>
              <a:t>Feb. 26, 2009 </a:t>
            </a:r>
            <a:r>
              <a:rPr lang="en-US" sz="1100" b="0" i="0" u="none" strike="noStrike" baseline="0" dirty="0"/>
              <a:t>and affirmed on </a:t>
            </a:r>
            <a:r>
              <a:rPr lang="en-US" sz="1100" b="1" dirty="0"/>
              <a:t>June 10, 2026</a:t>
            </a:r>
            <a:r>
              <a:rPr lang="en-US" sz="1100" b="0" i="0" u="none" strike="noStrike" baseline="0" dirty="0"/>
              <a:t>. </a:t>
            </a:r>
            <a:r>
              <a:rPr lang="en-US" sz="1100" b="1" i="0" u="none" strike="noStrike" baseline="0" dirty="0"/>
              <a:t>D) </a:t>
            </a:r>
            <a:r>
              <a:rPr lang="en-US" sz="1100" b="0" i="0" u="none" strike="noStrike" baseline="0" dirty="0"/>
              <a:t>Fitch Ratings, a global leader in financial information services and credit ratings, on </a:t>
            </a:r>
            <a:r>
              <a:rPr lang="en-US" sz="1100" b="1" i="0" u="none" strike="noStrike" baseline="0" dirty="0"/>
              <a:t>June </a:t>
            </a:r>
            <a:r>
              <a:rPr lang="en-US" sz="1100" b="1" dirty="0"/>
              <a:t>10, 2026</a:t>
            </a:r>
            <a:r>
              <a:rPr lang="en-US" sz="1100" b="0" i="0" u="none" strike="noStrike" baseline="0" dirty="0"/>
              <a:t>, assigned an Insurer Financial Strength rating of A+ Stable for North American. This rating is the fifth highest of 19 possible rating categories. The rating reflects the organization’s strong business profile, low financial leverage, very strong statutory capitalization and strong operating profitability supported by strong investment performance. For more information access fitchratings.com.</a:t>
            </a:r>
            <a:endParaRPr lang="en-US" sz="800" dirty="0"/>
          </a:p>
        </p:txBody>
      </p:sp>
      <p:sp>
        <p:nvSpPr>
          <p:cNvPr id="15" name="TextBox 14">
            <a:extLst>
              <a:ext uri="{FF2B5EF4-FFF2-40B4-BE49-F238E27FC236}">
                <a16:creationId xmlns:a16="http://schemas.microsoft.com/office/drawing/2014/main" id="{4719381F-E20B-F1CB-71E4-E9533C07DF95}"/>
              </a:ext>
            </a:extLst>
          </p:cNvPr>
          <p:cNvSpPr txBox="1"/>
          <p:nvPr/>
        </p:nvSpPr>
        <p:spPr>
          <a:xfrm>
            <a:off x="11237344" y="6631559"/>
            <a:ext cx="954655" cy="261610"/>
          </a:xfrm>
          <a:prstGeom prst="rect">
            <a:avLst/>
          </a:prstGeom>
          <a:noFill/>
        </p:spPr>
        <p:txBody>
          <a:bodyPr wrap="square" rtlCol="0">
            <a:spAutoFit/>
          </a:bodyPr>
          <a:lstStyle/>
          <a:p>
            <a:pPr algn="r"/>
            <a:r>
              <a:rPr lang="en-US" sz="1100" dirty="0"/>
              <a:t>Page </a:t>
            </a:r>
            <a:fld id="{FD48BF8F-76A6-420A-88C6-BFFE158AB4BD}" type="slidenum">
              <a:rPr lang="en-US" sz="1100" smtClean="0"/>
              <a:t>14</a:t>
            </a:fld>
            <a:r>
              <a:rPr lang="en-US" sz="1100" dirty="0"/>
              <a:t> of 17</a:t>
            </a:r>
            <a:endParaRPr lang="en-US" sz="1100" kern="1200" dirty="0">
              <a:effectLst/>
              <a:latin typeface="+mn-lt"/>
              <a:ea typeface="+mn-ea"/>
              <a:cs typeface="+mn-cs"/>
            </a:endParaRPr>
          </a:p>
        </p:txBody>
      </p:sp>
    </p:spTree>
    <p:extLst>
      <p:ext uri="{BB962C8B-B14F-4D97-AF65-F5344CB8AC3E}">
        <p14:creationId xmlns:p14="http://schemas.microsoft.com/office/powerpoint/2010/main" val="275444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54DF51B-92E1-F556-4BAF-A05E9B185E9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0" t="34660" r="280" b="17270"/>
          <a:stretch/>
        </p:blipFill>
        <p:spPr>
          <a:xfrm>
            <a:off x="4560741" y="221728"/>
            <a:ext cx="7360061" cy="2359562"/>
          </a:xfrm>
          <a:prstGeom prst="rect">
            <a:avLst/>
          </a:prstGeom>
        </p:spPr>
      </p:pic>
      <p:sp>
        <p:nvSpPr>
          <p:cNvPr id="10" name="Rectangle 9">
            <a:extLst>
              <a:ext uri="{FF2B5EF4-FFF2-40B4-BE49-F238E27FC236}">
                <a16:creationId xmlns:a16="http://schemas.microsoft.com/office/drawing/2014/main" id="{A1896A51-22B1-572A-21AF-CECE959AC614}"/>
              </a:ext>
            </a:extLst>
          </p:cNvPr>
          <p:cNvSpPr/>
          <p:nvPr/>
        </p:nvSpPr>
        <p:spPr>
          <a:xfrm>
            <a:off x="0" y="218965"/>
            <a:ext cx="11920802" cy="2365088"/>
          </a:xfrm>
          <a:prstGeom prst="rect">
            <a:avLst/>
          </a:prstGeom>
          <a:gradFill>
            <a:gsLst>
              <a:gs pos="44000">
                <a:schemeClr val="bg1"/>
              </a:gs>
              <a:gs pos="56000">
                <a:schemeClr val="bg1">
                  <a:alpha val="25000"/>
                </a:schemeClr>
              </a:gs>
              <a:gs pos="72000">
                <a:schemeClr val="bg1">
                  <a:alpha val="0"/>
                </a:schemeClr>
              </a:gs>
            </a:gsLst>
            <a:lin ang="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E93A91C6-66F2-7559-580A-B0413D18D33B}"/>
              </a:ext>
            </a:extLst>
          </p:cNvPr>
          <p:cNvGrpSpPr/>
          <p:nvPr/>
        </p:nvGrpSpPr>
        <p:grpSpPr>
          <a:xfrm>
            <a:off x="310053" y="-1042702"/>
            <a:ext cx="4157206" cy="3575197"/>
            <a:chOff x="-98404" y="-1295066"/>
            <a:chExt cx="4774540" cy="4185597"/>
          </a:xfrm>
        </p:grpSpPr>
        <p:pic>
          <p:nvPicPr>
            <p:cNvPr id="3" name="Picture 2">
              <a:extLst>
                <a:ext uri="{FF2B5EF4-FFF2-40B4-BE49-F238E27FC236}">
                  <a16:creationId xmlns:a16="http://schemas.microsoft.com/office/drawing/2014/main" id="{78B3DF3F-EFCE-A33A-16E0-D22B2535673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8404" y="-1295066"/>
              <a:ext cx="4774540" cy="4185597"/>
            </a:xfrm>
            <a:prstGeom prst="rect">
              <a:avLst/>
            </a:prstGeom>
          </p:spPr>
        </p:pic>
        <p:sp>
          <p:nvSpPr>
            <p:cNvPr id="4" name="TextBox 3">
              <a:extLst>
                <a:ext uri="{FF2B5EF4-FFF2-40B4-BE49-F238E27FC236}">
                  <a16:creationId xmlns:a16="http://schemas.microsoft.com/office/drawing/2014/main" id="{3A57AB81-7BE1-9284-5655-A25AD192215E}"/>
                </a:ext>
              </a:extLst>
            </p:cNvPr>
            <p:cNvSpPr txBox="1"/>
            <p:nvPr/>
          </p:nvSpPr>
          <p:spPr>
            <a:xfrm>
              <a:off x="46856" y="1026793"/>
              <a:ext cx="4484020" cy="684615"/>
            </a:xfrm>
            <a:prstGeom prst="rect">
              <a:avLst/>
            </a:prstGeom>
            <a:noFill/>
            <a:effectLst>
              <a:glow rad="63500">
                <a:schemeClr val="accent1">
                  <a:satMod val="175000"/>
                  <a:alpha val="40000"/>
                </a:schemeClr>
              </a:glow>
            </a:effectLst>
          </p:spPr>
          <p:txBody>
            <a:bodyPr wrap="square" rtlCol="0">
              <a:spAutoFit/>
            </a:bodyPr>
            <a:lstStyle/>
            <a:p>
              <a:pPr algn="ctr"/>
              <a:r>
                <a:rPr lang="en-US" sz="3200" b="1" dirty="0">
                  <a:solidFill>
                    <a:srgbClr val="00604B"/>
                  </a:solidFill>
                </a:rPr>
                <a:t>North American</a:t>
              </a:r>
            </a:p>
          </p:txBody>
        </p:sp>
        <p:sp>
          <p:nvSpPr>
            <p:cNvPr id="6" name="TextBox 5">
              <a:extLst>
                <a:ext uri="{FF2B5EF4-FFF2-40B4-BE49-F238E27FC236}">
                  <a16:creationId xmlns:a16="http://schemas.microsoft.com/office/drawing/2014/main" id="{B4C82F5D-8DD1-7BF8-E006-ED2629417022}"/>
                </a:ext>
              </a:extLst>
            </p:cNvPr>
            <p:cNvSpPr txBox="1"/>
            <p:nvPr/>
          </p:nvSpPr>
          <p:spPr>
            <a:xfrm>
              <a:off x="448342" y="1494783"/>
              <a:ext cx="3681045" cy="684615"/>
            </a:xfrm>
            <a:prstGeom prst="rect">
              <a:avLst/>
            </a:prstGeom>
            <a:noFill/>
          </p:spPr>
          <p:txBody>
            <a:bodyPr wrap="square">
              <a:spAutoFit/>
            </a:bodyPr>
            <a:lstStyle/>
            <a:p>
              <a:pPr algn="ctr"/>
              <a:r>
                <a:rPr lang="en-US" sz="3200" b="1" dirty="0">
                  <a:solidFill>
                    <a:srgbClr val="19A683"/>
                  </a:solidFill>
                </a:rPr>
                <a:t>Stability</a:t>
              </a:r>
              <a:endParaRPr lang="en-US" sz="3200" dirty="0">
                <a:solidFill>
                  <a:srgbClr val="19A683"/>
                </a:solidFill>
              </a:endParaRPr>
            </a:p>
          </p:txBody>
        </p:sp>
      </p:grpSp>
      <p:sp>
        <p:nvSpPr>
          <p:cNvPr id="11" name="TextBox 10">
            <a:extLst>
              <a:ext uri="{FF2B5EF4-FFF2-40B4-BE49-F238E27FC236}">
                <a16:creationId xmlns:a16="http://schemas.microsoft.com/office/drawing/2014/main" id="{814211D6-13B5-F9B5-805F-985B67B17004}"/>
              </a:ext>
            </a:extLst>
          </p:cNvPr>
          <p:cNvSpPr txBox="1"/>
          <p:nvPr/>
        </p:nvSpPr>
        <p:spPr>
          <a:xfrm>
            <a:off x="0" y="2569567"/>
            <a:ext cx="12191999" cy="1077218"/>
          </a:xfrm>
          <a:prstGeom prst="rect">
            <a:avLst/>
          </a:prstGeom>
          <a:noFill/>
        </p:spPr>
        <p:txBody>
          <a:bodyPr wrap="square">
            <a:spAutoFit/>
          </a:bodyPr>
          <a:lstStyle/>
          <a:p>
            <a:pPr algn="l"/>
            <a:r>
              <a:rPr lang="en-US" sz="1600" b="0" i="0" u="none" strike="noStrike" baseline="0" dirty="0"/>
              <a:t>From our earliest days in 19th century Chicago to a brave new world of the 21st century, North American has a history of innovating and evolving as the industry - and the country itself - has grown. Throughout our 138 year history, we’ve helped provide growth, income and financial protection to the clients we serve. Our annuity products have consistently provided value to our clients – in all types of market and economic environments.</a:t>
            </a:r>
            <a:endParaRPr lang="en-US" sz="1600" dirty="0"/>
          </a:p>
        </p:txBody>
      </p:sp>
      <p:sp>
        <p:nvSpPr>
          <p:cNvPr id="15" name="TextBox 14">
            <a:extLst>
              <a:ext uri="{FF2B5EF4-FFF2-40B4-BE49-F238E27FC236}">
                <a16:creationId xmlns:a16="http://schemas.microsoft.com/office/drawing/2014/main" id="{F0476C6D-E342-080A-5686-C1A69B0B8194}"/>
              </a:ext>
            </a:extLst>
          </p:cNvPr>
          <p:cNvSpPr txBox="1"/>
          <p:nvPr/>
        </p:nvSpPr>
        <p:spPr>
          <a:xfrm>
            <a:off x="622433" y="6596390"/>
            <a:ext cx="6101860" cy="261610"/>
          </a:xfrm>
          <a:prstGeom prst="rect">
            <a:avLst/>
          </a:prstGeom>
          <a:noFill/>
        </p:spPr>
        <p:txBody>
          <a:bodyPr wrap="square">
            <a:spAutoFit/>
          </a:bodyPr>
          <a:lstStyle/>
          <a:p>
            <a:r>
              <a:rPr lang="en-US" sz="1100" b="0" i="0" u="none" strike="noStrike" baseline="0" dirty="0"/>
              <a:t>1. North American Annual Statement 2025</a:t>
            </a:r>
            <a:endParaRPr lang="en-US" sz="1100" dirty="0"/>
          </a:p>
        </p:txBody>
      </p:sp>
      <p:sp>
        <p:nvSpPr>
          <p:cNvPr id="16" name="TextBox 15">
            <a:extLst>
              <a:ext uri="{FF2B5EF4-FFF2-40B4-BE49-F238E27FC236}">
                <a16:creationId xmlns:a16="http://schemas.microsoft.com/office/drawing/2014/main" id="{0C0E9023-CCB7-7118-F53D-C77DA3144DB5}"/>
              </a:ext>
            </a:extLst>
          </p:cNvPr>
          <p:cNvSpPr txBox="1"/>
          <p:nvPr/>
        </p:nvSpPr>
        <p:spPr>
          <a:xfrm>
            <a:off x="11237344" y="6631559"/>
            <a:ext cx="954655" cy="261610"/>
          </a:xfrm>
          <a:prstGeom prst="rect">
            <a:avLst/>
          </a:prstGeom>
          <a:noFill/>
        </p:spPr>
        <p:txBody>
          <a:bodyPr wrap="square" rtlCol="0">
            <a:spAutoFit/>
          </a:bodyPr>
          <a:lstStyle/>
          <a:p>
            <a:pPr algn="r"/>
            <a:r>
              <a:rPr lang="en-US" sz="1100" dirty="0"/>
              <a:t>Page </a:t>
            </a:r>
            <a:fld id="{FD48BF8F-76A6-420A-88C6-BFFE158AB4BD}" type="slidenum">
              <a:rPr lang="en-US" sz="1100" smtClean="0"/>
              <a:t>15</a:t>
            </a:fld>
            <a:r>
              <a:rPr lang="en-US" sz="1100" dirty="0"/>
              <a:t> of 17</a:t>
            </a:r>
            <a:endParaRPr lang="en-US" sz="1100" kern="1200" dirty="0">
              <a:effectLst/>
              <a:latin typeface="+mn-lt"/>
              <a:ea typeface="+mn-ea"/>
              <a:cs typeface="+mn-cs"/>
            </a:endParaRPr>
          </a:p>
        </p:txBody>
      </p:sp>
      <p:pic>
        <p:nvPicPr>
          <p:cNvPr id="8" name="Picture 7">
            <a:extLst>
              <a:ext uri="{FF2B5EF4-FFF2-40B4-BE49-F238E27FC236}">
                <a16:creationId xmlns:a16="http://schemas.microsoft.com/office/drawing/2014/main" id="{235B4660-00C1-94F2-48B4-A4B837B6E420}"/>
              </a:ext>
            </a:extLst>
          </p:cNvPr>
          <p:cNvPicPr>
            <a:picLocks noChangeAspect="1"/>
          </p:cNvPicPr>
          <p:nvPr/>
        </p:nvPicPr>
        <p:blipFill>
          <a:blip r:embed="rId5"/>
          <a:stretch>
            <a:fillRect/>
          </a:stretch>
        </p:blipFill>
        <p:spPr>
          <a:xfrm>
            <a:off x="2066436" y="3646785"/>
            <a:ext cx="7304834" cy="2892233"/>
          </a:xfrm>
          <a:prstGeom prst="rect">
            <a:avLst/>
          </a:prstGeom>
        </p:spPr>
      </p:pic>
    </p:spTree>
    <p:extLst>
      <p:ext uri="{BB962C8B-B14F-4D97-AF65-F5344CB8AC3E}">
        <p14:creationId xmlns:p14="http://schemas.microsoft.com/office/powerpoint/2010/main" val="2072123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54DF51B-92E1-F556-4BAF-A05E9B185E9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0" t="34660" r="280" b="17270"/>
          <a:stretch/>
        </p:blipFill>
        <p:spPr>
          <a:xfrm>
            <a:off x="4560741" y="221728"/>
            <a:ext cx="7360061" cy="2359562"/>
          </a:xfrm>
          <a:prstGeom prst="rect">
            <a:avLst/>
          </a:prstGeom>
        </p:spPr>
      </p:pic>
      <p:sp>
        <p:nvSpPr>
          <p:cNvPr id="10" name="Rectangle 9">
            <a:extLst>
              <a:ext uri="{FF2B5EF4-FFF2-40B4-BE49-F238E27FC236}">
                <a16:creationId xmlns:a16="http://schemas.microsoft.com/office/drawing/2014/main" id="{A1896A51-22B1-572A-21AF-CECE959AC614}"/>
              </a:ext>
            </a:extLst>
          </p:cNvPr>
          <p:cNvSpPr/>
          <p:nvPr/>
        </p:nvSpPr>
        <p:spPr>
          <a:xfrm>
            <a:off x="0" y="218965"/>
            <a:ext cx="11920802" cy="2365088"/>
          </a:xfrm>
          <a:prstGeom prst="rect">
            <a:avLst/>
          </a:prstGeom>
          <a:gradFill>
            <a:gsLst>
              <a:gs pos="44000">
                <a:schemeClr val="bg1"/>
              </a:gs>
              <a:gs pos="56000">
                <a:schemeClr val="bg1">
                  <a:alpha val="25000"/>
                </a:schemeClr>
              </a:gs>
              <a:gs pos="72000">
                <a:schemeClr val="bg1">
                  <a:alpha val="0"/>
                </a:schemeClr>
              </a:gs>
            </a:gsLst>
            <a:lin ang="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E93A91C6-66F2-7559-580A-B0413D18D33B}"/>
              </a:ext>
            </a:extLst>
          </p:cNvPr>
          <p:cNvGrpSpPr/>
          <p:nvPr/>
        </p:nvGrpSpPr>
        <p:grpSpPr>
          <a:xfrm>
            <a:off x="310053" y="-1042702"/>
            <a:ext cx="4157206" cy="3575197"/>
            <a:chOff x="-98404" y="-1295066"/>
            <a:chExt cx="4774540" cy="4185597"/>
          </a:xfrm>
        </p:grpSpPr>
        <p:pic>
          <p:nvPicPr>
            <p:cNvPr id="3" name="Picture 2">
              <a:extLst>
                <a:ext uri="{FF2B5EF4-FFF2-40B4-BE49-F238E27FC236}">
                  <a16:creationId xmlns:a16="http://schemas.microsoft.com/office/drawing/2014/main" id="{78B3DF3F-EFCE-A33A-16E0-D22B2535673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8404" y="-1295066"/>
              <a:ext cx="4774540" cy="4185597"/>
            </a:xfrm>
            <a:prstGeom prst="rect">
              <a:avLst/>
            </a:prstGeom>
          </p:spPr>
        </p:pic>
        <p:sp>
          <p:nvSpPr>
            <p:cNvPr id="4" name="TextBox 3">
              <a:extLst>
                <a:ext uri="{FF2B5EF4-FFF2-40B4-BE49-F238E27FC236}">
                  <a16:creationId xmlns:a16="http://schemas.microsoft.com/office/drawing/2014/main" id="{3A57AB81-7BE1-9284-5655-A25AD192215E}"/>
                </a:ext>
              </a:extLst>
            </p:cNvPr>
            <p:cNvSpPr txBox="1"/>
            <p:nvPr/>
          </p:nvSpPr>
          <p:spPr>
            <a:xfrm>
              <a:off x="46856" y="1026793"/>
              <a:ext cx="4484020" cy="684615"/>
            </a:xfrm>
            <a:prstGeom prst="rect">
              <a:avLst/>
            </a:prstGeom>
            <a:noFill/>
          </p:spPr>
          <p:txBody>
            <a:bodyPr wrap="square" rtlCol="0">
              <a:spAutoFit/>
            </a:bodyPr>
            <a:lstStyle/>
            <a:p>
              <a:pPr algn="ctr"/>
              <a:r>
                <a:rPr lang="en-US" sz="3200" b="1" dirty="0">
                  <a:solidFill>
                    <a:srgbClr val="00604B"/>
                  </a:solidFill>
                </a:rPr>
                <a:t>Could a FIA</a:t>
              </a:r>
            </a:p>
          </p:txBody>
        </p:sp>
        <p:sp>
          <p:nvSpPr>
            <p:cNvPr id="6" name="TextBox 5">
              <a:extLst>
                <a:ext uri="{FF2B5EF4-FFF2-40B4-BE49-F238E27FC236}">
                  <a16:creationId xmlns:a16="http://schemas.microsoft.com/office/drawing/2014/main" id="{B4C82F5D-8DD1-7BF8-E006-ED2629417022}"/>
                </a:ext>
              </a:extLst>
            </p:cNvPr>
            <p:cNvSpPr txBox="1"/>
            <p:nvPr/>
          </p:nvSpPr>
          <p:spPr>
            <a:xfrm>
              <a:off x="448342" y="1494783"/>
              <a:ext cx="3681045" cy="684615"/>
            </a:xfrm>
            <a:prstGeom prst="rect">
              <a:avLst/>
            </a:prstGeom>
            <a:noFill/>
          </p:spPr>
          <p:txBody>
            <a:bodyPr wrap="square">
              <a:spAutoFit/>
            </a:bodyPr>
            <a:lstStyle/>
            <a:p>
              <a:pPr algn="ctr"/>
              <a:r>
                <a:rPr lang="en-US" sz="3200" b="1" dirty="0">
                  <a:solidFill>
                    <a:srgbClr val="00604B"/>
                  </a:solidFill>
                </a:rPr>
                <a:t>help you?</a:t>
              </a:r>
              <a:endParaRPr lang="en-US" sz="3200" dirty="0">
                <a:solidFill>
                  <a:srgbClr val="00604B"/>
                </a:solidFill>
              </a:endParaRPr>
            </a:p>
          </p:txBody>
        </p:sp>
      </p:grpSp>
      <p:sp>
        <p:nvSpPr>
          <p:cNvPr id="2" name="TextBox 1">
            <a:extLst>
              <a:ext uri="{FF2B5EF4-FFF2-40B4-BE49-F238E27FC236}">
                <a16:creationId xmlns:a16="http://schemas.microsoft.com/office/drawing/2014/main" id="{42D0FCB0-2602-0782-F248-6D54662FD92D}"/>
              </a:ext>
            </a:extLst>
          </p:cNvPr>
          <p:cNvSpPr txBox="1"/>
          <p:nvPr/>
        </p:nvSpPr>
        <p:spPr>
          <a:xfrm>
            <a:off x="0" y="2558687"/>
            <a:ext cx="12192000" cy="1323439"/>
          </a:xfrm>
          <a:prstGeom prst="rect">
            <a:avLst/>
          </a:prstGeom>
          <a:noFill/>
        </p:spPr>
        <p:txBody>
          <a:bodyPr wrap="square" rtlCol="0">
            <a:spAutoFit/>
          </a:bodyPr>
          <a:lstStyle/>
          <a:p>
            <a:pPr marL="457200"/>
            <a:r>
              <a:rPr lang="en-US" sz="4000" b="1" dirty="0">
                <a:solidFill>
                  <a:srgbClr val="19A683"/>
                </a:solidFill>
              </a:rPr>
              <a:t>Which of the benefits we talked about are most valuable to you</a:t>
            </a:r>
          </a:p>
        </p:txBody>
      </p:sp>
      <p:sp>
        <p:nvSpPr>
          <p:cNvPr id="5" name="TextBox 4">
            <a:extLst>
              <a:ext uri="{FF2B5EF4-FFF2-40B4-BE49-F238E27FC236}">
                <a16:creationId xmlns:a16="http://schemas.microsoft.com/office/drawing/2014/main" id="{F7C68552-F756-204A-60AA-120474FFE5A4}"/>
              </a:ext>
            </a:extLst>
          </p:cNvPr>
          <p:cNvSpPr txBox="1"/>
          <p:nvPr/>
        </p:nvSpPr>
        <p:spPr>
          <a:xfrm>
            <a:off x="786106" y="4023068"/>
            <a:ext cx="4764664" cy="1692771"/>
          </a:xfrm>
          <a:prstGeom prst="rect">
            <a:avLst/>
          </a:prstGeom>
          <a:noFill/>
        </p:spPr>
        <p:txBody>
          <a:bodyPr wrap="square" rtlCol="0">
            <a:spAutoFit/>
          </a:bodyPr>
          <a:lstStyle/>
          <a:p>
            <a:pPr marL="457200" indent="-457200" algn="l">
              <a:spcBef>
                <a:spcPts val="600"/>
              </a:spcBef>
              <a:spcAft>
                <a:spcPts val="600"/>
              </a:spcAft>
              <a:buClr>
                <a:srgbClr val="00604B"/>
              </a:buClr>
              <a:buFont typeface="Wingdings" panose="05000000000000000000" pitchFamily="2" charset="2"/>
              <a:buChar char="q"/>
            </a:pPr>
            <a:r>
              <a:rPr lang="en-US" sz="2800" dirty="0">
                <a:solidFill>
                  <a:srgbClr val="00604B"/>
                </a:solidFill>
                <a:latin typeface="+mj-lt"/>
              </a:rPr>
              <a:t>Guaranteed lifetime income</a:t>
            </a:r>
            <a:endParaRPr lang="en-US" sz="2800" i="0" u="none" strike="noStrike" baseline="0" dirty="0">
              <a:solidFill>
                <a:srgbClr val="00604B"/>
              </a:solidFill>
              <a:latin typeface="+mj-lt"/>
            </a:endParaRPr>
          </a:p>
          <a:p>
            <a:pPr marL="457200" indent="-457200" algn="l">
              <a:spcBef>
                <a:spcPts val="600"/>
              </a:spcBef>
              <a:spcAft>
                <a:spcPts val="600"/>
              </a:spcAft>
              <a:buClr>
                <a:srgbClr val="00604B"/>
              </a:buClr>
              <a:buFont typeface="Wingdings" panose="05000000000000000000" pitchFamily="2" charset="2"/>
              <a:buChar char="q"/>
            </a:pPr>
            <a:r>
              <a:rPr lang="en-US" sz="2800" dirty="0">
                <a:solidFill>
                  <a:srgbClr val="00604B"/>
                </a:solidFill>
                <a:latin typeface="+mj-lt"/>
              </a:rPr>
              <a:t>Accumulation and growth</a:t>
            </a:r>
          </a:p>
          <a:p>
            <a:pPr marL="457200" indent="-457200" algn="l">
              <a:spcBef>
                <a:spcPts val="600"/>
              </a:spcBef>
              <a:spcAft>
                <a:spcPts val="600"/>
              </a:spcAft>
              <a:buClr>
                <a:srgbClr val="00604B"/>
              </a:buClr>
              <a:buFont typeface="Wingdings" panose="05000000000000000000" pitchFamily="2" charset="2"/>
              <a:buChar char="q"/>
            </a:pPr>
            <a:r>
              <a:rPr lang="en-US" sz="2800" dirty="0">
                <a:solidFill>
                  <a:srgbClr val="00604B"/>
                </a:solidFill>
                <a:latin typeface="+mj-lt"/>
              </a:rPr>
              <a:t>Leaving a legacy</a:t>
            </a:r>
          </a:p>
        </p:txBody>
      </p:sp>
      <p:sp>
        <p:nvSpPr>
          <p:cNvPr id="8" name="TextBox 7">
            <a:extLst>
              <a:ext uri="{FF2B5EF4-FFF2-40B4-BE49-F238E27FC236}">
                <a16:creationId xmlns:a16="http://schemas.microsoft.com/office/drawing/2014/main" id="{B61993B6-F6F1-79D5-3895-77E2209BF09D}"/>
              </a:ext>
            </a:extLst>
          </p:cNvPr>
          <p:cNvSpPr txBox="1"/>
          <p:nvPr/>
        </p:nvSpPr>
        <p:spPr>
          <a:xfrm>
            <a:off x="11237344" y="6631559"/>
            <a:ext cx="954655" cy="261610"/>
          </a:xfrm>
          <a:prstGeom prst="rect">
            <a:avLst/>
          </a:prstGeom>
          <a:noFill/>
        </p:spPr>
        <p:txBody>
          <a:bodyPr wrap="square" rtlCol="0">
            <a:spAutoFit/>
          </a:bodyPr>
          <a:lstStyle/>
          <a:p>
            <a:pPr algn="r"/>
            <a:r>
              <a:rPr lang="en-US" sz="1100" dirty="0"/>
              <a:t>Page </a:t>
            </a:r>
            <a:fld id="{FD48BF8F-76A6-420A-88C6-BFFE158AB4BD}" type="slidenum">
              <a:rPr lang="en-US" sz="1100" smtClean="0"/>
              <a:t>16</a:t>
            </a:fld>
            <a:r>
              <a:rPr lang="en-US" sz="1100" dirty="0"/>
              <a:t> of 17</a:t>
            </a:r>
            <a:endParaRPr lang="en-US" sz="1100" kern="1200" dirty="0">
              <a:effectLst/>
              <a:latin typeface="+mn-lt"/>
              <a:ea typeface="+mn-ea"/>
              <a:cs typeface="+mn-cs"/>
            </a:endParaRPr>
          </a:p>
        </p:txBody>
      </p:sp>
    </p:spTree>
    <p:extLst>
      <p:ext uri="{BB962C8B-B14F-4D97-AF65-F5344CB8AC3E}">
        <p14:creationId xmlns:p14="http://schemas.microsoft.com/office/powerpoint/2010/main" val="1785190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0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40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1000"/>
                                        <p:tgtEl>
                                          <p:spTgt spid="5">
                                            <p:txEl>
                                              <p:pRg st="2" end="2"/>
                                            </p:txEl>
                                          </p:spTgt>
                                        </p:tgtEl>
                                      </p:cBhvr>
                                    </p:animEffect>
                                    <p:anim calcmode="lin" valueType="num">
                                      <p:cBhvr>
                                        <p:cTn id="1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82CAD50-4C19-D61F-A706-59E086FF6498}"/>
              </a:ext>
            </a:extLst>
          </p:cNvPr>
          <p:cNvSpPr/>
          <p:nvPr/>
        </p:nvSpPr>
        <p:spPr>
          <a:xfrm>
            <a:off x="0" y="0"/>
            <a:ext cx="12192000" cy="6858000"/>
          </a:xfrm>
          <a:prstGeom prst="rect">
            <a:avLst/>
          </a:prstGeom>
          <a:solidFill>
            <a:srgbClr val="003D3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926AFB5-9558-6D6F-B482-8C06D072C874}"/>
              </a:ext>
            </a:extLst>
          </p:cNvPr>
          <p:cNvSpPr txBox="1"/>
          <p:nvPr/>
        </p:nvSpPr>
        <p:spPr>
          <a:xfrm>
            <a:off x="-2" y="760010"/>
            <a:ext cx="12192000" cy="1938992"/>
          </a:xfrm>
          <a:prstGeom prst="rect">
            <a:avLst/>
          </a:prstGeom>
          <a:noFill/>
        </p:spPr>
        <p:txBody>
          <a:bodyPr wrap="square" rtlCol="0">
            <a:spAutoFit/>
          </a:bodyPr>
          <a:lstStyle/>
          <a:p>
            <a:pPr algn="ctr"/>
            <a:r>
              <a:rPr lang="en-US" sz="6000" b="1" dirty="0">
                <a:solidFill>
                  <a:srgbClr val="19A683"/>
                </a:solidFill>
                <a:effectLst>
                  <a:outerShdw blurRad="50800" dist="38100" dir="2700000" algn="tl" rotWithShape="0">
                    <a:prstClr val="black">
                      <a:alpha val="40000"/>
                    </a:prstClr>
                  </a:outerShdw>
                </a:effectLst>
              </a:rPr>
              <a:t>Exploring </a:t>
            </a:r>
          </a:p>
          <a:p>
            <a:pPr algn="ctr"/>
            <a:r>
              <a:rPr lang="en-US" sz="6000" b="1" dirty="0">
                <a:solidFill>
                  <a:schemeClr val="bg1"/>
                </a:solidFill>
                <a:effectLst>
                  <a:outerShdw blurRad="50800" dist="38100" dir="2700000" algn="tl" rotWithShape="0">
                    <a:prstClr val="black">
                      <a:alpha val="40000"/>
                    </a:prstClr>
                  </a:outerShdw>
                </a:effectLst>
              </a:rPr>
              <a:t>fixed index annuities</a:t>
            </a:r>
          </a:p>
        </p:txBody>
      </p:sp>
      <p:sp>
        <p:nvSpPr>
          <p:cNvPr id="13" name="TextBox 12">
            <a:extLst>
              <a:ext uri="{FF2B5EF4-FFF2-40B4-BE49-F238E27FC236}">
                <a16:creationId xmlns:a16="http://schemas.microsoft.com/office/drawing/2014/main" id="{1049F53C-C68E-E9A9-2337-230B092062C1}"/>
              </a:ext>
            </a:extLst>
          </p:cNvPr>
          <p:cNvSpPr txBox="1"/>
          <p:nvPr/>
        </p:nvSpPr>
        <p:spPr>
          <a:xfrm>
            <a:off x="1" y="5505519"/>
            <a:ext cx="12191999" cy="1184940"/>
          </a:xfrm>
          <a:prstGeom prst="rect">
            <a:avLst/>
          </a:prstGeom>
          <a:noFill/>
        </p:spPr>
        <p:txBody>
          <a:bodyPr wrap="square">
            <a:spAutoFit/>
          </a:bodyPr>
          <a:lstStyle/>
          <a:p>
            <a:pPr algn="l">
              <a:spcBef>
                <a:spcPts val="600"/>
              </a:spcBef>
            </a:pPr>
            <a:r>
              <a:rPr lang="en-US" sz="1100" b="0" i="0" u="none" strike="noStrike" baseline="0" dirty="0">
                <a:solidFill>
                  <a:srgbClr val="FFFFFF"/>
                </a:solidFill>
              </a:rPr>
              <a:t>Sammons Financial® is the marketing name for Sammons® Financial Group, Inc.’s member companies, including North American Company for Life and Health Insurance®. Annuities and life insurance are issued by, and product guarantees are solely the responsibility of, North American Company for Life and Health Insurance®.</a:t>
            </a:r>
          </a:p>
          <a:p>
            <a:pPr algn="l">
              <a:spcBef>
                <a:spcPts val="600"/>
              </a:spcBef>
            </a:pPr>
            <a:r>
              <a:rPr lang="en-US" sz="1100" b="0" i="0" u="none" strike="noStrike" baseline="0" dirty="0">
                <a:solidFill>
                  <a:srgbClr val="FFFFFF"/>
                </a:solidFill>
              </a:rPr>
              <a:t>Fixed index annuities are not a direct investment in the stock market. They are long term insurance products with guarantees backed by the issuing company. They provide the potential for interest to be credited based in part on the performance of specific indices, without the risk of loss of premium due to market downturns or fluctuation. Although fixed index annuities guarantee no loss of premium due to market downturns, deductions from the accumulation value for optional benefit riders or strategy fees or charges associated with allocations to enhanced crediting methods could exceed interest credited to the accumulation value, which would result in loss of premium. They may not be appropriate for all clients. Interest credits to a fixed index annuity will not mirror the actual performance of the relevant index.</a:t>
            </a:r>
          </a:p>
        </p:txBody>
      </p:sp>
      <p:sp>
        <p:nvSpPr>
          <p:cNvPr id="15" name="TextBox 14">
            <a:extLst>
              <a:ext uri="{FF2B5EF4-FFF2-40B4-BE49-F238E27FC236}">
                <a16:creationId xmlns:a16="http://schemas.microsoft.com/office/drawing/2014/main" id="{6246FFC6-D6BB-42EA-7002-45AF847C6B4F}"/>
              </a:ext>
            </a:extLst>
          </p:cNvPr>
          <p:cNvSpPr txBox="1"/>
          <p:nvPr/>
        </p:nvSpPr>
        <p:spPr>
          <a:xfrm>
            <a:off x="8520025" y="6630894"/>
            <a:ext cx="2648369" cy="261610"/>
          </a:xfrm>
          <a:prstGeom prst="rect">
            <a:avLst/>
          </a:prstGeom>
          <a:noFill/>
        </p:spPr>
        <p:txBody>
          <a:bodyPr wrap="square" rtlCol="0">
            <a:spAutoFit/>
          </a:bodyPr>
          <a:lstStyle/>
          <a:p>
            <a:pPr algn="r"/>
            <a:r>
              <a:rPr lang="en-US" sz="1100" dirty="0">
                <a:solidFill>
                  <a:schemeClr val="bg2"/>
                </a:solidFill>
              </a:rPr>
              <a:t>PRT</a:t>
            </a:r>
            <a:r>
              <a:rPr lang="en-US" sz="1100" kern="1200" dirty="0">
                <a:solidFill>
                  <a:schemeClr val="bg2"/>
                </a:solidFill>
                <a:effectLst/>
                <a:latin typeface="+mn-lt"/>
                <a:ea typeface="+mn-ea"/>
                <a:cs typeface="+mn-cs"/>
              </a:rPr>
              <a:t> 9-26</a:t>
            </a:r>
          </a:p>
        </p:txBody>
      </p:sp>
      <p:pic>
        <p:nvPicPr>
          <p:cNvPr id="17" name="Picture 16">
            <a:extLst>
              <a:ext uri="{FF2B5EF4-FFF2-40B4-BE49-F238E27FC236}">
                <a16:creationId xmlns:a16="http://schemas.microsoft.com/office/drawing/2014/main" id="{D85FAD08-D985-5713-D29A-8AB9A175D34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226004" y="2699002"/>
            <a:ext cx="3739987" cy="1459995"/>
          </a:xfrm>
          <a:prstGeom prst="rect">
            <a:avLst/>
          </a:prstGeom>
        </p:spPr>
      </p:pic>
      <p:sp>
        <p:nvSpPr>
          <p:cNvPr id="18" name="TextBox 17">
            <a:extLst>
              <a:ext uri="{FF2B5EF4-FFF2-40B4-BE49-F238E27FC236}">
                <a16:creationId xmlns:a16="http://schemas.microsoft.com/office/drawing/2014/main" id="{69AFD7EB-E32F-F030-EC73-E4BC436831C0}"/>
              </a:ext>
            </a:extLst>
          </p:cNvPr>
          <p:cNvSpPr txBox="1"/>
          <p:nvPr/>
        </p:nvSpPr>
        <p:spPr>
          <a:xfrm>
            <a:off x="11237344" y="6631559"/>
            <a:ext cx="954655" cy="261610"/>
          </a:xfrm>
          <a:prstGeom prst="rect">
            <a:avLst/>
          </a:prstGeom>
          <a:noFill/>
        </p:spPr>
        <p:txBody>
          <a:bodyPr wrap="square" rtlCol="0">
            <a:spAutoFit/>
          </a:bodyPr>
          <a:lstStyle/>
          <a:p>
            <a:pPr algn="r"/>
            <a:r>
              <a:rPr lang="en-US" sz="1100" dirty="0">
                <a:solidFill>
                  <a:schemeClr val="bg2"/>
                </a:solidFill>
              </a:rPr>
              <a:t>Page </a:t>
            </a:r>
            <a:fld id="{FD48BF8F-76A6-420A-88C6-BFFE158AB4BD}" type="slidenum">
              <a:rPr lang="en-US" sz="1100" smtClean="0">
                <a:solidFill>
                  <a:schemeClr val="bg2"/>
                </a:solidFill>
              </a:rPr>
              <a:t>17</a:t>
            </a:fld>
            <a:r>
              <a:rPr lang="en-US" sz="1100" dirty="0">
                <a:solidFill>
                  <a:schemeClr val="bg2"/>
                </a:solidFill>
              </a:rPr>
              <a:t> of 17</a:t>
            </a:r>
            <a:endParaRPr lang="en-US" sz="1100" kern="1200" dirty="0">
              <a:solidFill>
                <a:schemeClr val="bg2"/>
              </a:solidFill>
              <a:effectLst/>
              <a:latin typeface="+mn-lt"/>
              <a:ea typeface="+mn-ea"/>
              <a:cs typeface="+mn-cs"/>
            </a:endParaRPr>
          </a:p>
        </p:txBody>
      </p:sp>
      <p:sp>
        <p:nvSpPr>
          <p:cNvPr id="3" name="TextBox 2">
            <a:extLst>
              <a:ext uri="{FF2B5EF4-FFF2-40B4-BE49-F238E27FC236}">
                <a16:creationId xmlns:a16="http://schemas.microsoft.com/office/drawing/2014/main" id="{DE6D534C-0FE5-60E8-9651-E007D135E85E}"/>
              </a:ext>
            </a:extLst>
          </p:cNvPr>
          <p:cNvSpPr txBox="1"/>
          <p:nvPr/>
        </p:nvSpPr>
        <p:spPr>
          <a:xfrm>
            <a:off x="1" y="6596390"/>
            <a:ext cx="1731948" cy="261610"/>
          </a:xfrm>
          <a:prstGeom prst="rect">
            <a:avLst/>
          </a:prstGeom>
          <a:noFill/>
        </p:spPr>
        <p:txBody>
          <a:bodyPr wrap="square" rtlCol="0">
            <a:spAutoFit/>
          </a:bodyPr>
          <a:lstStyle/>
          <a:p>
            <a:r>
              <a:rPr lang="en-US" sz="1100" kern="1200" dirty="0">
                <a:solidFill>
                  <a:schemeClr val="bg1"/>
                </a:solidFill>
                <a:effectLst/>
                <a:latin typeface="+mn-lt"/>
                <a:ea typeface="+mn-ea"/>
                <a:cs typeface="+mn-cs"/>
              </a:rPr>
              <a:t>41421Z</a:t>
            </a:r>
          </a:p>
        </p:txBody>
      </p:sp>
    </p:spTree>
    <p:extLst>
      <p:ext uri="{BB962C8B-B14F-4D97-AF65-F5344CB8AC3E}">
        <p14:creationId xmlns:p14="http://schemas.microsoft.com/office/powerpoint/2010/main" val="170193731"/>
      </p:ext>
    </p:extLst>
  </p:cSld>
  <p:clrMapOvr>
    <a:masterClrMapping/>
  </p:clrMapOvr>
</p:sld>
</file>

<file path=ppt/theme/theme1.xml><?xml version="1.0" encoding="utf-8"?>
<a:theme xmlns:a="http://schemas.openxmlformats.org/drawingml/2006/main" name="Custom Design">
  <a:themeElements>
    <a:clrScheme name="North American">
      <a:dk1>
        <a:srgbClr val="FFFFFF"/>
      </a:dk1>
      <a:lt1>
        <a:srgbClr val="FFFFFF"/>
      </a:lt1>
      <a:dk2>
        <a:srgbClr val="FFFFFF"/>
      </a:dk2>
      <a:lt2>
        <a:srgbClr val="FFFFFF"/>
      </a:lt2>
      <a:accent1>
        <a:srgbClr val="003D31"/>
      </a:accent1>
      <a:accent2>
        <a:srgbClr val="00604B"/>
      </a:accent2>
      <a:accent3>
        <a:srgbClr val="19A683"/>
      </a:accent3>
      <a:accent4>
        <a:srgbClr val="FFFFFF"/>
      </a:accent4>
      <a:accent5>
        <a:srgbClr val="FFFFFF"/>
      </a:accent5>
      <a:accent6>
        <a:srgbClr val="FFFFFF"/>
      </a:accent6>
      <a:hlink>
        <a:srgbClr val="19A683"/>
      </a:hlink>
      <a:folHlink>
        <a:srgbClr val="00604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710</TotalTime>
  <Words>2031</Words>
  <Application>Microsoft Office PowerPoint</Application>
  <PresentationFormat>Widescreen</PresentationFormat>
  <Paragraphs>178</Paragraphs>
  <Slides>17</Slides>
  <Notes>17</Notes>
  <HiddenSlides>0</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17</vt:i4>
      </vt:variant>
    </vt:vector>
  </HeadingPairs>
  <TitlesOfParts>
    <vt:vector size="29" baseType="lpstr">
      <vt:lpstr>Agenda-Light</vt:lpstr>
      <vt:lpstr>Arial</vt:lpstr>
      <vt:lpstr>Calibri</vt:lpstr>
      <vt:lpstr>Calibri Light</vt:lpstr>
      <vt:lpstr>Wingdings</vt:lpstr>
      <vt:lpstr>Wingdings 2</vt:lpstr>
      <vt:lpstr>Custom Design</vt:lpstr>
      <vt:lpstr>4_Custom Design</vt:lpstr>
      <vt:lpstr>5_Custom Design</vt:lpstr>
      <vt:lpstr>6_Custom Design</vt:lpstr>
      <vt:lpstr>7_Custom Design</vt:lpstr>
      <vt:lpstr>9_Custom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cam5207</dc:creator>
  <cp:lastModifiedBy>Kelen, Marie</cp:lastModifiedBy>
  <cp:revision>57</cp:revision>
  <dcterms:created xsi:type="dcterms:W3CDTF">2019-11-13T16:32:29Z</dcterms:created>
  <dcterms:modified xsi:type="dcterms:W3CDTF">2026-09-25T11:41:56Z</dcterms:modified>
</cp:coreProperties>
</file>